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082" r:id="rId1"/>
    <p:sldMasterId id="2147484221" r:id="rId2"/>
    <p:sldMasterId id="2147484242" r:id="rId3"/>
  </p:sldMasterIdLst>
  <p:notesMasterIdLst>
    <p:notesMasterId r:id="rId41"/>
  </p:notesMasterIdLst>
  <p:handoutMasterIdLst>
    <p:handoutMasterId r:id="rId42"/>
  </p:handoutMasterIdLst>
  <p:sldIdLst>
    <p:sldId id="1424" r:id="rId4"/>
    <p:sldId id="1425" r:id="rId5"/>
    <p:sldId id="1354" r:id="rId6"/>
    <p:sldId id="1378" r:id="rId7"/>
    <p:sldId id="1355" r:id="rId8"/>
    <p:sldId id="1356" r:id="rId9"/>
    <p:sldId id="1430" r:id="rId10"/>
    <p:sldId id="1357" r:id="rId11"/>
    <p:sldId id="1358" r:id="rId12"/>
    <p:sldId id="1413" r:id="rId13"/>
    <p:sldId id="1414" r:id="rId14"/>
    <p:sldId id="1415" r:id="rId15"/>
    <p:sldId id="1419" r:id="rId16"/>
    <p:sldId id="1420" r:id="rId17"/>
    <p:sldId id="1421" r:id="rId18"/>
    <p:sldId id="1422" r:id="rId19"/>
    <p:sldId id="1423" r:id="rId20"/>
    <p:sldId id="1360" r:id="rId21"/>
    <p:sldId id="1416" r:id="rId22"/>
    <p:sldId id="1362" r:id="rId23"/>
    <p:sldId id="1363" r:id="rId24"/>
    <p:sldId id="1431" r:id="rId25"/>
    <p:sldId id="1365" r:id="rId26"/>
    <p:sldId id="1366" r:id="rId27"/>
    <p:sldId id="1432" r:id="rId28"/>
    <p:sldId id="1368" r:id="rId29"/>
    <p:sldId id="1369" r:id="rId30"/>
    <p:sldId id="1370" r:id="rId31"/>
    <p:sldId id="1433" r:id="rId32"/>
    <p:sldId id="1373" r:id="rId33"/>
    <p:sldId id="1374" r:id="rId34"/>
    <p:sldId id="1405" r:id="rId35"/>
    <p:sldId id="1407" r:id="rId36"/>
    <p:sldId id="1408" r:id="rId37"/>
    <p:sldId id="1409" r:id="rId38"/>
    <p:sldId id="1410" r:id="rId39"/>
    <p:sldId id="1434" r:id="rId40"/>
  </p:sldIdLst>
  <p:sldSz cx="9326563"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005E"/>
    <a:srgbClr val="505050"/>
    <a:srgbClr val="FFFFFF"/>
    <a:srgbClr val="00188F"/>
    <a:srgbClr val="4D9ED7"/>
    <a:srgbClr val="002050"/>
    <a:srgbClr val="008272"/>
    <a:srgbClr val="000000"/>
    <a:srgbClr val="D2D2D2"/>
    <a:srgbClr val="BAD8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374" autoAdjust="0"/>
    <p:restoredTop sz="96323" autoAdjust="0"/>
  </p:normalViewPr>
  <p:slideViewPr>
    <p:cSldViewPr snapToObjects="1">
      <p:cViewPr varScale="1">
        <p:scale>
          <a:sx n="114" d="100"/>
          <a:sy n="114" d="100"/>
        </p:scale>
        <p:origin x="1074" y="108"/>
      </p:cViewPr>
      <p:guideLst/>
    </p:cSldViewPr>
  </p:slideViewPr>
  <p:outlineViewPr>
    <p:cViewPr>
      <p:scale>
        <a:sx n="33" d="100"/>
        <a:sy n="33" d="100"/>
      </p:scale>
      <p:origin x="0" y="-15570"/>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5" d="100"/>
          <a:sy n="65" d="100"/>
        </p:scale>
        <p:origin x="2376"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3/9/2015</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
        <p:nvSpPr>
          <p:cNvPr id="5"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TechReady 20</a:t>
            </a:r>
            <a:endParaRPr lang="en-US"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TechReady 20</a:t>
            </a:r>
            <a:endParaRPr lang="en-US" dirty="0"/>
          </a:p>
        </p:txBody>
      </p:sp>
      <p:sp>
        <p:nvSpPr>
          <p:cNvPr id="9" name="Slide Image Placeholder 8"/>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3/9/2015</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D3E44BDE-2AB0-49D2-8E67-B5D3E7155170}" type="datetime8">
              <a:rPr lang="en-US" smtClean="0">
                <a:solidFill>
                  <a:prstClr val="black"/>
                </a:solidFill>
              </a:rPr>
              <a:pPr/>
              <a:t>3/9/2015 3:23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82133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141F5E1-0F7F-4ABB-A5CC-E4A04EB74652}" type="datetime1">
              <a:rPr lang="en-US" smtClean="0">
                <a:solidFill>
                  <a:prstClr val="black"/>
                </a:solidFill>
              </a:rPr>
              <a:pPr/>
              <a:t>3/9/2015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268845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3/9/2015</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32</a:t>
            </a:fld>
            <a:endParaRPr lang="en-US" dirty="0"/>
          </a:p>
        </p:txBody>
      </p:sp>
    </p:spTree>
    <p:extLst>
      <p:ext uri="{BB962C8B-B14F-4D97-AF65-F5344CB8AC3E}">
        <p14:creationId xmlns:p14="http://schemas.microsoft.com/office/powerpoint/2010/main" val="27271759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3994319-233E-40F5-BA1C-4D69D56F2C51}" type="datetime1">
              <a:rPr lang="en-US" smtClean="0">
                <a:solidFill>
                  <a:prstClr val="black"/>
                </a:solidFill>
              </a:rPr>
              <a:pPr/>
              <a:t>3/9/2015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1731585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3994319-233E-40F5-BA1C-4D69D56F2C51}" type="datetime1">
              <a:rPr lang="en-US" smtClean="0">
                <a:solidFill>
                  <a:prstClr val="black"/>
                </a:solidFill>
              </a:rPr>
              <a:pPr/>
              <a:t>3/9/2015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31579675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3994319-233E-40F5-BA1C-4D69D56F2C51}" type="datetime1">
              <a:rPr lang="en-US" smtClean="0">
                <a:solidFill>
                  <a:prstClr val="black"/>
                </a:solidFill>
              </a:rPr>
              <a:pPr/>
              <a:t>3/9/2015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3682113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 Ready 15</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3994319-233E-40F5-BA1C-4D69D56F2C51}" type="datetime1">
              <a:rPr lang="en-US" smtClean="0"/>
              <a:t>3/9/2015</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36</a:t>
            </a:fld>
            <a:endParaRPr lang="en-US" dirty="0"/>
          </a:p>
        </p:txBody>
      </p:sp>
    </p:spTree>
    <p:extLst>
      <p:ext uri="{BB962C8B-B14F-4D97-AF65-F5344CB8AC3E}">
        <p14:creationId xmlns:p14="http://schemas.microsoft.com/office/powerpoint/2010/main" val="2628858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141F5E1-0F7F-4ABB-A5CC-E4A04EB74652}" type="datetime1">
              <a:rPr lang="en-US" smtClean="0">
                <a:solidFill>
                  <a:prstClr val="black"/>
                </a:solidFill>
              </a:rPr>
              <a:pPr/>
              <a:t>3/9/2015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625891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3/9/2015</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964027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088D5E3-B0C4-244E-905F-C9848084E0A1}" type="slidenum">
              <a:rPr lang="en-US" smtClean="0"/>
              <a:pPr>
                <a:defRPr/>
              </a:pPr>
              <a:t>21</a:t>
            </a:fld>
            <a:endParaRPr lang="en-US"/>
          </a:p>
        </p:txBody>
      </p:sp>
    </p:spTree>
    <p:extLst>
      <p:ext uri="{BB962C8B-B14F-4D97-AF65-F5344CB8AC3E}">
        <p14:creationId xmlns:p14="http://schemas.microsoft.com/office/powerpoint/2010/main" val="303103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088D5E3-B0C4-244E-905F-C9848084E0A1}" type="slidenum">
              <a:rPr lang="en-US" smtClean="0"/>
              <a:pPr>
                <a:defRPr/>
              </a:pPr>
              <a:t>23</a:t>
            </a:fld>
            <a:endParaRPr lang="en-US"/>
          </a:p>
        </p:txBody>
      </p:sp>
    </p:spTree>
    <p:extLst>
      <p:ext uri="{BB962C8B-B14F-4D97-AF65-F5344CB8AC3E}">
        <p14:creationId xmlns:p14="http://schemas.microsoft.com/office/powerpoint/2010/main" val="3981211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088D5E3-B0C4-244E-905F-C9848084E0A1}" type="slidenum">
              <a:rPr lang="en-US" smtClean="0"/>
              <a:pPr>
                <a:defRPr/>
              </a:pPr>
              <a:t>26</a:t>
            </a:fld>
            <a:endParaRPr lang="en-US"/>
          </a:p>
        </p:txBody>
      </p:sp>
    </p:spTree>
    <p:extLst>
      <p:ext uri="{BB962C8B-B14F-4D97-AF65-F5344CB8AC3E}">
        <p14:creationId xmlns:p14="http://schemas.microsoft.com/office/powerpoint/2010/main" val="902633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088D5E3-B0C4-244E-905F-C9848084E0A1}" type="slidenum">
              <a:rPr lang="en-US" smtClean="0"/>
              <a:pPr>
                <a:defRPr/>
              </a:pPr>
              <a:t>28</a:t>
            </a:fld>
            <a:endParaRPr lang="en-US"/>
          </a:p>
        </p:txBody>
      </p:sp>
    </p:spTree>
    <p:extLst>
      <p:ext uri="{BB962C8B-B14F-4D97-AF65-F5344CB8AC3E}">
        <p14:creationId xmlns:p14="http://schemas.microsoft.com/office/powerpoint/2010/main" val="3016818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D10C09F-FCA1-48C8-B40D-42E1045D109E}" type="datetime8">
              <a:rPr lang="en-US" smtClean="0">
                <a:solidFill>
                  <a:prstClr val="black"/>
                </a:solidFill>
              </a:rPr>
              <a:pPr/>
              <a:t>3/9/2015 3:23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30155474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fld id="{1B3EF993-8A67-4480-A131-804F07D26B0E}"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84302339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
                    </a14:imgEffect>
                  </a14:imgLayer>
                </a14:imgProps>
              </a:ext>
              <a:ext uri="{28A0092B-C50C-407E-A947-70E740481C1C}">
                <a14:useLocalDpi xmlns:a14="http://schemas.microsoft.com/office/drawing/2010/main" val="0"/>
              </a:ext>
            </a:extLst>
          </a:blip>
          <a:stretch>
            <a:fillRect/>
          </a:stretch>
        </p:blipFill>
        <p:spPr bwMode="gray">
          <a:xfrm>
            <a:off x="7819094" y="6182440"/>
            <a:ext cx="1164599" cy="332660"/>
          </a:xfrm>
          <a:prstGeom prst="rect">
            <a:avLst/>
          </a:prstGeom>
        </p:spPr>
      </p:pic>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9431" y="493939"/>
            <a:ext cx="5625041" cy="1371600"/>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16" userDrawn="1">
          <p15:clr>
            <a:srgbClr val="C35EA4"/>
          </p15:clr>
        </p15:guide>
        <p15:guide id="2" pos="5659"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05962" y="1212850"/>
            <a:ext cx="8916415" cy="2025170"/>
          </a:xfrm>
        </p:spPr>
        <p:txBody>
          <a:bodyPr/>
          <a:lstStyle>
            <a:lvl1pPr marL="0" indent="0">
              <a:buNone/>
              <a:defRPr/>
            </a:lvl1pPr>
            <a:lvl2pPr marL="28572" indent="0">
              <a:buNone/>
              <a:defRPr sz="2000"/>
            </a:lvl2pPr>
            <a:lvl3pPr marL="223819" indent="0">
              <a:buNone/>
              <a:defRPr sz="2000"/>
            </a:lvl3pPr>
            <a:lvl4pPr marL="476210" indent="0">
              <a:buNone/>
              <a:defRPr sz="1800"/>
            </a:lvl4pPr>
            <a:lvl5pPr marL="739713"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5961" y="1212851"/>
            <a:ext cx="8914642"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05963" y="1212850"/>
            <a:ext cx="411444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56" indent="0">
              <a:buNone/>
              <a:tabLst/>
              <a:defRPr sz="2000"/>
            </a:lvl3pPr>
            <a:lvl4pPr marL="460336" indent="0">
              <a:buNone/>
              <a:defRPr/>
            </a:lvl4pPr>
            <a:lvl5pPr marL="685742"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006155" y="1212850"/>
            <a:ext cx="411444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56" indent="0">
              <a:buNone/>
              <a:tabLst/>
              <a:defRPr sz="2000"/>
            </a:lvl3pPr>
            <a:lvl4pPr marL="460336" indent="0">
              <a:buNone/>
              <a:defRPr/>
            </a:lvl4pPr>
            <a:lvl5pPr marL="685742"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05963" y="1212851"/>
            <a:ext cx="4114449" cy="2603790"/>
          </a:xfrm>
        </p:spPr>
        <p:txBody>
          <a:bodyPr wrap="square">
            <a:spAutoFit/>
          </a:bodyPr>
          <a:lstStyle>
            <a:lvl1pPr marL="287314" indent="-287314">
              <a:spcBef>
                <a:spcPts val="1224"/>
              </a:spcBef>
              <a:buClr>
                <a:schemeClr val="tx1"/>
              </a:buClr>
              <a:buFont typeface="Wingdings" panose="05000000000000000000" pitchFamily="2" charset="2"/>
              <a:buChar char="§"/>
              <a:defRPr sz="3600"/>
            </a:lvl1pPr>
            <a:lvl2pPr marL="531121" indent="-233176">
              <a:defRPr sz="2400"/>
            </a:lvl2pPr>
            <a:lvl3pPr marL="699527" indent="-168404">
              <a:tabLst/>
              <a:defRPr sz="2000"/>
            </a:lvl3pPr>
            <a:lvl4pPr marL="880884" indent="-181358">
              <a:defRPr/>
            </a:lvl4pPr>
            <a:lvl5pPr marL="1049290" indent="-168404">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006155" y="1212851"/>
            <a:ext cx="4114449" cy="2603790"/>
          </a:xfrm>
        </p:spPr>
        <p:txBody>
          <a:bodyPr wrap="square">
            <a:spAutoFit/>
          </a:bodyPr>
          <a:lstStyle>
            <a:lvl1pPr marL="287314" indent="-287314">
              <a:spcBef>
                <a:spcPts val="1224"/>
              </a:spcBef>
              <a:buClr>
                <a:schemeClr val="tx1"/>
              </a:buClr>
              <a:buFont typeface="Wingdings" panose="05000000000000000000" pitchFamily="2" charset="2"/>
              <a:buChar char="§"/>
              <a:defRPr sz="3600"/>
            </a:lvl1pPr>
            <a:lvl2pPr marL="531121" indent="-233176">
              <a:defRPr sz="2400"/>
            </a:lvl2pPr>
            <a:lvl3pPr marL="699527" indent="-168404">
              <a:tabLst/>
              <a:defRPr sz="2000"/>
            </a:lvl3pPr>
            <a:lvl4pPr marL="880884" indent="-181358">
              <a:defRPr/>
            </a:lvl4pPr>
            <a:lvl5pPr marL="1049290" indent="-168404">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a:lvl1p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11915" y="1211266"/>
            <a:ext cx="8916415" cy="917575"/>
          </a:xfrm>
        </p:spPr>
        <p:txBody>
          <a:bodyPr/>
          <a:lstStyle>
            <a:lvl1pPr>
              <a:defRPr sz="7199"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1584785" y="2125663"/>
            <a:ext cx="6164335"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act Layout_Accent Color 1">
    <p:spTree>
      <p:nvGrpSpPr>
        <p:cNvPr id="1" name=""/>
        <p:cNvGrpSpPr/>
        <p:nvPr/>
      </p:nvGrpSpPr>
      <p:grpSpPr>
        <a:xfrm>
          <a:off x="0" y="0"/>
          <a:ext cx="0" cy="0"/>
          <a:chOff x="0" y="0"/>
          <a:chExt cx="0" cy="0"/>
        </a:xfrm>
      </p:grpSpPr>
      <p:sp>
        <p:nvSpPr>
          <p:cNvPr id="2" name="Title 1"/>
          <p:cNvSpPr>
            <a:spLocks noGrp="1"/>
          </p:cNvSpPr>
          <p:nvPr>
            <p:ph type="title"/>
          </p:nvPr>
        </p:nvSpPr>
        <p:spPr>
          <a:xfrm>
            <a:off x="1584785" y="2125663"/>
            <a:ext cx="6164335"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891704" y="1201809"/>
            <a:ext cx="7543158" cy="917575"/>
          </a:xfrm>
        </p:spPr>
        <p:txBody>
          <a:bodyPr/>
          <a:lstStyle>
            <a:lvl1pPr marL="233344" indent="-233344">
              <a:defRPr sz="5999"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4320411" y="5126039"/>
            <a:ext cx="411445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_Accent Color 2">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891704" y="2125666"/>
            <a:ext cx="7543158" cy="917575"/>
          </a:xfrm>
        </p:spPr>
        <p:txBody>
          <a:bodyPr/>
          <a:lstStyle>
            <a:lvl1pPr marL="282551" indent="-282551">
              <a:tabLst>
                <a:tab pos="282551" algn="l"/>
              </a:tabLst>
              <a:defRPr sz="5999"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4320411" y="4868848"/>
            <a:ext cx="411445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ANIMATED">
    <p:bg bwMode="auto">
      <p:bgPr>
        <a:solidFill>
          <a:srgbClr val="5E005E"/>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07388" y="3954457"/>
            <a:ext cx="4799002"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06011" y="2117165"/>
            <a:ext cx="7543110" cy="1837298"/>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6" name="Picture 5"/>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
                    </a14:imgEffect>
                  </a14:imgLayer>
                </a14:imgProps>
              </a:ext>
              <a:ext uri="{28A0092B-C50C-407E-A947-70E740481C1C}">
                <a14:useLocalDpi xmlns:a14="http://schemas.microsoft.com/office/drawing/2010/main" val="0"/>
              </a:ext>
            </a:extLst>
          </a:blip>
          <a:stretch>
            <a:fillRect/>
          </a:stretch>
        </p:blipFill>
        <p:spPr bwMode="black">
          <a:xfrm>
            <a:off x="343721" y="6182440"/>
            <a:ext cx="1576360" cy="332660"/>
          </a:xfrm>
          <a:prstGeom prst="rect">
            <a:avLst/>
          </a:prstGeom>
        </p:spPr>
      </p:pic>
      <p:sp>
        <p:nvSpPr>
          <p:cNvPr id="8" name="Rectangle 6"/>
          <p:cNvSpPr>
            <a:spLocks noChangeArrowheads="1"/>
          </p:cNvSpPr>
          <p:nvPr userDrawn="1"/>
        </p:nvSpPr>
        <p:spPr bwMode="auto">
          <a:xfrm>
            <a:off x="2381" y="4395791"/>
            <a:ext cx="9324182" cy="260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7" name="Text Placeholder 16"/>
          <p:cNvSpPr>
            <a:spLocks noGrp="1"/>
          </p:cNvSpPr>
          <p:nvPr>
            <p:ph type="body" sz="quarter" idx="13" hasCustomPrompt="1"/>
          </p:nvPr>
        </p:nvSpPr>
        <p:spPr>
          <a:xfrm>
            <a:off x="205962" y="296866"/>
            <a:ext cx="2742967" cy="461665"/>
          </a:xfrm>
        </p:spPr>
        <p:txBody>
          <a:bodyPr/>
          <a:lstStyle>
            <a:lvl1pPr marL="0" indent="0">
              <a:buNone/>
              <a:defRPr sz="2000">
                <a:latin typeface="+mn-lt"/>
              </a:defRPr>
            </a:lvl1pPr>
            <a:lvl2pPr marL="342872" indent="0">
              <a:buNone/>
              <a:defRPr sz="2000"/>
            </a:lvl2pPr>
            <a:lvl3pPr marL="571453" indent="0">
              <a:buNone/>
              <a:defRPr sz="2000"/>
            </a:lvl3pPr>
            <a:lvl4pPr marL="800033" indent="0">
              <a:buNone/>
              <a:defRPr sz="2000"/>
            </a:lvl4pPr>
            <a:lvl5pPr marL="1028614" indent="0">
              <a:buNone/>
              <a:defRPr sz="2000"/>
            </a:lvl5pPr>
          </a:lstStyle>
          <a:p>
            <a:pPr lvl="0"/>
            <a:r>
              <a:rPr lang="en-US" dirty="0" smtClean="0"/>
              <a:t>Session Code</a:t>
            </a:r>
            <a:endParaRPr lang="en-US" dirty="0"/>
          </a:p>
        </p:txBody>
      </p:sp>
    </p:spTree>
    <p:extLst>
      <p:ext uri="{BB962C8B-B14F-4D97-AF65-F5344CB8AC3E}">
        <p14:creationId xmlns:p14="http://schemas.microsoft.com/office/powerpoint/2010/main" val="288605353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950"/>
                                        <p:tgtEl>
                                          <p:spTgt spid="9"/>
                                        </p:tgtEl>
                                      </p:cBhvr>
                                    </p:animEffect>
                                  </p:childTnLst>
                                </p:cTn>
                              </p:par>
                              <p:par>
                                <p:cTn id="8" presetID="63" presetClass="path" presetSubtype="0" decel="100000" fill="hold" grpId="1" nodeType="withEffect">
                                  <p:stCondLst>
                                    <p:cond delay="750"/>
                                  </p:stCondLst>
                                  <p:childTnLst>
                                    <p:animMotion origin="layout" path="M -0.01455 -1.34362E-6 L -3.90605E-7 -1.34362E-6 " pathEditMode="relative" rAng="0" ptsTypes="AA">
                                      <p:cBhvr>
                                        <p:cTn id="9" dur="950" fill="hold"/>
                                        <p:tgtEl>
                                          <p:spTgt spid="9"/>
                                        </p:tgtEl>
                                        <p:attrNameLst>
                                          <p:attrName>ppt_x</p:attrName>
                                          <p:attrName>ppt_y</p:attrName>
                                        </p:attrNameLst>
                                      </p:cBhvr>
                                      <p:rCtr x="728" y="0"/>
                                    </p:animMotion>
                                  </p:childTnLst>
                                </p:cTn>
                              </p:par>
                              <p:par>
                                <p:cTn id="10" presetID="6" presetClass="emph" presetSubtype="0" accel="100000" autoRev="1" fill="hold" grpId="2" nodeType="withEffect">
                                  <p:stCondLst>
                                    <p:cond delay="50"/>
                                  </p:stCondLst>
                                  <p:childTnLst>
                                    <p:animScale>
                                      <p:cBhvr>
                                        <p:cTn id="11" dur="500" fill="hold"/>
                                        <p:tgtEl>
                                          <p:spTgt spid="9"/>
                                        </p:tgtEl>
                                      </p:cBhvr>
                                      <p:by x="95000" y="95000"/>
                                    </p:animScale>
                                  </p:childTnLst>
                                </p:cTn>
                              </p:par>
                              <p:par>
                                <p:cTn id="12" presetID="10" presetClass="entr" presetSubtype="0" fill="hold" grpId="0" nodeType="withEffect">
                                  <p:stCondLst>
                                    <p:cond delay="80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950"/>
                                        <p:tgtEl>
                                          <p:spTgt spid="5"/>
                                        </p:tgtEl>
                                      </p:cBhvr>
                                    </p:animEffect>
                                  </p:childTnLst>
                                </p:cTn>
                              </p:par>
                              <p:par>
                                <p:cTn id="15" presetID="63" presetClass="path" presetSubtype="0" decel="100000" fill="hold" grpId="1" nodeType="withEffect">
                                  <p:stCondLst>
                                    <p:cond delay="800"/>
                                  </p:stCondLst>
                                  <p:childTnLst>
                                    <p:animMotion origin="layout" path="M -0.01455 -1.34362E-6 L -3.90605E-7 -1.34362E-6 " pathEditMode="relative" rAng="0" ptsTypes="AA">
                                      <p:cBhvr>
                                        <p:cTn id="16" dur="950" fill="hold"/>
                                        <p:tgtEl>
                                          <p:spTgt spid="5"/>
                                        </p:tgtEl>
                                        <p:attrNameLst>
                                          <p:attrName>ppt_x</p:attrName>
                                          <p:attrName>ppt_y</p:attrName>
                                        </p:attrNameLst>
                                      </p:cBhvr>
                                      <p:rCtr x="728" y="0"/>
                                    </p:animMotion>
                                  </p:childTnLst>
                                </p:cTn>
                              </p:par>
                              <p:par>
                                <p:cTn id="17" presetID="6" presetClass="emph" presetSubtype="0" accel="100000" autoRev="1" fill="hold" grpId="2" nodeType="withEffect">
                                  <p:stCondLst>
                                    <p:cond delay="100"/>
                                  </p:stCondLst>
                                  <p:childTnLst>
                                    <p:animScale>
                                      <p:cBhvr>
                                        <p:cTn id="18" dur="500" fill="hold"/>
                                        <p:tgtEl>
                                          <p:spTgt spid="5"/>
                                        </p:tgtEl>
                                      </p:cBhvr>
                                      <p:by x="95000" y="95000"/>
                                    </p:animScale>
                                  </p:childTnLst>
                                </p:cTn>
                              </p:par>
                              <p:par>
                                <p:cTn id="19" presetID="10" presetClass="entr" presetSubtype="0" fill="hold" nodeType="withEffect">
                                  <p:stCondLst>
                                    <p:cond delay="9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950"/>
                                        <p:tgtEl>
                                          <p:spTgt spid="6"/>
                                        </p:tgtEl>
                                      </p:cBhvr>
                                    </p:animEffect>
                                  </p:childTnLst>
                                </p:cTn>
                              </p:par>
                              <p:par>
                                <p:cTn id="22" presetID="63" presetClass="path" presetSubtype="0" decel="100000" fill="hold" nodeType="withEffect">
                                  <p:stCondLst>
                                    <p:cond delay="900"/>
                                  </p:stCondLst>
                                  <p:childTnLst>
                                    <p:animMotion origin="layout" path="M -0.01447 4.03541E-6 L -1.70213E-6 4.03541E-6 " pathEditMode="relative" rAng="0" ptsTypes="AA">
                                      <p:cBhvr>
                                        <p:cTn id="23" dur="950" fill="hold"/>
                                        <p:tgtEl>
                                          <p:spTgt spid="6"/>
                                        </p:tgtEl>
                                        <p:attrNameLst>
                                          <p:attrName>ppt_x</p:attrName>
                                          <p:attrName>ppt_y</p:attrName>
                                        </p:attrNameLst>
                                      </p:cBhvr>
                                      <p:rCtr x="715" y="0"/>
                                    </p:animMotion>
                                  </p:childTnLst>
                                </p:cTn>
                              </p:par>
                              <p:par>
                                <p:cTn id="24" presetID="6" presetClass="emph" presetSubtype="0" accel="100000" autoRev="1" fill="hold" nodeType="withEffect">
                                  <p:stCondLst>
                                    <p:cond delay="200"/>
                                  </p:stCondLst>
                                  <p:childTnLst>
                                    <p:animScale>
                                      <p:cBhvr>
                                        <p:cTn id="25" dur="500" fill="hold"/>
                                        <p:tgtEl>
                                          <p:spTgt spid="6"/>
                                        </p:tgtEl>
                                      </p:cBhvr>
                                      <p:by x="95000" y="95000"/>
                                    </p:animScale>
                                  </p:childTnLst>
                                </p:cTn>
                              </p:par>
                              <p:par>
                                <p:cTn id="26" presetID="10" presetClass="entr" presetSubtype="0" fill="hold" grpId="0" nodeType="withEffect">
                                  <p:stCondLst>
                                    <p:cond delay="70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950"/>
                                        <p:tgtEl>
                                          <p:spTgt spid="17"/>
                                        </p:tgtEl>
                                      </p:cBhvr>
                                    </p:animEffect>
                                  </p:childTnLst>
                                </p:cTn>
                              </p:par>
                              <p:par>
                                <p:cTn id="29" presetID="63" presetClass="path" presetSubtype="0" decel="100000" fill="hold" grpId="1" nodeType="withEffect">
                                  <p:stCondLst>
                                    <p:cond delay="700"/>
                                  </p:stCondLst>
                                  <p:childTnLst>
                                    <p:animMotion origin="layout" path="M -0.01455 -1.34362E-6 L -3.90605E-7 -1.34362E-6 " pathEditMode="relative" rAng="0" ptsTypes="AA">
                                      <p:cBhvr>
                                        <p:cTn id="30" dur="950" fill="hold"/>
                                        <p:tgtEl>
                                          <p:spTgt spid="17"/>
                                        </p:tgtEl>
                                        <p:attrNameLst>
                                          <p:attrName>ppt_x</p:attrName>
                                          <p:attrName>ppt_y</p:attrName>
                                        </p:attrNameLst>
                                      </p:cBhvr>
                                      <p:rCtr x="728" y="0"/>
                                    </p:animMotion>
                                  </p:childTnLst>
                                </p:cTn>
                              </p:par>
                              <p:par>
                                <p:cTn id="31" presetID="6" presetClass="emph" presetSubtype="0" accel="100000" autoRev="1" fill="hold" grpId="2" nodeType="withEffect">
                                  <p:stCondLst>
                                    <p:cond delay="0"/>
                                  </p:stCondLst>
                                  <p:childTnLst>
                                    <p:animScale>
                                      <p:cBhvr>
                                        <p:cTn id="32" dur="500" fill="hold"/>
                                        <p:tgtEl>
                                          <p:spTgt spid="17"/>
                                        </p:tgtEl>
                                      </p:cBhvr>
                                      <p:by x="95000" y="9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950"/>
                        <p:tgtEl>
                          <p:spTgt spid="5"/>
                        </p:tgtEl>
                      </p:cBhvr>
                    </p:animEffect>
                  </p:childTnLst>
                </p:cTn>
              </p:par>
            </p:tnLst>
          </p:tmpl>
        </p:tmplLst>
      </p:bldP>
      <p:bldP spid="5" grpId="1">
        <p:tmplLst>
          <p:tmpl>
            <p:tnLst>
              <p:par>
                <p:cTn presetID="63" presetClass="path" presetSubtype="0" decel="100000" fill="hold" nodeType="withEffect">
                  <p:stCondLst>
                    <p:cond delay="800"/>
                  </p:stCondLst>
                  <p:childTnLst>
                    <p:animMotion origin="layout" path="M -0.01455 -1.34362E-6 L -3.90605E-7 -1.34362E-6 " pathEditMode="relative" rAng="0" ptsTypes="AA">
                      <p:cBhvr>
                        <p:cTn dur="950" fill="hold"/>
                        <p:tgtEl>
                          <p:spTgt spid="5"/>
                        </p:tgtEl>
                        <p:attrNameLst>
                          <p:attrName>ppt_x</p:attrName>
                          <p:attrName>ppt_y</p:attrName>
                        </p:attrNameLst>
                      </p:cBhvr>
                      <p:rCtr x="728" y="0"/>
                    </p:animMotion>
                  </p:childTnLst>
                </p:cTn>
              </p:par>
            </p:tnLst>
          </p:tmpl>
        </p:tmplLst>
      </p:bldP>
      <p:bldP spid="5" grpId="2">
        <p:tmplLst>
          <p:tmpl>
            <p:tnLst>
              <p:par>
                <p:cTn presetID="6" presetClass="emph" presetSubtype="0" accel="100000" autoRev="1" fill="hold" nodeType="withEffect">
                  <p:stCondLst>
                    <p:cond delay="100"/>
                  </p:stCondLst>
                  <p:childTnLst>
                    <p:animScale>
                      <p:cBhvr>
                        <p:cTn dur="500" fill="hold"/>
                        <p:tgtEl>
                          <p:spTgt spid="5"/>
                        </p:tgtEl>
                      </p:cBhvr>
                      <p:by x="95000" y="95000"/>
                    </p:animScale>
                  </p:childTnLst>
                </p:cTn>
              </p:par>
            </p:tnLst>
          </p:tmpl>
        </p:tmplLst>
      </p:bldP>
      <p:bldP spid="9" grpId="0"/>
      <p:bldP spid="9" grpId="1"/>
      <p:bldP spid="9" grpId="2"/>
      <p:bldP spid="17" grpId="0">
        <p:tmplLst>
          <p:tmpl>
            <p:tnLst>
              <p:par>
                <p:cTn presetID="10" presetClass="entr" presetSubtype="0" fill="hold" nodeType="withEffect">
                  <p:stCondLst>
                    <p:cond delay="700"/>
                  </p:stCondLst>
                  <p:childTnLst>
                    <p:set>
                      <p:cBhvr>
                        <p:cTn dur="1" fill="hold">
                          <p:stCondLst>
                            <p:cond delay="0"/>
                          </p:stCondLst>
                        </p:cTn>
                        <p:tgtEl>
                          <p:spTgt spid="17"/>
                        </p:tgtEl>
                        <p:attrNameLst>
                          <p:attrName>style.visibility</p:attrName>
                        </p:attrNameLst>
                      </p:cBhvr>
                      <p:to>
                        <p:strVal val="visible"/>
                      </p:to>
                    </p:set>
                    <p:animEffect transition="in" filter="fade">
                      <p:cBhvr>
                        <p:cTn dur="950"/>
                        <p:tgtEl>
                          <p:spTgt spid="17"/>
                        </p:tgtEl>
                      </p:cBhvr>
                    </p:animEffect>
                  </p:childTnLst>
                </p:cTn>
              </p:par>
            </p:tnLst>
          </p:tmpl>
        </p:tmplLst>
      </p:bldP>
      <p:bldP spid="17" grpId="1"/>
      <p:bldP spid="17" grpId="2"/>
    </p:bld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11914" y="2430464"/>
            <a:ext cx="8914642" cy="932435"/>
          </a:xfrm>
        </p:spPr>
        <p:txBody>
          <a:bodyPr/>
          <a:lstStyle>
            <a:lvl1pPr marL="0" indent="0">
              <a:buNone/>
              <a:defRPr sz="5399">
                <a:gradFill>
                  <a:gsLst>
                    <a:gs pos="3333">
                      <a:schemeClr val="tx1"/>
                    </a:gs>
                    <a:gs pos="39000">
                      <a:schemeClr val="tx1"/>
                    </a:gs>
                  </a:gsLst>
                  <a:lin ang="5400000" scaled="0"/>
                </a:gradFill>
              </a:defRPr>
            </a:lvl1pPr>
            <a:lvl2pPr marL="0" indent="0">
              <a:buFontTx/>
              <a:buNone/>
              <a:defRPr sz="2000"/>
            </a:lvl2pPr>
            <a:lvl3pPr marL="228581" indent="0">
              <a:buNone/>
              <a:defRPr/>
            </a:lvl3pPr>
            <a:lvl4pPr marL="457162" indent="0">
              <a:buNone/>
              <a:defRPr/>
            </a:lvl4pPr>
            <a:lvl5pPr marL="685742" indent="0">
              <a:buNone/>
              <a:defRPr/>
            </a:lvl5pPr>
          </a:lstStyle>
          <a:p>
            <a:pPr lvl="0"/>
            <a:r>
              <a:rPr lang="en-US" smtClean="0"/>
              <a:t>Click to edit Master text styles</a:t>
            </a:r>
          </a:p>
        </p:txBody>
      </p:sp>
      <p:sp>
        <p:nvSpPr>
          <p:cNvPr id="4" name="Title 1"/>
          <p:cNvSpPr>
            <a:spLocks noGrp="1"/>
          </p:cNvSpPr>
          <p:nvPr>
            <p:ph type="title"/>
          </p:nvPr>
        </p:nvSpPr>
        <p:spPr>
          <a:xfrm>
            <a:off x="211915" y="1211266"/>
            <a:ext cx="8916415" cy="917575"/>
          </a:xfrm>
        </p:spPr>
        <p:txBody>
          <a:bodyPr/>
          <a:lstStyle>
            <a:lvl1pPr>
              <a:defRPr sz="7199"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5963" y="1241429"/>
            <a:ext cx="4114449" cy="1798637"/>
          </a:xfrm>
        </p:spPr>
        <p:txBody>
          <a:bodyPr/>
          <a:lstStyle>
            <a:lvl1pPr>
              <a:defRPr sz="659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4664473" y="3"/>
            <a:ext cx="4662091"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601816435"/>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0-50 Left Photo Layout">
    <p:spTree>
      <p:nvGrpSpPr>
        <p:cNvPr id="1" name=""/>
        <p:cNvGrpSpPr/>
        <p:nvPr/>
      </p:nvGrpSpPr>
      <p:grpSpPr>
        <a:xfrm>
          <a:off x="0" y="0"/>
          <a:ext cx="0" cy="0"/>
          <a:chOff x="0" y="0"/>
          <a:chExt cx="0" cy="0"/>
        </a:xfrm>
      </p:grpSpPr>
      <p:sp>
        <p:nvSpPr>
          <p:cNvPr id="2" name="Title 1"/>
          <p:cNvSpPr>
            <a:spLocks noGrp="1"/>
          </p:cNvSpPr>
          <p:nvPr>
            <p:ph type="title"/>
          </p:nvPr>
        </p:nvSpPr>
        <p:spPr>
          <a:xfrm>
            <a:off x="5006155" y="1241429"/>
            <a:ext cx="4114449" cy="917575"/>
          </a:xfrm>
        </p:spPr>
        <p:txBody>
          <a:bodyPr/>
          <a:lstStyle>
            <a:lvl1pPr>
              <a:defRPr sz="6599"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
        <p:nvSpPr>
          <p:cNvPr id="4" name="Picture Placeholder 4"/>
          <p:cNvSpPr>
            <a:spLocks noGrp="1"/>
          </p:cNvSpPr>
          <p:nvPr>
            <p:ph type="pic" sz="quarter" idx="10"/>
          </p:nvPr>
        </p:nvSpPr>
        <p:spPr bwMode="ltGray">
          <a:xfrm>
            <a:off x="1" y="0"/>
            <a:ext cx="4662091" cy="6988560"/>
          </a:xfrm>
          <a:blipFill>
            <a:blip r:embed="rId2"/>
            <a:stretch>
              <a:fillRect/>
            </a:stretch>
          </a:blipFill>
        </p:spPr>
        <p:txBody>
          <a:bodyPr tIns="548640" anchor="ctr" anchorCtr="0">
            <a:noAutofit/>
          </a:bodyPr>
          <a:lstStyle>
            <a:lvl1pPr marL="0" indent="0" algn="ctr">
              <a:buNone/>
              <a:defRPr sz="1400" b="1">
                <a:gradFill>
                  <a:gsLst>
                    <a:gs pos="13139">
                      <a:srgbClr val="FFFFFF"/>
                    </a:gs>
                    <a:gs pos="38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4051542199"/>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Accent Color 1">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Accent Color 2">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3">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05961" y="1212850"/>
            <a:ext cx="8914642" cy="2443746"/>
          </a:xfrm>
          <a:prstGeom prst="rect">
            <a:avLst/>
          </a:prstGeom>
        </p:spPr>
        <p:txBody>
          <a:bodyPr/>
          <a:lstStyle>
            <a:lvl1pPr marL="290489" indent="-290489">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453" indent="-280965">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942" indent="-290489">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523" indent="-228581">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103" indent="-228581">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9326564"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205962" y="1212850"/>
            <a:ext cx="8916415" cy="2025426"/>
          </a:xfrm>
        </p:spPr>
        <p:txBody>
          <a:bodyPr>
            <a:spAutoFit/>
          </a:bodyPr>
          <a:lstStyle>
            <a:lvl1pPr marL="0" indent="0">
              <a:buNone/>
              <a:defRPr>
                <a:gradFill>
                  <a:gsLst>
                    <a:gs pos="2920">
                      <a:schemeClr val="tx2"/>
                    </a:gs>
                    <a:gs pos="39000">
                      <a:schemeClr val="tx2"/>
                    </a:gs>
                  </a:gsLst>
                  <a:lin ang="5400000" scaled="0"/>
                </a:gradFill>
              </a:defRPr>
            </a:lvl1pPr>
            <a:lvl2pPr marL="28571" indent="0">
              <a:buNone/>
              <a:defRPr sz="2000"/>
            </a:lvl2pPr>
            <a:lvl3pPr marL="223805" indent="0">
              <a:buNone/>
              <a:defRPr sz="2000"/>
            </a:lvl3pPr>
            <a:lvl4pPr marL="476180" indent="0">
              <a:buNone/>
              <a:defRPr sz="1801"/>
            </a:lvl4pPr>
            <a:lvl5pPr marL="739665" indent="0">
              <a:buNone/>
              <a:defRPr sz="180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3"/>
          </p:nvPr>
        </p:nvSpPr>
        <p:spPr>
          <a:xfrm>
            <a:off x="8695586" y="6565904"/>
            <a:ext cx="425017" cy="136525"/>
          </a:xfrm>
          <a:prstGeom prst="rect">
            <a:avLst/>
          </a:prstGeom>
        </p:spPr>
        <p:txBody>
          <a:bodyPr/>
          <a:lstStyle/>
          <a:p>
            <a:pPr>
              <a:defRPr/>
            </a:pPr>
            <a:fld id="{75FAD755-3BD0-2447-A9DF-109DAABEFD99}" type="slidenum">
              <a:rPr lang="en-US" smtClean="0"/>
              <a:pPr>
                <a:defRPr/>
              </a:pPr>
              <a:t>‹#›</a:t>
            </a:fld>
            <a:endParaRPr lang="en-US" dirty="0"/>
          </a:p>
        </p:txBody>
      </p:sp>
      <p:sp>
        <p:nvSpPr>
          <p:cNvPr id="6" name="Title 5"/>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29591659"/>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42872" y="6565904"/>
            <a:ext cx="2952499" cy="136525"/>
          </a:xfrm>
          <a:prstGeom prst="rect">
            <a:avLst/>
          </a:prstGeom>
        </p:spPr>
        <p:txBody>
          <a:bodyPr/>
          <a:lstStyle>
            <a:lvl1pPr fontAlgn="base">
              <a:spcBef>
                <a:spcPct val="0"/>
              </a:spcBef>
              <a:spcAft>
                <a:spcPct val="0"/>
              </a:spcAft>
              <a:defRPr dirty="0" smtClean="0">
                <a:solidFill>
                  <a:srgbClr val="000000"/>
                </a:solidFill>
              </a:defRPr>
            </a:lvl1pPr>
          </a:lstStyle>
          <a:p>
            <a:pPr>
              <a:defRPr/>
            </a:pPr>
            <a:r>
              <a:t>Microsoft Confidential</a:t>
            </a:r>
            <a:endParaRPr/>
          </a:p>
        </p:txBody>
      </p:sp>
      <p:sp>
        <p:nvSpPr>
          <p:cNvPr id="3" name="Slide Number Placeholder 2"/>
          <p:cNvSpPr>
            <a:spLocks noGrp="1"/>
          </p:cNvSpPr>
          <p:nvPr>
            <p:ph type="sldNum" sz="quarter" idx="11"/>
          </p:nvPr>
        </p:nvSpPr>
        <p:spPr>
          <a:xfrm>
            <a:off x="8695586" y="6565904"/>
            <a:ext cx="425017" cy="136525"/>
          </a:xfrm>
          <a:prstGeom prst="rect">
            <a:avLst/>
          </a:prstGeom>
        </p:spPr>
        <p:txBody>
          <a:bodyPr/>
          <a:lstStyle>
            <a:lvl1pPr defTabSz="931724" fontAlgn="base">
              <a:spcBef>
                <a:spcPct val="0"/>
              </a:spcBef>
              <a:spcAft>
                <a:spcPct val="0"/>
              </a:spcAft>
              <a:defRPr smtClean="0">
                <a:solidFill>
                  <a:srgbClr val="000000"/>
                </a:solidFill>
              </a:defRPr>
            </a:lvl1pPr>
          </a:lstStyle>
          <a:p>
            <a:pPr>
              <a:defRPr/>
            </a:pPr>
            <a:fld id="{F8A0AC42-AA1D-4944-8D96-660DE70C7E1B}" type="slidenum">
              <a:rPr/>
              <a:pPr>
                <a:defRPr/>
              </a:pPr>
              <a:t>‹#›</a:t>
            </a:fld>
            <a:endParaRPr dirty="0"/>
          </a:p>
        </p:txBody>
      </p:sp>
    </p:spTree>
    <p:extLst>
      <p:ext uri="{BB962C8B-B14F-4D97-AF65-F5344CB8AC3E}">
        <p14:creationId xmlns:p14="http://schemas.microsoft.com/office/powerpoint/2010/main" val="3099565862"/>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4638" y="3954457"/>
            <a:ext cx="6400800" cy="1830388"/>
          </a:xfrm>
          <a:noFill/>
        </p:spPr>
        <p:txBody>
          <a:bodyPr lIns="146304" tIns="109728" rIns="146304" bIns="109728">
            <a:noAutofit/>
          </a:bodyPr>
          <a:lstStyle>
            <a:lvl1pPr marL="0" indent="0">
              <a:spcBef>
                <a:spcPts val="0"/>
              </a:spcBef>
              <a:buNone/>
              <a:defRPr sz="28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638" y="2117165"/>
            <a:ext cx="7315200" cy="1837298"/>
          </a:xfrm>
          <a:noFill/>
        </p:spPr>
        <p:txBody>
          <a:bodyPr lIns="146304" tIns="91440" rIns="146304" bIns="91440" anchor="t" anchorCtr="0"/>
          <a:lstStyle>
            <a:lvl1pPr>
              <a:defRPr sz="4800" spc="-75" baseline="0">
                <a:gradFill>
                  <a:gsLst>
                    <a:gs pos="74747">
                      <a:schemeClr val="tx1"/>
                    </a:gs>
                    <a:gs pos="56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7201" y="6240429"/>
            <a:ext cx="1280590" cy="274320"/>
          </a:xfrm>
          <a:prstGeom prst="rect">
            <a:avLst/>
          </a:prstGeom>
        </p:spPr>
      </p:pic>
      <p:sp>
        <p:nvSpPr>
          <p:cNvPr id="2" name="TextBox 1"/>
          <p:cNvSpPr txBox="1"/>
          <p:nvPr userDrawn="1"/>
        </p:nvSpPr>
        <p:spPr>
          <a:xfrm>
            <a:off x="6391474" y="6240430"/>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#dotNETSpain2015</a:t>
            </a:r>
            <a:endParaRPr lang="es-ES" sz="2400" dirty="0" err="1" smtClean="0">
              <a:gradFill>
                <a:gsLst>
                  <a:gs pos="2917">
                    <a:srgbClr val="FFFFFF"/>
                  </a:gs>
                  <a:gs pos="30000">
                    <a:srgbClr val="FFFFFF"/>
                  </a:gs>
                </a:gsLst>
                <a:lin ang="5400000" scaled="0"/>
              </a:gradFill>
            </a:endParaRPr>
          </a:p>
        </p:txBody>
      </p:sp>
    </p:spTree>
    <p:extLst>
      <p:ext uri="{BB962C8B-B14F-4D97-AF65-F5344CB8AC3E}">
        <p14:creationId xmlns:p14="http://schemas.microsoft.com/office/powerpoint/2010/main" val="10960003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 STATIC">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07388" y="3954457"/>
            <a:ext cx="4799002"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06011" y="2117165"/>
            <a:ext cx="7543110" cy="1837298"/>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6" name="Picture 5"/>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
                    </a14:imgEffect>
                  </a14:imgLayer>
                </a14:imgProps>
              </a:ext>
              <a:ext uri="{28A0092B-C50C-407E-A947-70E740481C1C}">
                <a14:useLocalDpi xmlns:a14="http://schemas.microsoft.com/office/drawing/2010/main" val="0"/>
              </a:ext>
            </a:extLst>
          </a:blip>
          <a:stretch>
            <a:fillRect/>
          </a:stretch>
        </p:blipFill>
        <p:spPr bwMode="black">
          <a:xfrm>
            <a:off x="343721" y="6182440"/>
            <a:ext cx="1164599" cy="332660"/>
          </a:xfrm>
          <a:prstGeom prst="rect">
            <a:avLst/>
          </a:prstGeom>
        </p:spPr>
      </p:pic>
      <p:sp>
        <p:nvSpPr>
          <p:cNvPr id="8" name="Rectangle 6"/>
          <p:cNvSpPr>
            <a:spLocks noChangeArrowheads="1"/>
          </p:cNvSpPr>
          <p:nvPr userDrawn="1"/>
        </p:nvSpPr>
        <p:spPr bwMode="auto">
          <a:xfrm>
            <a:off x="2381" y="4395791"/>
            <a:ext cx="9324182" cy="260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 name="Text Placeholder 16"/>
          <p:cNvSpPr>
            <a:spLocks noGrp="1"/>
          </p:cNvSpPr>
          <p:nvPr>
            <p:ph type="body" sz="quarter" idx="13" hasCustomPrompt="1"/>
          </p:nvPr>
        </p:nvSpPr>
        <p:spPr>
          <a:xfrm>
            <a:off x="205962" y="296866"/>
            <a:ext cx="2742967" cy="461665"/>
          </a:xfrm>
        </p:spPr>
        <p:txBody>
          <a:bodyPr/>
          <a:lstStyle>
            <a:lvl1pPr marL="0" indent="0">
              <a:buNone/>
              <a:defRPr sz="2000">
                <a:latin typeface="+mn-lt"/>
              </a:defRPr>
            </a:lvl1pPr>
            <a:lvl2pPr marL="342872" indent="0">
              <a:buNone/>
              <a:defRPr sz="2000"/>
            </a:lvl2pPr>
            <a:lvl3pPr marL="571453" indent="0">
              <a:buNone/>
              <a:defRPr sz="2000"/>
            </a:lvl3pPr>
            <a:lvl4pPr marL="800033" indent="0">
              <a:buNone/>
              <a:defRPr sz="2000"/>
            </a:lvl4pPr>
            <a:lvl5pPr marL="1028614" indent="0">
              <a:buNone/>
              <a:defRPr sz="2000"/>
            </a:lvl5pPr>
          </a:lstStyle>
          <a:p>
            <a:pPr lvl="0"/>
            <a:r>
              <a:rPr lang="en-US" dirty="0" smtClean="0"/>
              <a:t>Session Code</a:t>
            </a:r>
            <a:endParaRPr lang="en-US" dirty="0"/>
          </a:p>
        </p:txBody>
      </p:sp>
    </p:spTree>
    <p:extLst>
      <p:ext uri="{BB962C8B-B14F-4D97-AF65-F5344CB8AC3E}">
        <p14:creationId xmlns:p14="http://schemas.microsoft.com/office/powerpoint/2010/main" val="2816708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_Option">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3" t="7802" r="25000" b="7802"/>
          <a:stretch/>
        </p:blipFill>
        <p:spPr>
          <a:xfrm>
            <a:off x="0" y="0"/>
            <a:ext cx="9326880" cy="6995517"/>
          </a:xfrm>
          <a:prstGeom prst="rect">
            <a:avLst/>
          </a:prstGeom>
        </p:spPr>
      </p:pic>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57088" y="6241265"/>
            <a:ext cx="1276684" cy="273484"/>
          </a:xfrm>
          <a:prstGeom prst="rect">
            <a:avLst/>
          </a:prstGeom>
        </p:spPr>
      </p:pic>
      <p:sp>
        <p:nvSpPr>
          <p:cNvPr id="2" name="Rectangle 1"/>
          <p:cNvSpPr/>
          <p:nvPr userDrawn="1"/>
        </p:nvSpPr>
        <p:spPr bwMode="auto">
          <a:xfrm>
            <a:off x="274638" y="2125677"/>
            <a:ext cx="5029200" cy="3566160"/>
          </a:xfrm>
          <a:prstGeom prst="rect">
            <a:avLst/>
          </a:prstGeom>
          <a:solidFill>
            <a:srgbClr val="5C2D91">
              <a:alpha val="92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8" tIns="109719" rIns="137148" bIns="109719" numCol="1" spcCol="0" rtlCol="0" fromWordArt="0" anchor="t" anchorCtr="0" forceAA="0" compatLnSpc="1">
            <a:prstTxWarp prst="textNoShape">
              <a:avLst/>
            </a:prstTxWarp>
            <a:noAutofit/>
          </a:bodyPr>
          <a:lstStyle/>
          <a:p>
            <a:pPr algn="ctr" defTabSz="699203" fontAlgn="base">
              <a:lnSpc>
                <a:spcPct val="90000"/>
              </a:lnSpc>
              <a:spcBef>
                <a:spcPct val="0"/>
              </a:spcBef>
              <a:spcAft>
                <a:spcPct val="0"/>
              </a:spcAft>
            </a:pPr>
            <a:r>
              <a:rPr lang="en-US" sz="1800" dirty="0" smtClean="0">
                <a:gradFill>
                  <a:gsLst>
                    <a:gs pos="0">
                      <a:srgbClr val="FFFFFF"/>
                    </a:gs>
                    <a:gs pos="100000">
                      <a:srgbClr val="FFFFFF"/>
                    </a:gs>
                  </a:gsLst>
                  <a:lin ang="5400000" scaled="0"/>
                </a:gradFill>
                <a:ea typeface="Segoe UI" pitchFamily="34" charset="0"/>
                <a:cs typeface="Segoe UI" pitchFamily="34" charset="0"/>
              </a:rPr>
              <a:t>    </a:t>
            </a:r>
          </a:p>
        </p:txBody>
      </p:sp>
      <p:sp>
        <p:nvSpPr>
          <p:cNvPr id="9" name="Title 1"/>
          <p:cNvSpPr>
            <a:spLocks noGrp="1"/>
          </p:cNvSpPr>
          <p:nvPr>
            <p:ph type="title" hasCustomPrompt="1"/>
          </p:nvPr>
        </p:nvSpPr>
        <p:spPr bwMode="auto">
          <a:xfrm>
            <a:off x="274638" y="2125677"/>
            <a:ext cx="5029200" cy="1828800"/>
          </a:xfrm>
          <a:noFill/>
        </p:spPr>
        <p:txBody>
          <a:bodyPr lIns="146304" tIns="91440" rIns="146304" bIns="91440" anchor="t" anchorCtr="0"/>
          <a:lstStyle>
            <a:lvl1pPr>
              <a:defRPr sz="4800" spc="-75" baseline="0">
                <a:gradFill>
                  <a:gsLst>
                    <a:gs pos="76768">
                      <a:srgbClr val="FFFFFF"/>
                    </a:gs>
                    <a:gs pos="53000">
                      <a:srgbClr val="FFFFFF"/>
                    </a:gs>
                  </a:gsLst>
                  <a:lin ang="5400000" scaled="0"/>
                </a:gradFill>
              </a:defRPr>
            </a:lvl1pPr>
          </a:lstStyle>
          <a:p>
            <a:r>
              <a:rPr lang="en-US" dirty="0" smtClean="0"/>
              <a:t>Presentation title</a:t>
            </a:r>
            <a:endParaRPr lang="en-US" dirty="0"/>
          </a:p>
        </p:txBody>
      </p:sp>
      <p:sp>
        <p:nvSpPr>
          <p:cNvPr id="3" name="Text Placeholder 2"/>
          <p:cNvSpPr>
            <a:spLocks noGrp="1"/>
          </p:cNvSpPr>
          <p:nvPr>
            <p:ph type="body" sz="quarter" idx="14" hasCustomPrompt="1"/>
          </p:nvPr>
        </p:nvSpPr>
        <p:spPr bwMode="auto">
          <a:xfrm>
            <a:off x="274638" y="3954457"/>
            <a:ext cx="5029200" cy="1737360"/>
          </a:xfrm>
        </p:spPr>
        <p:txBody>
          <a:bodyPr tIns="109728" bIns="109728">
            <a:noAutofit/>
          </a:bodyPr>
          <a:lstStyle>
            <a:lvl1pPr marL="0" indent="0">
              <a:spcBef>
                <a:spcPts val="0"/>
              </a:spcBef>
              <a:buNone/>
              <a:defRPr sz="2800">
                <a:gradFill>
                  <a:gsLst>
                    <a:gs pos="76768">
                      <a:srgbClr val="FFFFFF"/>
                    </a:gs>
                    <a:gs pos="53000">
                      <a:srgbClr val="FFFFFF"/>
                    </a:gs>
                  </a:gsLst>
                  <a:lin ang="5400000" scaled="0"/>
                </a:gradFill>
              </a:defRPr>
            </a:lvl1pPr>
          </a:lstStyle>
          <a:p>
            <a:pPr lvl="0"/>
            <a:r>
              <a:rPr lang="en-US" dirty="0" smtClean="0"/>
              <a:t>Speaker Name</a:t>
            </a:r>
          </a:p>
        </p:txBody>
      </p:sp>
    </p:spTree>
    <p:extLst>
      <p:ext uri="{BB962C8B-B14F-4D97-AF65-F5344CB8AC3E}">
        <p14:creationId xmlns:p14="http://schemas.microsoft.com/office/powerpoint/2010/main" val="93671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4638" y="3954457"/>
            <a:ext cx="6400800" cy="1830388"/>
          </a:xfrm>
          <a:noFill/>
        </p:spPr>
        <p:txBody>
          <a:bodyPr lIns="146304" tIns="109728" rIns="146304" bIns="109728">
            <a:noAutofit/>
          </a:bodyPr>
          <a:lstStyle>
            <a:lvl1pPr marL="0" indent="0">
              <a:spcBef>
                <a:spcPts val="0"/>
              </a:spcBef>
              <a:buNone/>
              <a:defRPr sz="28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638" y="2117165"/>
            <a:ext cx="7315200" cy="1837298"/>
          </a:xfrm>
          <a:noFill/>
        </p:spPr>
        <p:txBody>
          <a:bodyPr lIns="146304" tIns="91440" rIns="146304" bIns="91440" anchor="t" anchorCtr="0"/>
          <a:lstStyle>
            <a:lvl1pPr>
              <a:defRPr sz="4800" spc="-75" baseline="0">
                <a:gradFill>
                  <a:gsLst>
                    <a:gs pos="74747">
                      <a:schemeClr val="tx1"/>
                    </a:gs>
                    <a:gs pos="56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7201" y="6240429"/>
            <a:ext cx="1280590" cy="274320"/>
          </a:xfrm>
          <a:prstGeom prst="rect">
            <a:avLst/>
          </a:prstGeom>
        </p:spPr>
      </p:pic>
      <p:sp>
        <p:nvSpPr>
          <p:cNvPr id="2" name="TextBox 1"/>
          <p:cNvSpPr txBox="1"/>
          <p:nvPr userDrawn="1"/>
        </p:nvSpPr>
        <p:spPr>
          <a:xfrm>
            <a:off x="6391474" y="6240430"/>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#dotNETSpain2015</a:t>
            </a:r>
            <a:endParaRPr lang="es-ES" sz="2400" dirty="0" err="1" smtClean="0">
              <a:gradFill>
                <a:gsLst>
                  <a:gs pos="2917">
                    <a:srgbClr val="FFFFFF"/>
                  </a:gs>
                  <a:gs pos="30000">
                    <a:srgbClr val="FFFFFF"/>
                  </a:gs>
                </a:gsLst>
                <a:lin ang="5400000" scaled="0"/>
              </a:gradFill>
            </a:endParaRPr>
          </a:p>
        </p:txBody>
      </p:sp>
    </p:spTree>
    <p:extLst>
      <p:ext uri="{BB962C8B-B14F-4D97-AF65-F5344CB8AC3E}">
        <p14:creationId xmlns:p14="http://schemas.microsoft.com/office/powerpoint/2010/main" val="4835511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8777288" cy="1969770"/>
          </a:xfrm>
        </p:spPr>
        <p:txBody>
          <a:bodyPr lIns="164592" rIns="164592"/>
          <a:lstStyle>
            <a:lvl1pPr marL="0" indent="0">
              <a:buNone/>
              <a:defRPr>
                <a:gradFill>
                  <a:gsLst>
                    <a:gs pos="1250">
                      <a:schemeClr val="tx1"/>
                    </a:gs>
                    <a:gs pos="99000">
                      <a:schemeClr val="tx1"/>
                    </a:gs>
                  </a:gsLst>
                  <a:lin ang="5400000" scaled="0"/>
                </a:gradFill>
              </a:defRPr>
            </a:lvl1pPr>
            <a:lvl2pPr marL="0" indent="0">
              <a:buFontTx/>
              <a:buNone/>
              <a:defRPr sz="2000"/>
            </a:lvl2pPr>
            <a:lvl3pPr marL="171413" indent="0">
              <a:buNone/>
              <a:defRPr/>
            </a:lvl3pPr>
            <a:lvl4pPr marL="342825" indent="0">
              <a:buNone/>
              <a:defRPr/>
            </a:lvl4pPr>
            <a:lvl5pPr marL="51423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07408577"/>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4"/>
            <a:ext cx="8777288" cy="2037481"/>
          </a:xfrm>
        </p:spPr>
        <p:txBody>
          <a:bodyPr wrap="square">
            <a:spAutoFit/>
          </a:bodyPr>
          <a:lstStyle>
            <a:lvl1pPr>
              <a:defRPr sz="36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99968292"/>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8" y="1211287"/>
            <a:ext cx="4206240" cy="2357568"/>
          </a:xfrm>
        </p:spPr>
        <p:txBody>
          <a:bodyPr wrap="square">
            <a:spAutoFit/>
          </a:bodyPr>
          <a:lstStyle>
            <a:lvl1pPr marL="0" indent="0">
              <a:spcBef>
                <a:spcPts val="917"/>
              </a:spcBef>
              <a:buClr>
                <a:schemeClr val="tx1"/>
              </a:buClr>
              <a:buFont typeface="Wingdings" pitchFamily="2" charset="2"/>
              <a:buNone/>
              <a:defRPr sz="3200"/>
            </a:lvl1pPr>
            <a:lvl2pPr marL="0" indent="0">
              <a:buNone/>
              <a:defRPr sz="2000"/>
            </a:lvl2pPr>
            <a:lvl3pPr marL="173794" indent="0">
              <a:buNone/>
              <a:tabLst/>
              <a:defRPr sz="2000"/>
            </a:lvl3pPr>
            <a:lvl4pPr marL="345207" indent="0">
              <a:buNone/>
              <a:defRPr/>
            </a:lvl4pPr>
            <a:lvl5pPr marL="51423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4846114" y="1211287"/>
            <a:ext cx="4206240" cy="2357568"/>
          </a:xfrm>
        </p:spPr>
        <p:txBody>
          <a:bodyPr wrap="square">
            <a:spAutoFit/>
          </a:bodyPr>
          <a:lstStyle>
            <a:lvl1pPr marL="0" indent="0">
              <a:spcBef>
                <a:spcPts val="917"/>
              </a:spcBef>
              <a:buClr>
                <a:schemeClr val="tx1"/>
              </a:buClr>
              <a:buFont typeface="Wingdings" pitchFamily="2" charset="2"/>
              <a:buNone/>
              <a:defRPr sz="3200"/>
            </a:lvl1pPr>
            <a:lvl2pPr marL="0" indent="0">
              <a:buNone/>
              <a:defRPr sz="2000"/>
            </a:lvl2pPr>
            <a:lvl3pPr marL="173794" indent="0">
              <a:buNone/>
              <a:tabLst/>
              <a:defRPr sz="2000"/>
            </a:lvl3pPr>
            <a:lvl4pPr marL="345207" indent="0">
              <a:buNone/>
              <a:defRPr/>
            </a:lvl4pPr>
            <a:lvl5pPr marL="51423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28383746"/>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515" y="1211288"/>
            <a:ext cx="4206240" cy="2357568"/>
          </a:xfrm>
        </p:spPr>
        <p:txBody>
          <a:bodyPr wrap="square">
            <a:spAutoFit/>
          </a:bodyPr>
          <a:lstStyle>
            <a:lvl1pPr marL="215457" indent="-215457">
              <a:spcBef>
                <a:spcPts val="917"/>
              </a:spcBef>
              <a:buClr>
                <a:schemeClr val="tx1"/>
              </a:buClr>
              <a:buFont typeface="Arial" pitchFamily="34" charset="0"/>
              <a:buChar char="•"/>
              <a:defRPr sz="3200"/>
            </a:lvl1pPr>
            <a:lvl2pPr marL="398288" indent="-174858">
              <a:defRPr sz="2000"/>
            </a:lvl2pPr>
            <a:lvl3pPr marL="524576" indent="-126286">
              <a:tabLst/>
              <a:defRPr sz="2000"/>
            </a:lvl3pPr>
            <a:lvl4pPr marL="660574" indent="-136000">
              <a:defRPr/>
            </a:lvl4pPr>
            <a:lvl5pPr marL="786862" indent="-126286">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4846114" y="1211288"/>
            <a:ext cx="4206240" cy="2357568"/>
          </a:xfrm>
        </p:spPr>
        <p:txBody>
          <a:bodyPr wrap="square">
            <a:spAutoFit/>
          </a:bodyPr>
          <a:lstStyle>
            <a:lvl1pPr marL="215457" indent="-215457">
              <a:spcBef>
                <a:spcPts val="917"/>
              </a:spcBef>
              <a:buClr>
                <a:schemeClr val="tx1"/>
              </a:buClr>
              <a:buFont typeface="Arial" pitchFamily="34" charset="0"/>
              <a:buChar char="•"/>
              <a:defRPr sz="3200"/>
            </a:lvl1pPr>
            <a:lvl2pPr marL="398288" indent="-174858">
              <a:defRPr sz="2000"/>
            </a:lvl2pPr>
            <a:lvl3pPr marL="524576" indent="-126286">
              <a:tabLst/>
              <a:defRPr sz="2000"/>
            </a:lvl3pPr>
            <a:lvl4pPr marL="660574" indent="-136000">
              <a:defRPr/>
            </a:lvl4pPr>
            <a:lvl5pPr marL="786862" indent="-126286">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10769495"/>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82125570"/>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7315202" cy="2751698"/>
          </a:xfrm>
          <a:noFill/>
        </p:spPr>
        <p:txBody>
          <a:bodyPr tIns="91440" bIns="91440" anchor="t" anchorCtr="0"/>
          <a:lstStyle>
            <a:lvl1pPr>
              <a:defRPr sz="5999" spc="-75"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70"/>
            <a:ext cx="7315200" cy="1829593"/>
          </a:xfrm>
          <a:noFill/>
        </p:spPr>
        <p:txBody>
          <a:bodyPr lIns="182880" tIns="146304" rIns="182880" bIns="146304">
            <a:noAutofit/>
          </a:bodyPr>
          <a:lstStyle>
            <a:lvl1pPr marL="0" indent="0">
              <a:spcBef>
                <a:spcPts val="0"/>
              </a:spcBef>
              <a:buNone/>
              <a:defRPr sz="28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42389924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7315201" cy="2751698"/>
          </a:xfrm>
          <a:noFill/>
        </p:spPr>
        <p:txBody>
          <a:bodyPr tIns="91440" bIns="91440" anchor="t" anchorCtr="0"/>
          <a:lstStyle>
            <a:lvl1pPr>
              <a:defRPr lang="en-US" sz="5999" b="0" kern="1200" cap="none" spc="-75"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Tree>
    <p:extLst>
      <p:ext uri="{BB962C8B-B14F-4D97-AF65-F5344CB8AC3E}">
        <p14:creationId xmlns:p14="http://schemas.microsoft.com/office/powerpoint/2010/main" val="23255009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Title Accent Color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989434"/>
            <a:ext cx="8777288" cy="1015534"/>
          </a:xfrm>
          <a:noFill/>
        </p:spPr>
        <p:txBody>
          <a:bodyPr wrap="square" tIns="91440" bIns="91440" anchor="t" anchorCtr="0">
            <a:spAutoFit/>
          </a:bodyPr>
          <a:lstStyle>
            <a:lvl1pPr>
              <a:defRPr sz="5999" spc="-75"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95038510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fidentiality Slide">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a:p>
        </p:txBody>
      </p:sp>
    </p:spTree>
    <p:extLst>
      <p:ext uri="{BB962C8B-B14F-4D97-AF65-F5344CB8AC3E}">
        <p14:creationId xmlns:p14="http://schemas.microsoft.com/office/powerpoint/2010/main" val="3918350538"/>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tion Title Accent Color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40" y="2989434"/>
            <a:ext cx="8768201" cy="1015534"/>
          </a:xfrm>
          <a:noFill/>
        </p:spPr>
        <p:txBody>
          <a:bodyPr wrap="square" tIns="91440" bIns="91440" anchor="t" anchorCtr="0">
            <a:spAutoFit/>
          </a:bodyPr>
          <a:lstStyle>
            <a:lvl1pPr>
              <a:defRPr sz="5999" spc="-75"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814605173"/>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ction Title Accent Colo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989434"/>
            <a:ext cx="8777288" cy="1015534"/>
          </a:xfrm>
          <a:noFill/>
        </p:spPr>
        <p:txBody>
          <a:bodyPr wrap="square" tIns="91440" bIns="91440" anchor="t" anchorCtr="0">
            <a:spAutoFit/>
          </a:bodyPr>
          <a:lstStyle>
            <a:lvl1pPr>
              <a:defRPr sz="5999" spc="-75"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6583637"/>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41430"/>
            <a:ext cx="4206240" cy="1555298"/>
          </a:xfrm>
        </p:spPr>
        <p:txBody>
          <a:bodyPr wrap="square">
            <a:spAutoFit/>
          </a:bodyPr>
          <a:lstStyle>
            <a:lvl1pPr>
              <a:defRPr sz="4948"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4" name="Picture Placeholder 3"/>
          <p:cNvSpPr>
            <a:spLocks noGrp="1"/>
          </p:cNvSpPr>
          <p:nvPr>
            <p:ph type="pic" sz="quarter" idx="10" hasCustomPrompt="1"/>
          </p:nvPr>
        </p:nvSpPr>
        <p:spPr>
          <a:xfrm>
            <a:off x="4664076" y="4"/>
            <a:ext cx="4662488" cy="6994525"/>
          </a:xfrm>
          <a:blipFill>
            <a:blip r:embed="rId2"/>
            <a:stretch>
              <a:fillRect/>
            </a:stretch>
          </a:blipFill>
        </p:spPr>
        <p:txBody>
          <a:bodyPr lIns="0" tIns="0" rIns="0" bIns="0" anchor="ctr">
            <a:noAutofit/>
          </a:bodyPr>
          <a:lstStyle>
            <a:lvl1pPr marL="0" indent="0" algn="ctr">
              <a:lnSpc>
                <a:spcPct val="150000"/>
              </a:lnSpc>
              <a:spcBef>
                <a:spcPts val="0"/>
              </a:spcBef>
              <a:buNone/>
              <a:defRPr sz="2800" baseline="0">
                <a:solidFill>
                  <a:srgbClr val="FFFFFF"/>
                </a:solidFill>
              </a:defRPr>
            </a:lvl1pPr>
          </a:lstStyle>
          <a:p>
            <a:r>
              <a:rPr lang="en-US" dirty="0" smtClean="0"/>
              <a:t>Click on icon below</a:t>
            </a:r>
            <a:br>
              <a:rPr lang="en-US" dirty="0" smtClean="0"/>
            </a:br>
            <a:r>
              <a:rPr lang="en-US" dirty="0" smtClean="0"/>
              <a:t>to insert a new photo</a:t>
            </a:r>
            <a:endParaRPr lang="en-US" dirty="0"/>
          </a:p>
        </p:txBody>
      </p:sp>
    </p:spTree>
    <p:extLst>
      <p:ext uri="{BB962C8B-B14F-4D97-AF65-F5344CB8AC3E}">
        <p14:creationId xmlns:p14="http://schemas.microsoft.com/office/powerpoint/2010/main" val="349515249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203"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7717168"/>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Accent Color 1">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94604"/>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Accent Color 2">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4596786"/>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Accent Color 3">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0380643"/>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4" y="1212849"/>
            <a:ext cx="9326563"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76" tIns="34976" rIns="34976" bIns="34976" numCol="1" spcCol="0" rtlCol="0" fromWordArt="0" anchor="ctr" anchorCtr="0" forceAA="0" compatLnSpc="1">
            <a:prstTxWarp prst="textNoShape">
              <a:avLst/>
            </a:prstTxWarp>
            <a:noAutofit/>
          </a:bodyPr>
          <a:lstStyle/>
          <a:p>
            <a:pPr algn="ctr" defTabSz="699203" fontAlgn="base">
              <a:spcBef>
                <a:spcPct val="0"/>
              </a:spcBef>
              <a:spcAft>
                <a:spcPct val="0"/>
              </a:spcAft>
            </a:pPr>
            <a:endParaRPr lang="en-US" sz="1349"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40" y="1221164"/>
            <a:ext cx="8777287" cy="1982081"/>
          </a:xfrm>
        </p:spPr>
        <p:txBody>
          <a:bodyPr/>
          <a:lstStyle>
            <a:lvl1pPr marL="0" indent="0">
              <a:buNone/>
              <a:defRPr sz="32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25985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438361"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610791"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78807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85104837"/>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88702" y="6321409"/>
            <a:ext cx="8777288" cy="37625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699066" eaLnBrk="0" hangingPunct="0"/>
            <a:r>
              <a:rPr lang="en-US" sz="525" dirty="0">
                <a:gradFill>
                  <a:gsLst>
                    <a:gs pos="0">
                      <a:srgbClr val="FFFFFF"/>
                    </a:gs>
                    <a:gs pos="100000">
                      <a:srgbClr val="FFFFFF"/>
                    </a:gs>
                  </a:gsLst>
                  <a:lin ang="5400000" scaled="0"/>
                </a:gradFill>
                <a:cs typeface="Segoe UI" pitchFamily="34" charset="0"/>
              </a:rPr>
              <a:t>© </a:t>
            </a:r>
            <a:r>
              <a:rPr lang="en-US" sz="525" dirty="0" smtClean="0">
                <a:gradFill>
                  <a:gsLst>
                    <a:gs pos="0">
                      <a:srgbClr val="FFFFFF"/>
                    </a:gs>
                    <a:gs pos="100000">
                      <a:srgbClr val="FFFFFF"/>
                    </a:gs>
                  </a:gsLst>
                  <a:lin ang="5400000" scaled="0"/>
                </a:gradFill>
                <a:cs typeface="Segoe UI" pitchFamily="34" charset="0"/>
              </a:rPr>
              <a:t>2014 </a:t>
            </a:r>
            <a:r>
              <a:rPr lang="en-US" sz="525" dirty="0">
                <a:gradFill>
                  <a:gsLst>
                    <a:gs pos="0">
                      <a:srgbClr val="FFFFFF"/>
                    </a:gs>
                    <a:gs pos="100000">
                      <a:srgbClr val="FFFFFF"/>
                    </a:gs>
                  </a:gsLst>
                  <a:lin ang="5400000" scaled="0"/>
                </a:gradFill>
                <a:cs typeface="Segoe UI" pitchFamily="34" charset="0"/>
              </a:rPr>
              <a:t>Microsoft Corporation. All rights reserved. </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2" y="3145040"/>
            <a:ext cx="3288502" cy="704444"/>
          </a:xfrm>
          <a:prstGeom prst="rect">
            <a:avLst/>
          </a:prstGeom>
        </p:spPr>
      </p:pic>
    </p:spTree>
    <p:extLst>
      <p:ext uri="{BB962C8B-B14F-4D97-AF65-F5344CB8AC3E}">
        <p14:creationId xmlns:p14="http://schemas.microsoft.com/office/powerpoint/2010/main" val="447825833"/>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8777288" cy="2443746"/>
          </a:xfrm>
          <a:prstGeom prst="rect">
            <a:avLst/>
          </a:prstGeom>
        </p:spPr>
        <p:txBody>
          <a:bodyPr/>
          <a:lstStyle>
            <a:lvl1pPr marL="217838" indent="-217838">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428532" indent="-210696">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646370" indent="-217838">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817782" indent="-171413">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989196" indent="-171413">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9326564"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200" spc="-37"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493316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078358" y="304193"/>
            <a:ext cx="4046033" cy="6400800"/>
          </a:xfrm>
          <a:prstGeom prst="rect">
            <a:avLst/>
          </a:prstGeom>
        </p:spPr>
      </p:pic>
      <p:sp>
        <p:nvSpPr>
          <p:cNvPr id="4" name="Rectangle 3"/>
          <p:cNvSpPr/>
          <p:nvPr userDrawn="1"/>
        </p:nvSpPr>
        <p:spPr bwMode="auto">
          <a:xfrm>
            <a:off x="206009" y="1211287"/>
            <a:ext cx="7543110"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05963" y="1209973"/>
            <a:ext cx="5485066" cy="3475534"/>
          </a:xfrm>
          <a:noFill/>
        </p:spPr>
        <p:txBody>
          <a:bodyPr tIns="91440" bIns="91440" anchor="t" anchorCtr="0"/>
          <a:lstStyle>
            <a:lvl1pPr>
              <a:defRPr sz="7199" spc="-100" baseline="0">
                <a:gradFill>
                  <a:gsLst>
                    <a:gs pos="75912">
                      <a:schemeClr val="tx1"/>
                    </a:gs>
                    <a:gs pos="34307">
                      <a:schemeClr val="tx1"/>
                    </a:gs>
                    <a:gs pos="43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05963" y="4685510"/>
            <a:ext cx="5485933" cy="1829593"/>
          </a:xfrm>
          <a:noFill/>
        </p:spPr>
        <p:txBody>
          <a:bodyPr lIns="182880" tIns="146304" rIns="182880" bIns="146304">
            <a:noAutofit/>
          </a:bodyPr>
          <a:lstStyle>
            <a:lvl1pPr marL="0" indent="0">
              <a:spcBef>
                <a:spcPts val="0"/>
              </a:spcBef>
              <a:buNone/>
              <a:defRPr sz="3600" spc="0" baseline="0">
                <a:gradFill>
                  <a:gsLst>
                    <a:gs pos="75912">
                      <a:schemeClr val="tx1"/>
                    </a:gs>
                    <a:gs pos="34307">
                      <a:schemeClr val="tx1"/>
                    </a:gs>
                    <a:gs pos="43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Photo_Option">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a:ext>
            </a:extLst>
          </a:blip>
          <a:srcRect l="-3" t="7802" r="25000" b="7802"/>
          <a:stretch/>
        </p:blipFill>
        <p:spPr>
          <a:xfrm>
            <a:off x="0" y="0"/>
            <a:ext cx="9326880" cy="6995517"/>
          </a:xfrm>
          <a:prstGeom prst="rect">
            <a:avLst/>
          </a:prstGeom>
        </p:spPr>
      </p:pic>
      <p:sp>
        <p:nvSpPr>
          <p:cNvPr id="2" name="Rectangle 1"/>
          <p:cNvSpPr/>
          <p:nvPr userDrawn="1"/>
        </p:nvSpPr>
        <p:spPr bwMode="auto">
          <a:xfrm>
            <a:off x="274638" y="2125677"/>
            <a:ext cx="5029200" cy="3566160"/>
          </a:xfrm>
          <a:prstGeom prst="rect">
            <a:avLst/>
          </a:prstGeom>
          <a:solidFill>
            <a:srgbClr val="5C2D91">
              <a:alpha val="91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48" tIns="109719" rIns="137148" bIns="109719" numCol="1" spcCol="0" rtlCol="0" fromWordArt="0" anchor="t" anchorCtr="0" forceAA="0" compatLnSpc="1">
            <a:prstTxWarp prst="textNoShape">
              <a:avLst/>
            </a:prstTxWarp>
            <a:noAutofit/>
          </a:bodyPr>
          <a:lstStyle/>
          <a:p>
            <a:pPr algn="ctr" defTabSz="699203" fontAlgn="base">
              <a:lnSpc>
                <a:spcPct val="90000"/>
              </a:lnSpc>
              <a:spcBef>
                <a:spcPct val="0"/>
              </a:spcBef>
              <a:spcAft>
                <a:spcPct val="0"/>
              </a:spcAft>
            </a:pPr>
            <a:r>
              <a:rPr lang="en-US" sz="1800" dirty="0" smtClean="0">
                <a:gradFill>
                  <a:gsLst>
                    <a:gs pos="0">
                      <a:srgbClr val="FFFFFF"/>
                    </a:gs>
                    <a:gs pos="100000">
                      <a:srgbClr val="FFFFFF"/>
                    </a:gs>
                  </a:gsLst>
                  <a:lin ang="5400000" scaled="0"/>
                </a:gradFill>
                <a:ea typeface="Segoe UI" pitchFamily="34" charset="0"/>
                <a:cs typeface="Segoe UI" pitchFamily="34" charset="0"/>
              </a:rPr>
              <a:t>    </a:t>
            </a:r>
          </a:p>
        </p:txBody>
      </p:sp>
      <p:sp>
        <p:nvSpPr>
          <p:cNvPr id="9" name="Title 1"/>
          <p:cNvSpPr>
            <a:spLocks noGrp="1"/>
          </p:cNvSpPr>
          <p:nvPr>
            <p:ph type="title" hasCustomPrompt="1"/>
          </p:nvPr>
        </p:nvSpPr>
        <p:spPr bwMode="auto">
          <a:xfrm>
            <a:off x="274638" y="2125677"/>
            <a:ext cx="5029200" cy="1828800"/>
          </a:xfrm>
          <a:noFill/>
        </p:spPr>
        <p:txBody>
          <a:bodyPr lIns="146304" tIns="91440" rIns="146304" bIns="91440" anchor="t" anchorCtr="0"/>
          <a:lstStyle>
            <a:lvl1pPr>
              <a:defRPr sz="4800" spc="-75" baseline="0">
                <a:gradFill>
                  <a:gsLst>
                    <a:gs pos="76768">
                      <a:srgbClr val="FFFFFF"/>
                    </a:gs>
                    <a:gs pos="53000">
                      <a:srgbClr val="FFFFFF"/>
                    </a:gs>
                  </a:gsLst>
                  <a:lin ang="5400000" scaled="0"/>
                </a:gradFill>
              </a:defRPr>
            </a:lvl1pPr>
          </a:lstStyle>
          <a:p>
            <a:r>
              <a:rPr lang="en-US" dirty="0" smtClean="0"/>
              <a:t>Presentation title</a:t>
            </a:r>
            <a:endParaRPr lang="en-US" dirty="0"/>
          </a:p>
        </p:txBody>
      </p:sp>
      <p:sp>
        <p:nvSpPr>
          <p:cNvPr id="3" name="Text Placeholder 2"/>
          <p:cNvSpPr>
            <a:spLocks noGrp="1"/>
          </p:cNvSpPr>
          <p:nvPr>
            <p:ph type="body" sz="quarter" idx="14" hasCustomPrompt="1"/>
          </p:nvPr>
        </p:nvSpPr>
        <p:spPr bwMode="auto">
          <a:xfrm>
            <a:off x="274638" y="3954457"/>
            <a:ext cx="5029200" cy="1737360"/>
          </a:xfrm>
        </p:spPr>
        <p:txBody>
          <a:bodyPr tIns="109728" bIns="109728">
            <a:noAutofit/>
          </a:bodyPr>
          <a:lstStyle>
            <a:lvl1pPr marL="0" indent="0">
              <a:spcBef>
                <a:spcPts val="0"/>
              </a:spcBef>
              <a:buNone/>
              <a:defRPr sz="2800">
                <a:gradFill>
                  <a:gsLst>
                    <a:gs pos="76768">
                      <a:srgbClr val="FFFFFF"/>
                    </a:gs>
                    <a:gs pos="53000">
                      <a:srgbClr val="FFFFFF"/>
                    </a:gs>
                  </a:gsLst>
                  <a:lin ang="5400000" scaled="0"/>
                </a:gradFill>
              </a:defRPr>
            </a:lvl1pPr>
          </a:lstStyle>
          <a:p>
            <a:pPr lvl="0"/>
            <a:r>
              <a:rPr lang="en-US" dirty="0" smtClean="0"/>
              <a:t>Speaker Name</a:t>
            </a:r>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57088" y="6241265"/>
            <a:ext cx="1276684" cy="273484"/>
          </a:xfrm>
          <a:prstGeom prst="rect">
            <a:avLst/>
          </a:prstGeom>
        </p:spPr>
      </p:pic>
    </p:spTree>
    <p:extLst>
      <p:ext uri="{BB962C8B-B14F-4D97-AF65-F5344CB8AC3E}">
        <p14:creationId xmlns:p14="http://schemas.microsoft.com/office/powerpoint/2010/main" val="1292027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4638" y="3954457"/>
            <a:ext cx="6400800" cy="1830388"/>
          </a:xfrm>
          <a:noFill/>
        </p:spPr>
        <p:txBody>
          <a:bodyPr lIns="146304" tIns="109728" rIns="146304" bIns="109728">
            <a:noAutofit/>
          </a:bodyPr>
          <a:lstStyle>
            <a:lvl1pPr marL="0" indent="0">
              <a:spcBef>
                <a:spcPts val="0"/>
              </a:spcBef>
              <a:buNone/>
              <a:defRPr sz="28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638" y="2117165"/>
            <a:ext cx="7315200" cy="1837298"/>
          </a:xfrm>
          <a:noFill/>
        </p:spPr>
        <p:txBody>
          <a:bodyPr lIns="146304" tIns="91440" rIns="146304" bIns="91440" anchor="t" anchorCtr="0"/>
          <a:lstStyle>
            <a:lvl1pPr>
              <a:defRPr sz="4800" spc="-75" baseline="0">
                <a:gradFill>
                  <a:gsLst>
                    <a:gs pos="3333">
                      <a:schemeClr val="tx2"/>
                    </a:gs>
                    <a:gs pos="39000">
                      <a:schemeClr val="tx2"/>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7203" y="6240429"/>
            <a:ext cx="1280587" cy="274320"/>
          </a:xfrm>
          <a:prstGeom prst="rect">
            <a:avLst/>
          </a:prstGeom>
        </p:spPr>
      </p:pic>
    </p:spTree>
    <p:extLst>
      <p:ext uri="{BB962C8B-B14F-4D97-AF65-F5344CB8AC3E}">
        <p14:creationId xmlns:p14="http://schemas.microsoft.com/office/powerpoint/2010/main" val="24011489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8777288" cy="1969770"/>
          </a:xfrm>
        </p:spPr>
        <p:txBody>
          <a:bodyPr lIns="164592" rIns="164592"/>
          <a:lstStyle>
            <a:lvl1pPr marL="0" indent="0">
              <a:buNone/>
              <a:defRPr sz="3600">
                <a:gradFill>
                  <a:gsLst>
                    <a:gs pos="1250">
                      <a:schemeClr val="tx2"/>
                    </a:gs>
                    <a:gs pos="99000">
                      <a:schemeClr val="tx2"/>
                    </a:gs>
                  </a:gsLst>
                  <a:lin ang="5400000" scaled="0"/>
                </a:gradFill>
              </a:defRPr>
            </a:lvl1pPr>
            <a:lvl2pPr marL="0" indent="0">
              <a:buFontTx/>
              <a:buNone/>
              <a:defRPr sz="2000"/>
            </a:lvl2pPr>
            <a:lvl3pPr marL="171413" indent="0">
              <a:buNone/>
              <a:defRPr/>
            </a:lvl3pPr>
            <a:lvl4pPr marL="342825" indent="0">
              <a:buNone/>
              <a:defRPr/>
            </a:lvl4pPr>
            <a:lvl5pPr marL="514238"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
        <p:nvSpPr>
          <p:cNvPr id="4" name="TextBox 3"/>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35345628"/>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8777288" cy="1969770"/>
          </a:xfrm>
        </p:spPr>
        <p:txBody>
          <a:bodyPr lIns="164592" rIns="164592"/>
          <a:lstStyle>
            <a:lvl1pPr marL="0" indent="0">
              <a:buNone/>
              <a:defRPr>
                <a:gradFill>
                  <a:gsLst>
                    <a:gs pos="1250">
                      <a:schemeClr val="tx1"/>
                    </a:gs>
                    <a:gs pos="99000">
                      <a:schemeClr val="tx1"/>
                    </a:gs>
                  </a:gsLst>
                  <a:lin ang="5400000" scaled="0"/>
                </a:gradFill>
              </a:defRPr>
            </a:lvl1pPr>
            <a:lvl2pPr marL="0" indent="0">
              <a:buFontTx/>
              <a:buNone/>
              <a:defRPr sz="2000"/>
            </a:lvl2pPr>
            <a:lvl3pPr marL="171413" indent="0">
              <a:buNone/>
              <a:defRPr/>
            </a:lvl3pPr>
            <a:lvl4pPr marL="342825" indent="0">
              <a:buNone/>
              <a:defRPr/>
            </a:lvl4pPr>
            <a:lvl5pPr marL="514238"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1848368453"/>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4"/>
            <a:ext cx="8777288" cy="2037481"/>
          </a:xfrm>
        </p:spPr>
        <p:txBody>
          <a:bodyPr wrap="square">
            <a:spAutoFit/>
          </a:bodyPr>
          <a:lstStyle>
            <a:lvl1pPr>
              <a:defRPr sz="3600">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2" name="TextBox 1"/>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1491852979"/>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4"/>
            <a:ext cx="8777288" cy="2037481"/>
          </a:xfrm>
        </p:spPr>
        <p:txBody>
          <a:bodyPr wrap="square">
            <a:spAutoFit/>
          </a:bodyPr>
          <a:lstStyle>
            <a:lvl1pPr>
              <a:defRPr sz="3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4"/>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2790677030"/>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8" y="1212849"/>
            <a:ext cx="4206240" cy="2357568"/>
          </a:xfrm>
        </p:spPr>
        <p:txBody>
          <a:bodyPr wrap="square">
            <a:spAutoFit/>
          </a:bodyPr>
          <a:lstStyle>
            <a:lvl1pPr marL="0" indent="0">
              <a:spcBef>
                <a:spcPts val="917"/>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173794" indent="0">
              <a:buNone/>
              <a:tabLst/>
              <a:defRPr sz="2000"/>
            </a:lvl3pPr>
            <a:lvl4pPr marL="345207" indent="0">
              <a:buNone/>
              <a:defRPr/>
            </a:lvl4pPr>
            <a:lvl5pPr marL="514238"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846114" y="1211287"/>
            <a:ext cx="4206240" cy="2357568"/>
          </a:xfrm>
        </p:spPr>
        <p:txBody>
          <a:bodyPr wrap="square">
            <a:spAutoFit/>
          </a:bodyPr>
          <a:lstStyle>
            <a:lvl1pPr marL="0" indent="0">
              <a:spcBef>
                <a:spcPts val="917"/>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173794" indent="0">
              <a:buNone/>
              <a:tabLst/>
              <a:defRPr sz="2000"/>
            </a:lvl3pPr>
            <a:lvl4pPr marL="345207" indent="0">
              <a:buNone/>
              <a:defRPr/>
            </a:lvl4pPr>
            <a:lvl5pPr marL="514238"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5"/>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3037211770"/>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8" y="1211287"/>
            <a:ext cx="4206240" cy="2357568"/>
          </a:xfrm>
        </p:spPr>
        <p:txBody>
          <a:bodyPr wrap="square">
            <a:spAutoFit/>
          </a:bodyPr>
          <a:lstStyle>
            <a:lvl1pPr marL="0" indent="0">
              <a:spcBef>
                <a:spcPts val="917"/>
              </a:spcBef>
              <a:buClr>
                <a:schemeClr val="tx1"/>
              </a:buClr>
              <a:buFont typeface="Wingdings" pitchFamily="2" charset="2"/>
              <a:buNone/>
              <a:defRPr sz="3200"/>
            </a:lvl1pPr>
            <a:lvl2pPr marL="0" indent="0">
              <a:buNone/>
              <a:defRPr sz="2000"/>
            </a:lvl2pPr>
            <a:lvl3pPr marL="173794" indent="0">
              <a:buNone/>
              <a:tabLst/>
              <a:defRPr sz="2000"/>
            </a:lvl3pPr>
            <a:lvl4pPr marL="345207" indent="0">
              <a:buNone/>
              <a:defRPr/>
            </a:lvl4pPr>
            <a:lvl5pPr marL="514238"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846114" y="1211287"/>
            <a:ext cx="4206240" cy="2357568"/>
          </a:xfrm>
        </p:spPr>
        <p:txBody>
          <a:bodyPr wrap="square">
            <a:spAutoFit/>
          </a:bodyPr>
          <a:lstStyle>
            <a:lvl1pPr marL="0" indent="0">
              <a:spcBef>
                <a:spcPts val="917"/>
              </a:spcBef>
              <a:buClr>
                <a:schemeClr val="tx1"/>
              </a:buClr>
              <a:buFont typeface="Wingdings" pitchFamily="2" charset="2"/>
              <a:buNone/>
              <a:defRPr sz="3200"/>
            </a:lvl1pPr>
            <a:lvl2pPr marL="0" indent="0">
              <a:buNone/>
              <a:defRPr sz="2000"/>
            </a:lvl2pPr>
            <a:lvl3pPr marL="173794" indent="0">
              <a:buNone/>
              <a:tabLst/>
              <a:defRPr sz="2000"/>
            </a:lvl3pPr>
            <a:lvl4pPr marL="345207" indent="0">
              <a:buNone/>
              <a:defRPr/>
            </a:lvl4pPr>
            <a:lvl5pPr marL="514238"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5"/>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4155942383"/>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209" y="1211288"/>
            <a:ext cx="4206240" cy="2357568"/>
          </a:xfrm>
        </p:spPr>
        <p:txBody>
          <a:bodyPr wrap="square">
            <a:spAutoFit/>
          </a:bodyPr>
          <a:lstStyle>
            <a:lvl1pPr marL="215457" indent="-215457">
              <a:spcBef>
                <a:spcPts val="917"/>
              </a:spcBef>
              <a:buClr>
                <a:schemeClr val="tx2"/>
              </a:buClr>
              <a:buFont typeface="Arial" pitchFamily="34" charset="0"/>
              <a:buChar char="•"/>
              <a:defRPr sz="3200">
                <a:gradFill>
                  <a:gsLst>
                    <a:gs pos="1250">
                      <a:schemeClr val="tx2"/>
                    </a:gs>
                    <a:gs pos="99000">
                      <a:schemeClr val="tx2"/>
                    </a:gs>
                  </a:gsLst>
                  <a:lin ang="5400000" scaled="0"/>
                </a:gradFill>
              </a:defRPr>
            </a:lvl1pPr>
            <a:lvl2pPr marL="398288" indent="-174858">
              <a:defRPr sz="2000"/>
            </a:lvl2pPr>
            <a:lvl3pPr marL="524576" indent="-126286">
              <a:tabLst/>
              <a:defRPr sz="2000"/>
            </a:lvl3pPr>
            <a:lvl4pPr marL="660574" indent="-136000">
              <a:defRPr/>
            </a:lvl4pPr>
            <a:lvl5pPr marL="786862" indent="-12628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846114" y="1211288"/>
            <a:ext cx="4206240" cy="2357568"/>
          </a:xfrm>
        </p:spPr>
        <p:txBody>
          <a:bodyPr wrap="square">
            <a:spAutoFit/>
          </a:bodyPr>
          <a:lstStyle>
            <a:lvl1pPr marL="215457" indent="-215457">
              <a:spcBef>
                <a:spcPts val="917"/>
              </a:spcBef>
              <a:buClr>
                <a:schemeClr val="tx2"/>
              </a:buClr>
              <a:buFont typeface="Arial" pitchFamily="34" charset="0"/>
              <a:buChar char="•"/>
              <a:defRPr sz="3200">
                <a:gradFill>
                  <a:gsLst>
                    <a:gs pos="1250">
                      <a:schemeClr val="tx2"/>
                    </a:gs>
                    <a:gs pos="99000">
                      <a:schemeClr val="tx2"/>
                    </a:gs>
                  </a:gsLst>
                  <a:lin ang="5400000" scaled="0"/>
                </a:gradFill>
              </a:defRPr>
            </a:lvl1pPr>
            <a:lvl2pPr marL="398288" indent="-174858">
              <a:defRPr sz="2000"/>
            </a:lvl2pPr>
            <a:lvl3pPr marL="524576" indent="-126286">
              <a:tabLst/>
              <a:defRPr sz="2000"/>
            </a:lvl3pPr>
            <a:lvl4pPr marL="660574" indent="-136000">
              <a:defRPr/>
            </a:lvl4pPr>
            <a:lvl5pPr marL="786862" indent="-12628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5"/>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1033733905"/>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515" y="1211288"/>
            <a:ext cx="4206240" cy="2357568"/>
          </a:xfrm>
        </p:spPr>
        <p:txBody>
          <a:bodyPr wrap="square">
            <a:spAutoFit/>
          </a:bodyPr>
          <a:lstStyle>
            <a:lvl1pPr marL="215457" indent="-215457">
              <a:spcBef>
                <a:spcPts val="917"/>
              </a:spcBef>
              <a:buClr>
                <a:schemeClr val="tx1"/>
              </a:buClr>
              <a:buFont typeface="Arial" pitchFamily="34" charset="0"/>
              <a:buChar char="•"/>
              <a:defRPr sz="3200"/>
            </a:lvl1pPr>
            <a:lvl2pPr marL="398288" indent="-174858">
              <a:defRPr sz="2000"/>
            </a:lvl2pPr>
            <a:lvl3pPr marL="524576" indent="-126286">
              <a:tabLst/>
              <a:defRPr sz="2000"/>
            </a:lvl3pPr>
            <a:lvl4pPr marL="660574" indent="-136000">
              <a:defRPr/>
            </a:lvl4pPr>
            <a:lvl5pPr marL="786862" indent="-12628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846114" y="1211288"/>
            <a:ext cx="4206240" cy="2357568"/>
          </a:xfrm>
        </p:spPr>
        <p:txBody>
          <a:bodyPr wrap="square">
            <a:spAutoFit/>
          </a:bodyPr>
          <a:lstStyle>
            <a:lvl1pPr marL="215457" indent="-215457">
              <a:spcBef>
                <a:spcPts val="917"/>
              </a:spcBef>
              <a:buClr>
                <a:schemeClr val="tx1"/>
              </a:buClr>
              <a:buFont typeface="Arial" pitchFamily="34" charset="0"/>
              <a:buChar char="•"/>
              <a:defRPr sz="3200"/>
            </a:lvl1pPr>
            <a:lvl2pPr marL="398288" indent="-174858">
              <a:defRPr sz="2000"/>
            </a:lvl2pPr>
            <a:lvl3pPr marL="524576" indent="-126286">
              <a:tabLst/>
              <a:defRPr sz="2000"/>
            </a:lvl3pPr>
            <a:lvl4pPr marL="660574" indent="-136000">
              <a:defRPr/>
            </a:lvl4pPr>
            <a:lvl5pPr marL="786862" indent="-12628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5"/>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1683139977"/>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477" y="2965618"/>
            <a:ext cx="9326087" cy="3653682"/>
          </a:xfrm>
          <a:prstGeom prst="rect">
            <a:avLst/>
          </a:prstGeom>
        </p:spPr>
      </p:pic>
      <p:sp>
        <p:nvSpPr>
          <p:cNvPr id="4" name="Rectangle 3"/>
          <p:cNvSpPr/>
          <p:nvPr userDrawn="1"/>
        </p:nvSpPr>
        <p:spPr bwMode="auto">
          <a:xfrm>
            <a:off x="206009" y="1211287"/>
            <a:ext cx="7543110"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05962" y="1209973"/>
            <a:ext cx="6857416" cy="2751698"/>
          </a:xfrm>
          <a:noFill/>
        </p:spPr>
        <p:txBody>
          <a:bodyPr tIns="91440" bIns="91440" anchor="t" anchorCtr="0"/>
          <a:lstStyle>
            <a:lvl1pPr>
              <a:defRPr sz="7199" spc="-100" baseline="0">
                <a:gradFill>
                  <a:gsLst>
                    <a:gs pos="75912">
                      <a:schemeClr val="tx1"/>
                    </a:gs>
                    <a:gs pos="34307">
                      <a:schemeClr val="tx1"/>
                    </a:gs>
                    <a:gs pos="43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Box 2"/>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2136067117"/>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7315202" cy="2751698"/>
          </a:xfrm>
          <a:noFill/>
        </p:spPr>
        <p:txBody>
          <a:bodyPr tIns="91440" bIns="91440" anchor="t" anchorCtr="0"/>
          <a:lstStyle>
            <a:lvl1pPr>
              <a:defRPr sz="5999" spc="-75"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70"/>
            <a:ext cx="7315200" cy="1829593"/>
          </a:xfrm>
          <a:noFill/>
        </p:spPr>
        <p:txBody>
          <a:bodyPr lIns="182880" tIns="146304" rIns="182880" bIns="146304">
            <a:noAutofit/>
          </a:bodyPr>
          <a:lstStyle>
            <a:lvl1pPr marL="0" indent="0">
              <a:spcBef>
                <a:spcPts val="0"/>
              </a:spcBef>
              <a:buNone/>
              <a:defRPr sz="28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9780352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7315201" cy="2751698"/>
          </a:xfrm>
          <a:noFill/>
        </p:spPr>
        <p:txBody>
          <a:bodyPr tIns="91440" bIns="91440" anchor="t" anchorCtr="0"/>
          <a:lstStyle>
            <a:lvl1pPr>
              <a:defRPr lang="en-US" sz="5999" b="0" kern="1200" cap="none" spc="-75"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Tree>
    <p:extLst>
      <p:ext uri="{BB962C8B-B14F-4D97-AF65-F5344CB8AC3E}">
        <p14:creationId xmlns:p14="http://schemas.microsoft.com/office/powerpoint/2010/main" val="8762430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989434"/>
            <a:ext cx="8777288" cy="1015534"/>
          </a:xfrm>
          <a:noFill/>
        </p:spPr>
        <p:txBody>
          <a:bodyPr wrap="square" tIns="91440" bIns="91440" anchor="t" anchorCtr="0">
            <a:spAutoFit/>
          </a:bodyPr>
          <a:lstStyle>
            <a:lvl1pPr>
              <a:defRPr sz="5999" spc="-75"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2940393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40" y="2989434"/>
            <a:ext cx="8768201" cy="1015534"/>
          </a:xfrm>
          <a:noFill/>
        </p:spPr>
        <p:txBody>
          <a:bodyPr wrap="square" tIns="91440" bIns="91440" anchor="t" anchorCtr="0">
            <a:spAutoFit/>
          </a:bodyPr>
          <a:lstStyle>
            <a:lvl1pPr>
              <a:defRPr sz="5999" spc="-75"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5813846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989434"/>
            <a:ext cx="8777288" cy="1015534"/>
          </a:xfrm>
          <a:noFill/>
        </p:spPr>
        <p:txBody>
          <a:bodyPr wrap="square" tIns="91440" bIns="91440" anchor="t" anchorCtr="0">
            <a:spAutoFit/>
          </a:bodyPr>
          <a:lstStyle>
            <a:lvl1pPr>
              <a:defRPr sz="5999" spc="-75"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5388401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4446959"/>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Accent Color 1">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01071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Accent Color 2">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49770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Blank Accent Color 3">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625785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5961" y="2125665"/>
            <a:ext cx="8914642" cy="1831975"/>
          </a:xfrm>
          <a:noFill/>
        </p:spPr>
        <p:txBody>
          <a:bodyPr tIns="91440" bIns="91440" anchor="t" anchorCtr="0"/>
          <a:lstStyle>
            <a:lvl1pPr>
              <a:defRPr sz="8799" spc="-100" baseline="0">
                <a:gradFill>
                  <a:gsLst>
                    <a:gs pos="75912">
                      <a:schemeClr val="tx1"/>
                    </a:gs>
                    <a:gs pos="34307">
                      <a:schemeClr val="tx1"/>
                    </a:gs>
                    <a:gs pos="43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4" y="1212849"/>
            <a:ext cx="9326563"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76" tIns="34976" rIns="34976" bIns="34976" numCol="1" spcCol="0" rtlCol="0" fromWordArt="0" anchor="ctr" anchorCtr="0" forceAA="0" compatLnSpc="1">
            <a:prstTxWarp prst="textNoShape">
              <a:avLst/>
            </a:prstTxWarp>
            <a:noAutofit/>
          </a:bodyPr>
          <a:lstStyle/>
          <a:p>
            <a:pPr algn="ctr" defTabSz="699203" fontAlgn="base">
              <a:spcBef>
                <a:spcPct val="0"/>
              </a:spcBef>
              <a:spcAft>
                <a:spcPct val="0"/>
              </a:spcAft>
            </a:pPr>
            <a:endParaRPr lang="en-US" sz="1349"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40" y="1221164"/>
            <a:ext cx="8777287" cy="1982081"/>
          </a:xfrm>
        </p:spPr>
        <p:txBody>
          <a:bodyPr/>
          <a:lstStyle>
            <a:lvl1pPr marL="0" indent="0">
              <a:buNone/>
              <a:defRPr sz="32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25985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438361"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610791"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78807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5"/>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1235994976"/>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88702" y="6321409"/>
            <a:ext cx="8777288" cy="37625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699066" eaLnBrk="0" hangingPunct="0"/>
            <a:r>
              <a:rPr lang="en-US" sz="525" dirty="0">
                <a:gradFill>
                  <a:gsLst>
                    <a:gs pos="0">
                      <a:srgbClr val="505050"/>
                    </a:gs>
                    <a:gs pos="100000">
                      <a:srgbClr val="505050"/>
                    </a:gs>
                  </a:gsLst>
                  <a:lin ang="5400000" scaled="0"/>
                </a:gradFill>
                <a:cs typeface="Segoe UI" pitchFamily="34" charset="0"/>
              </a:rPr>
              <a:t>© </a:t>
            </a:r>
            <a:r>
              <a:rPr lang="en-US" sz="525" dirty="0" smtClean="0">
                <a:gradFill>
                  <a:gsLst>
                    <a:gs pos="0">
                      <a:srgbClr val="505050"/>
                    </a:gs>
                    <a:gs pos="100000">
                      <a:srgbClr val="505050"/>
                    </a:gs>
                  </a:gsLst>
                  <a:lin ang="5400000" scaled="0"/>
                </a:gradFill>
                <a:cs typeface="Segoe UI" pitchFamily="34" charset="0"/>
              </a:rPr>
              <a:t>2014 </a:t>
            </a:r>
            <a:r>
              <a:rPr lang="en-US" sz="525" dirty="0">
                <a:gradFill>
                  <a:gsLst>
                    <a:gs pos="0">
                      <a:srgbClr val="505050"/>
                    </a:gs>
                    <a:gs pos="100000">
                      <a:srgbClr val="505050"/>
                    </a:gs>
                  </a:gsLst>
                  <a:lin ang="5400000" scaled="0"/>
                </a:gradFill>
                <a:cs typeface="Segoe UI" pitchFamily="34" charset="0"/>
              </a:rPr>
              <a:t>Microsoft Corporation. All rights reserved. </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4"/>
          </a:xfrm>
          <a:prstGeom prst="rect">
            <a:avLst/>
          </a:prstGeom>
        </p:spPr>
      </p:pic>
    </p:spTree>
    <p:extLst>
      <p:ext uri="{BB962C8B-B14F-4D97-AF65-F5344CB8AC3E}">
        <p14:creationId xmlns:p14="http://schemas.microsoft.com/office/powerpoint/2010/main" val="1764614000"/>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8777288" cy="2443746"/>
          </a:xfrm>
          <a:prstGeom prst="rect">
            <a:avLst/>
          </a:prstGeom>
        </p:spPr>
        <p:txBody>
          <a:bodyPr/>
          <a:lstStyle>
            <a:lvl1pPr marL="217838" indent="-217838">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428532" indent="-210696">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646370" indent="-217838">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817782" indent="-171413">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989196" indent="-171413">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9326564"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200" spc="-37"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57199201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5961" y="2125665"/>
            <a:ext cx="8914642" cy="1831975"/>
          </a:xfrm>
          <a:noFill/>
        </p:spPr>
        <p:txBody>
          <a:bodyPr tIns="91440" bIns="91440" anchor="t" anchorCtr="0"/>
          <a:lstStyle>
            <a:lvl1pPr algn="l" defTabSz="932664" rtl="0" eaLnBrk="1" latinLnBrk="0" hangingPunct="1">
              <a:lnSpc>
                <a:spcPct val="90000"/>
              </a:lnSpc>
              <a:spcBef>
                <a:spcPct val="0"/>
              </a:spcBef>
              <a:buNone/>
              <a:defRPr lang="en-US" sz="8799" b="0" kern="1200" cap="none" spc="-100" baseline="0" dirty="0">
                <a:ln w="3175">
                  <a:noFill/>
                </a:ln>
                <a:gradFill>
                  <a:gsLst>
                    <a:gs pos="75912">
                      <a:schemeClr val="tx1"/>
                    </a:gs>
                    <a:gs pos="34307">
                      <a:schemeClr val="tx1"/>
                    </a:gs>
                    <a:gs pos="4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5961" y="2125665"/>
            <a:ext cx="8914642" cy="1831975"/>
          </a:xfrm>
          <a:noFill/>
        </p:spPr>
        <p:txBody>
          <a:bodyPr tIns="91440" bIns="91440" anchor="t" anchorCtr="0"/>
          <a:lstStyle>
            <a:lvl1pPr algn="l" defTabSz="932664" rtl="0" eaLnBrk="1" latinLnBrk="0" hangingPunct="1">
              <a:lnSpc>
                <a:spcPct val="90000"/>
              </a:lnSpc>
              <a:spcBef>
                <a:spcPct val="0"/>
              </a:spcBef>
              <a:buNone/>
              <a:defRPr lang="en-US" sz="8799" b="0" kern="1200" cap="none" spc="-100" baseline="0" dirty="0">
                <a:ln w="3175">
                  <a:noFill/>
                </a:ln>
                <a:gradFill>
                  <a:gsLst>
                    <a:gs pos="83448">
                      <a:schemeClr val="tx1"/>
                    </a:gs>
                    <a:gs pos="5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21" Type="http://schemas.openxmlformats.org/officeDocument/2006/relationships/theme" Target="../theme/theme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slideLayout" Target="../slideLayouts/slideLayout67.xml"/><Relationship Id="rId3" Type="http://schemas.openxmlformats.org/officeDocument/2006/relationships/slideLayout" Target="../slideLayouts/slideLayout52.xml"/><Relationship Id="rId21" Type="http://schemas.openxmlformats.org/officeDocument/2006/relationships/slideLayout" Target="../slideLayouts/slideLayout70.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image" Target="../media/image1.png"/><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theme" Target="../theme/theme3.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5E005E"/>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5962" y="295277"/>
            <a:ext cx="8916415"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05963" y="1212852"/>
            <a:ext cx="8914640"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31"/>
          <a:stretch>
            <a:fillRect/>
          </a:stretch>
        </p:blipFill>
        <p:spPr>
          <a:xfrm rot="5400000">
            <a:off x="6241638" y="3162308"/>
            <a:ext cx="6995160" cy="670543"/>
          </a:xfrm>
          <a:prstGeom prst="rect">
            <a:avLst/>
          </a:prstGeom>
        </p:spPr>
      </p:pic>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205" r:id="rId1"/>
    <p:sldLayoutId id="2147484167" r:id="rId2"/>
    <p:sldLayoutId id="2147484215" r:id="rId3"/>
    <p:sldLayoutId id="2147484216" r:id="rId4"/>
    <p:sldLayoutId id="2147484105" r:id="rId5"/>
    <p:sldLayoutId id="2147484182" r:id="rId6"/>
    <p:sldLayoutId id="2147484130" r:id="rId7"/>
    <p:sldLayoutId id="2147484101" r:id="rId8"/>
    <p:sldLayoutId id="2147484102" r:id="rId9"/>
    <p:sldLayoutId id="2147484098" r:id="rId10"/>
    <p:sldLayoutId id="2147484086" r:id="rId11"/>
    <p:sldLayoutId id="2147484100" r:id="rId12"/>
    <p:sldLayoutId id="2147484089" r:id="rId13"/>
    <p:sldLayoutId id="2147484092" r:id="rId14"/>
    <p:sldLayoutId id="2147484190" r:id="rId15"/>
    <p:sldLayoutId id="2147484195" r:id="rId16"/>
    <p:sldLayoutId id="2147484209" r:id="rId17"/>
    <p:sldLayoutId id="2147484196" r:id="rId18"/>
    <p:sldLayoutId id="2147484208" r:id="rId19"/>
    <p:sldLayoutId id="2147484192" r:id="rId20"/>
    <p:sldLayoutId id="2147484189" r:id="rId21"/>
    <p:sldLayoutId id="2147484194" r:id="rId22"/>
    <p:sldLayoutId id="2147484127" r:id="rId23"/>
    <p:sldLayoutId id="2147484093" r:id="rId24"/>
    <p:sldLayoutId id="2147484129" r:id="rId25"/>
    <p:sldLayoutId id="2147484203" r:id="rId26"/>
    <p:sldLayoutId id="2147484217" r:id="rId27"/>
    <p:sldLayoutId id="2147484219" r:id="rId28"/>
    <p:sldLayoutId id="2147484266" r:id="rId29"/>
  </p:sldLayoutIdLst>
  <p:transition>
    <p:fade/>
  </p:transition>
  <p:timing>
    <p:tnLst>
      <p:par>
        <p:cTn id="1" dur="indefinite" restart="never" nodeType="tmRoot"/>
      </p:par>
    </p:tnLst>
  </p:timing>
  <p:txStyles>
    <p:titleStyle>
      <a:lvl1pPr algn="l" defTabSz="932664" rtl="0" eaLnBrk="1" latinLnBrk="0" hangingPunct="1">
        <a:lnSpc>
          <a:spcPct val="90000"/>
        </a:lnSpc>
        <a:spcBef>
          <a:spcPct val="0"/>
        </a:spcBef>
        <a:buNone/>
        <a:defRPr lang="en-US" sz="4400" b="0" kern="1200" cap="none" spc="-101"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72" marR="0" indent="-342872" algn="l" defTabSz="932664"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2" marR="0" indent="-241280" algn="l" defTabSz="932664"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3" marR="0" indent="-228581" algn="l" defTabSz="932664"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614" marR="0" indent="-228581" algn="l" defTabSz="932664"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195" marR="0" indent="-228581" algn="l" defTabSz="932664"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4826" indent="-233166" algn="l" defTabSz="93266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60" indent="-233166" algn="l" defTabSz="93266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491" indent="-233166" algn="l" defTabSz="93266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25" indent="-233166" algn="l" defTabSz="93266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664" rtl="0" eaLnBrk="1" latinLnBrk="0" hangingPunct="1">
        <a:defRPr sz="1800" kern="1200">
          <a:solidFill>
            <a:schemeClr val="tx1"/>
          </a:solidFill>
          <a:latin typeface="+mn-lt"/>
          <a:ea typeface="+mn-ea"/>
          <a:cs typeface="+mn-cs"/>
        </a:defRPr>
      </a:lvl1pPr>
      <a:lvl2pPr marL="466333" algn="l" defTabSz="932664" rtl="0" eaLnBrk="1" latinLnBrk="0" hangingPunct="1">
        <a:defRPr sz="1800" kern="1200">
          <a:solidFill>
            <a:schemeClr val="tx1"/>
          </a:solidFill>
          <a:latin typeface="+mn-lt"/>
          <a:ea typeface="+mn-ea"/>
          <a:cs typeface="+mn-cs"/>
        </a:defRPr>
      </a:lvl2pPr>
      <a:lvl3pPr marL="932664" algn="l" defTabSz="932664" rtl="0" eaLnBrk="1" latinLnBrk="0" hangingPunct="1">
        <a:defRPr sz="1800" kern="1200">
          <a:solidFill>
            <a:schemeClr val="tx1"/>
          </a:solidFill>
          <a:latin typeface="+mn-lt"/>
          <a:ea typeface="+mn-ea"/>
          <a:cs typeface="+mn-cs"/>
        </a:defRPr>
      </a:lvl3pPr>
      <a:lvl4pPr marL="1398997" algn="l" defTabSz="932664" rtl="0" eaLnBrk="1" latinLnBrk="0" hangingPunct="1">
        <a:defRPr sz="1800" kern="1200">
          <a:solidFill>
            <a:schemeClr val="tx1"/>
          </a:solidFill>
          <a:latin typeface="+mn-lt"/>
          <a:ea typeface="+mn-ea"/>
          <a:cs typeface="+mn-cs"/>
        </a:defRPr>
      </a:lvl4pPr>
      <a:lvl5pPr marL="1865328" algn="l" defTabSz="932664" rtl="0" eaLnBrk="1" latinLnBrk="0" hangingPunct="1">
        <a:defRPr sz="1800" kern="1200">
          <a:solidFill>
            <a:schemeClr val="tx1"/>
          </a:solidFill>
          <a:latin typeface="+mn-lt"/>
          <a:ea typeface="+mn-ea"/>
          <a:cs typeface="+mn-cs"/>
        </a:defRPr>
      </a:lvl5pPr>
      <a:lvl6pPr marL="2331662" algn="l" defTabSz="932664" rtl="0" eaLnBrk="1" latinLnBrk="0" hangingPunct="1">
        <a:defRPr sz="1800" kern="1200">
          <a:solidFill>
            <a:schemeClr val="tx1"/>
          </a:solidFill>
          <a:latin typeface="+mn-lt"/>
          <a:ea typeface="+mn-ea"/>
          <a:cs typeface="+mn-cs"/>
        </a:defRPr>
      </a:lvl6pPr>
      <a:lvl7pPr marL="2797993" algn="l" defTabSz="932664" rtl="0" eaLnBrk="1" latinLnBrk="0" hangingPunct="1">
        <a:defRPr sz="1800" kern="1200">
          <a:solidFill>
            <a:schemeClr val="tx1"/>
          </a:solidFill>
          <a:latin typeface="+mn-lt"/>
          <a:ea typeface="+mn-ea"/>
          <a:cs typeface="+mn-cs"/>
        </a:defRPr>
      </a:lvl7pPr>
      <a:lvl8pPr marL="3264325" algn="l" defTabSz="932664" rtl="0" eaLnBrk="1" latinLnBrk="0" hangingPunct="1">
        <a:defRPr sz="1800" kern="1200">
          <a:solidFill>
            <a:schemeClr val="tx1"/>
          </a:solidFill>
          <a:latin typeface="+mn-lt"/>
          <a:ea typeface="+mn-ea"/>
          <a:cs typeface="+mn-cs"/>
        </a:defRPr>
      </a:lvl8pPr>
      <a:lvl9pPr marL="3730659" algn="l" defTabSz="932664"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30" userDrawn="1">
          <p15:clr>
            <a:srgbClr val="5ACBF0"/>
          </p15:clr>
        </p15:guide>
        <p15:guide id="3" pos="5745" userDrawn="1">
          <p15:clr>
            <a:srgbClr val="5ACBF0"/>
          </p15:clr>
        </p15:guide>
        <p15:guide id="4" orient="horz" pos="4219" userDrawn="1">
          <p15:clr>
            <a:srgbClr val="5ACBF0"/>
          </p15:clr>
        </p15:guide>
        <p15:guide id="5" pos="562" userDrawn="1">
          <p15:clr>
            <a:srgbClr val="5ACBF0"/>
          </p15:clr>
        </p15:guide>
        <p15:guide id="6" pos="994" userDrawn="1">
          <p15:clr>
            <a:srgbClr val="5ACBF0"/>
          </p15:clr>
        </p15:guide>
        <p15:guide id="7" pos="1426" userDrawn="1">
          <p15:clr>
            <a:srgbClr val="5ACBF0"/>
          </p15:clr>
        </p15:guide>
        <p15:guide id="8" pos="1858" userDrawn="1">
          <p15:clr>
            <a:srgbClr val="5ACBF0"/>
          </p15:clr>
        </p15:guide>
        <p15:guide id="9" pos="2290" userDrawn="1">
          <p15:clr>
            <a:srgbClr val="5ACBF0"/>
          </p15:clr>
        </p15:guide>
        <p15:guide id="10" pos="2722" userDrawn="1">
          <p15:clr>
            <a:srgbClr val="5ACBF0"/>
          </p15:clr>
        </p15:guide>
        <p15:guide id="11" pos="3153" userDrawn="1">
          <p15:clr>
            <a:srgbClr val="5ACBF0"/>
          </p15:clr>
        </p15:guide>
        <p15:guide id="12" pos="3585" userDrawn="1">
          <p15:clr>
            <a:srgbClr val="5ACBF0"/>
          </p15:clr>
        </p15:guide>
        <p15:guide id="13" pos="4017" userDrawn="1">
          <p15:clr>
            <a:srgbClr val="5ACBF0"/>
          </p15:clr>
        </p15:guide>
        <p15:guide id="14" pos="4449" userDrawn="1">
          <p15:clr>
            <a:srgbClr val="5ACBF0"/>
          </p15:clr>
        </p15:guide>
        <p15:guide id="15" pos="4881" userDrawn="1">
          <p15:clr>
            <a:srgbClr val="5ACBF0"/>
          </p15:clr>
        </p15:guide>
        <p15:guide id="16" pos="5313"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16" userDrawn="1">
          <p15:clr>
            <a:srgbClr val="C35EA4"/>
          </p15:clr>
        </p15:guide>
        <p15:guide id="24" pos="5659"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5E005E"/>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40" y="295281"/>
            <a:ext cx="8777287"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38" y="1212857"/>
            <a:ext cx="8777288" cy="20374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22"/>
          <a:stretch>
            <a:fillRect/>
          </a:stretch>
        </p:blipFill>
        <p:spPr>
          <a:xfrm rot="5400000">
            <a:off x="6170207" y="3162308"/>
            <a:ext cx="6995160" cy="670543"/>
          </a:xfrm>
          <a:prstGeom prst="rect">
            <a:avLst/>
          </a:prstGeom>
        </p:spPr>
      </p:pic>
    </p:spTree>
    <p:extLst>
      <p:ext uri="{BB962C8B-B14F-4D97-AF65-F5344CB8AC3E}">
        <p14:creationId xmlns:p14="http://schemas.microsoft.com/office/powerpoint/2010/main" val="1738720652"/>
      </p:ext>
    </p:extLst>
  </p:cSld>
  <p:clrMap bg1="dk1" tx1="lt1" bg2="dk2" tx2="lt2" accent1="accent1" accent2="accent2" accent3="accent3" accent4="accent4" accent5="accent5" accent6="accent6" hlink="hlink" folHlink="folHlink"/>
  <p:sldLayoutIdLst>
    <p:sldLayoutId id="2147484222" r:id="rId1"/>
    <p:sldLayoutId id="2147484223" r:id="rId2"/>
    <p:sldLayoutId id="2147484224" r:id="rId3"/>
    <p:sldLayoutId id="2147484225" r:id="rId4"/>
    <p:sldLayoutId id="2147484226" r:id="rId5"/>
    <p:sldLayoutId id="2147484227" r:id="rId6"/>
    <p:sldLayoutId id="2147484228" r:id="rId7"/>
    <p:sldLayoutId id="2147484229" r:id="rId8"/>
    <p:sldLayoutId id="2147484230" r:id="rId9"/>
    <p:sldLayoutId id="2147484231" r:id="rId10"/>
    <p:sldLayoutId id="2147484232" r:id="rId11"/>
    <p:sldLayoutId id="2147484233" r:id="rId12"/>
    <p:sldLayoutId id="2147484234" r:id="rId13"/>
    <p:sldLayoutId id="2147484235" r:id="rId14"/>
    <p:sldLayoutId id="2147484236" r:id="rId15"/>
    <p:sldLayoutId id="2147484237" r:id="rId16"/>
    <p:sldLayoutId id="2147484238" r:id="rId17"/>
    <p:sldLayoutId id="2147484239" r:id="rId18"/>
    <p:sldLayoutId id="2147484240" r:id="rId19"/>
    <p:sldLayoutId id="2147484241" r:id="rId20"/>
  </p:sldLayoutIdLst>
  <p:transition>
    <p:fade/>
  </p:transition>
  <p:timing>
    <p:tnLst>
      <p:par>
        <p:cTn id="1" dur="indefinite" restart="never" nodeType="tmRoot"/>
      </p:par>
    </p:tnLst>
  </p:timing>
  <p:txStyles>
    <p:titleStyle>
      <a:lvl1pPr algn="l" defTabSz="699404" rtl="0" eaLnBrk="1" latinLnBrk="0" hangingPunct="1">
        <a:lnSpc>
          <a:spcPct val="90000"/>
        </a:lnSpc>
        <a:spcBef>
          <a:spcPct val="0"/>
        </a:spcBef>
        <a:buNone/>
        <a:defRPr lang="en-US" sz="4400" b="0" kern="1200" cap="none" spc="-76"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57120" marR="0" indent="-257120" algn="l" defTabSz="699404" rtl="0" eaLnBrk="1" fontAlgn="auto" latinLnBrk="0" hangingPunct="1">
        <a:lnSpc>
          <a:spcPct val="90000"/>
        </a:lnSpc>
        <a:spcBef>
          <a:spcPct val="20000"/>
        </a:spcBef>
        <a:spcAft>
          <a:spcPts val="0"/>
        </a:spcAft>
        <a:buClrTx/>
        <a:buSzPct val="90000"/>
        <a:buFont typeface="Arial" pitchFamily="34" charset="0"/>
        <a:buChar char="•"/>
        <a:tabLst/>
        <a:defRPr sz="3600" kern="1200" spc="0" baseline="0">
          <a:gradFill>
            <a:gsLst>
              <a:gs pos="1250">
                <a:schemeClr val="tx1"/>
              </a:gs>
              <a:gs pos="100000">
                <a:schemeClr val="tx1"/>
              </a:gs>
            </a:gsLst>
            <a:lin ang="5400000" scaled="0"/>
          </a:gradFill>
          <a:latin typeface="+mj-lt"/>
          <a:ea typeface="+mn-ea"/>
          <a:cs typeface="+mn-cs"/>
        </a:defRPr>
      </a:lvl1pPr>
      <a:lvl2pPr marL="461924" marR="0" indent="-204772" algn="l" defTabSz="699404"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630185" marR="0" indent="-169848" algn="l" defTabSz="699404"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798447" marR="0" indent="-169848" algn="l" defTabSz="699404"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914324" marR="0" indent="-169848" algn="l" defTabSz="699404"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1923363" indent="-174851" algn="l" defTabSz="69940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73067" indent="-174851" algn="l" defTabSz="69940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622768" indent="-174851" algn="l" defTabSz="69940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72473" indent="-174851" algn="l" defTabSz="69940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99404" rtl="0" eaLnBrk="1" latinLnBrk="0" hangingPunct="1">
        <a:defRPr sz="1349" kern="1200">
          <a:solidFill>
            <a:schemeClr val="tx1"/>
          </a:solidFill>
          <a:latin typeface="+mn-lt"/>
          <a:ea typeface="+mn-ea"/>
          <a:cs typeface="+mn-cs"/>
        </a:defRPr>
      </a:lvl1pPr>
      <a:lvl2pPr marL="349703" algn="l" defTabSz="699404" rtl="0" eaLnBrk="1" latinLnBrk="0" hangingPunct="1">
        <a:defRPr sz="1349" kern="1200">
          <a:solidFill>
            <a:schemeClr val="tx1"/>
          </a:solidFill>
          <a:latin typeface="+mn-lt"/>
          <a:ea typeface="+mn-ea"/>
          <a:cs typeface="+mn-cs"/>
        </a:defRPr>
      </a:lvl2pPr>
      <a:lvl3pPr marL="699404" algn="l" defTabSz="699404" rtl="0" eaLnBrk="1" latinLnBrk="0" hangingPunct="1">
        <a:defRPr sz="1349" kern="1200">
          <a:solidFill>
            <a:schemeClr val="tx1"/>
          </a:solidFill>
          <a:latin typeface="+mn-lt"/>
          <a:ea typeface="+mn-ea"/>
          <a:cs typeface="+mn-cs"/>
        </a:defRPr>
      </a:lvl3pPr>
      <a:lvl4pPr marL="1049107" algn="l" defTabSz="699404" rtl="0" eaLnBrk="1" latinLnBrk="0" hangingPunct="1">
        <a:defRPr sz="1349" kern="1200">
          <a:solidFill>
            <a:schemeClr val="tx1"/>
          </a:solidFill>
          <a:latin typeface="+mn-lt"/>
          <a:ea typeface="+mn-ea"/>
          <a:cs typeface="+mn-cs"/>
        </a:defRPr>
      </a:lvl4pPr>
      <a:lvl5pPr marL="1398810" algn="l" defTabSz="699404" rtl="0" eaLnBrk="1" latinLnBrk="0" hangingPunct="1">
        <a:defRPr sz="1349" kern="1200">
          <a:solidFill>
            <a:schemeClr val="tx1"/>
          </a:solidFill>
          <a:latin typeface="+mn-lt"/>
          <a:ea typeface="+mn-ea"/>
          <a:cs typeface="+mn-cs"/>
        </a:defRPr>
      </a:lvl5pPr>
      <a:lvl6pPr marL="1748513" algn="l" defTabSz="699404" rtl="0" eaLnBrk="1" latinLnBrk="0" hangingPunct="1">
        <a:defRPr sz="1349" kern="1200">
          <a:solidFill>
            <a:schemeClr val="tx1"/>
          </a:solidFill>
          <a:latin typeface="+mn-lt"/>
          <a:ea typeface="+mn-ea"/>
          <a:cs typeface="+mn-cs"/>
        </a:defRPr>
      </a:lvl6pPr>
      <a:lvl7pPr marL="2098216" algn="l" defTabSz="699404" rtl="0" eaLnBrk="1" latinLnBrk="0" hangingPunct="1">
        <a:defRPr sz="1349" kern="1200">
          <a:solidFill>
            <a:schemeClr val="tx1"/>
          </a:solidFill>
          <a:latin typeface="+mn-lt"/>
          <a:ea typeface="+mn-ea"/>
          <a:cs typeface="+mn-cs"/>
        </a:defRPr>
      </a:lvl7pPr>
      <a:lvl8pPr marL="2447917" algn="l" defTabSz="699404" rtl="0" eaLnBrk="1" latinLnBrk="0" hangingPunct="1">
        <a:defRPr sz="1349" kern="1200">
          <a:solidFill>
            <a:schemeClr val="tx1"/>
          </a:solidFill>
          <a:latin typeface="+mn-lt"/>
          <a:ea typeface="+mn-ea"/>
          <a:cs typeface="+mn-cs"/>
        </a:defRPr>
      </a:lvl8pPr>
      <a:lvl9pPr marL="2797621" algn="l" defTabSz="699404" rtl="0" eaLnBrk="1" latinLnBrk="0" hangingPunct="1">
        <a:defRPr sz="134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30" userDrawn="1">
          <p15:clr>
            <a:srgbClr val="5ACBF0"/>
          </p15:clr>
        </p15:guide>
        <p15:guide id="3" pos="562" userDrawn="1">
          <p15:clr>
            <a:srgbClr val="5ACBF0"/>
          </p15:clr>
        </p15:guide>
        <p15:guide id="4" pos="994" userDrawn="1">
          <p15:clr>
            <a:srgbClr val="5ACBF0"/>
          </p15:clr>
        </p15:guide>
        <p15:guide id="5" pos="1426" userDrawn="1">
          <p15:clr>
            <a:srgbClr val="5ACBF0"/>
          </p15:clr>
        </p15:guide>
        <p15:guide id="6" pos="1858" userDrawn="1">
          <p15:clr>
            <a:srgbClr val="5ACBF0"/>
          </p15:clr>
        </p15:guide>
        <p15:guide id="7" pos="2290" userDrawn="1">
          <p15:clr>
            <a:srgbClr val="5ACBF0"/>
          </p15:clr>
        </p15:guide>
        <p15:guide id="8" pos="2722" userDrawn="1">
          <p15:clr>
            <a:srgbClr val="5ACBF0"/>
          </p15:clr>
        </p15:guide>
        <p15:guide id="9" pos="3153" userDrawn="1">
          <p15:clr>
            <a:srgbClr val="5ACBF0"/>
          </p15:clr>
        </p15:guide>
        <p15:guide id="10" pos="3585" userDrawn="1">
          <p15:clr>
            <a:srgbClr val="5ACBF0"/>
          </p15:clr>
        </p15:guide>
        <p15:guide id="11" pos="4017" userDrawn="1">
          <p15:clr>
            <a:srgbClr val="5ACBF0"/>
          </p15:clr>
        </p15:guide>
        <p15:guide id="12" pos="4276" userDrawn="1">
          <p15:clr>
            <a:srgbClr val="5ACBF0"/>
          </p15:clr>
        </p15:guide>
        <p15:guide id="13" pos="216" userDrawn="1">
          <p15:clr>
            <a:srgbClr val="C35EA4"/>
          </p15:clr>
        </p15:guide>
        <p15:guide id="14" pos="4190" userDrawn="1">
          <p15:clr>
            <a:srgbClr val="C35EA4"/>
          </p15:clr>
        </p15:guide>
        <p15:guide id="15" orient="horz" pos="763" userDrawn="1">
          <p15:clr>
            <a:srgbClr val="5ACBF0"/>
          </p15:clr>
        </p15:guide>
        <p15:guide id="16" orient="horz" pos="1339" userDrawn="1">
          <p15:clr>
            <a:srgbClr val="5ACBF0"/>
          </p15:clr>
        </p15:guide>
        <p15:guide id="17" orient="horz" pos="1915" userDrawn="1">
          <p15:clr>
            <a:srgbClr val="5ACBF0"/>
          </p15:clr>
        </p15:guide>
        <p15:guide id="18" orient="horz" pos="2491" userDrawn="1">
          <p15:clr>
            <a:srgbClr val="5ACBF0"/>
          </p15:clr>
        </p15:guide>
        <p15:guide id="19" orient="horz" pos="3067" userDrawn="1">
          <p15:clr>
            <a:srgbClr val="5ACBF0"/>
          </p15:clr>
        </p15:guide>
        <p15:guide id="20" orient="horz" pos="3643" userDrawn="1">
          <p15:clr>
            <a:srgbClr val="5ACBF0"/>
          </p15:clr>
        </p15:guide>
        <p15:guide id="21" orient="horz" pos="4219" userDrawn="1">
          <p15:clr>
            <a:srgbClr val="5ACBF0"/>
          </p15:clr>
        </p15:guide>
        <p15:guide id="22" orient="horz" pos="302" userDrawn="1">
          <p15:clr>
            <a:srgbClr val="C35EA4"/>
          </p15:clr>
        </p15:guide>
        <p15:guide id="23" orient="horz" pos="4104" userDrawn="1">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5E005E"/>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40" y="295281"/>
            <a:ext cx="8777287"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38" y="1212857"/>
            <a:ext cx="8777288" cy="20374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5"/>
          <a:stretch>
            <a:fillRect/>
          </a:stretch>
        </p:blipFill>
        <p:spPr>
          <a:xfrm rot="5400000">
            <a:off x="6170207" y="3162308"/>
            <a:ext cx="6995160" cy="670543"/>
          </a:xfrm>
          <a:prstGeom prst="rect">
            <a:avLst/>
          </a:prstGeom>
        </p:spPr>
      </p:pic>
      <p:sp>
        <p:nvSpPr>
          <p:cNvPr id="5" name="TextBox 4"/>
          <p:cNvSpPr txBox="1"/>
          <p:nvPr userDrawn="1"/>
        </p:nvSpPr>
        <p:spPr>
          <a:xfrm>
            <a:off x="6376608" y="6305575"/>
            <a:ext cx="29803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#dotNETSpain2015</a:t>
            </a:r>
            <a:endParaRPr lang="es-E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1615645807"/>
      </p:ext>
    </p:extLst>
  </p:cSld>
  <p:clrMap bg1="lt1" tx1="dk1" bg2="lt2" tx2="dk2" accent1="accent1" accent2="accent2" accent3="accent3" accent4="accent4" accent5="accent5" accent6="accent6" hlink="hlink" folHlink="folHlink"/>
  <p:sldLayoutIdLst>
    <p:sldLayoutId id="2147484243"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 id="2147484254" r:id="rId12"/>
    <p:sldLayoutId id="2147484255" r:id="rId13"/>
    <p:sldLayoutId id="2147484256" r:id="rId14"/>
    <p:sldLayoutId id="2147484257" r:id="rId15"/>
    <p:sldLayoutId id="2147484258" r:id="rId16"/>
    <p:sldLayoutId id="2147484259" r:id="rId17"/>
    <p:sldLayoutId id="2147484260" r:id="rId18"/>
    <p:sldLayoutId id="2147484261" r:id="rId19"/>
    <p:sldLayoutId id="2147484262" r:id="rId20"/>
    <p:sldLayoutId id="2147484263" r:id="rId21"/>
    <p:sldLayoutId id="2147484264" r:id="rId22"/>
    <p:sldLayoutId id="2147484265" r:id="rId23"/>
  </p:sldLayoutIdLst>
  <p:transition>
    <p:fade/>
  </p:transition>
  <p:timing>
    <p:tnLst>
      <p:par>
        <p:cTn id="1" dur="indefinite" restart="never" nodeType="tmRoot"/>
      </p:par>
    </p:tnLst>
  </p:timing>
  <p:txStyles>
    <p:titleStyle>
      <a:lvl1pPr algn="l" defTabSz="699404" rtl="0" eaLnBrk="1" latinLnBrk="0" hangingPunct="1">
        <a:lnSpc>
          <a:spcPct val="90000"/>
        </a:lnSpc>
        <a:spcBef>
          <a:spcPct val="0"/>
        </a:spcBef>
        <a:buNone/>
        <a:defRPr lang="en-US" sz="4400" b="0" kern="1200" cap="none" spc="-76"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57120" marR="0" indent="-257120" algn="l" defTabSz="699404" rtl="0" eaLnBrk="1" fontAlgn="auto" latinLnBrk="0" hangingPunct="1">
        <a:lnSpc>
          <a:spcPct val="90000"/>
        </a:lnSpc>
        <a:spcBef>
          <a:spcPct val="20000"/>
        </a:spcBef>
        <a:spcAft>
          <a:spcPts val="0"/>
        </a:spcAft>
        <a:buClrTx/>
        <a:buSzPct val="90000"/>
        <a:buFont typeface="Arial" pitchFamily="34" charset="0"/>
        <a:buChar char="•"/>
        <a:tabLst/>
        <a:defRPr sz="3600" kern="1200" spc="0" baseline="0">
          <a:gradFill>
            <a:gsLst>
              <a:gs pos="1250">
                <a:schemeClr val="tx1"/>
              </a:gs>
              <a:gs pos="100000">
                <a:schemeClr val="tx1"/>
              </a:gs>
            </a:gsLst>
            <a:lin ang="5400000" scaled="0"/>
          </a:gradFill>
          <a:latin typeface="+mj-lt"/>
          <a:ea typeface="+mn-ea"/>
          <a:cs typeface="+mn-cs"/>
        </a:defRPr>
      </a:lvl1pPr>
      <a:lvl2pPr marL="461924" marR="0" indent="-204772" algn="l" defTabSz="699404"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630185" marR="0" indent="-169848" algn="l" defTabSz="699404"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798447" marR="0" indent="-169848" algn="l" defTabSz="699404"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914324" marR="0" indent="-169848" algn="l" defTabSz="699404"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1923363" indent="-174851" algn="l" defTabSz="69940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73067" indent="-174851" algn="l" defTabSz="69940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622768" indent="-174851" algn="l" defTabSz="69940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72473" indent="-174851" algn="l" defTabSz="69940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99404" rtl="0" eaLnBrk="1" latinLnBrk="0" hangingPunct="1">
        <a:defRPr sz="1349" kern="1200">
          <a:solidFill>
            <a:schemeClr val="tx1"/>
          </a:solidFill>
          <a:latin typeface="+mn-lt"/>
          <a:ea typeface="+mn-ea"/>
          <a:cs typeface="+mn-cs"/>
        </a:defRPr>
      </a:lvl1pPr>
      <a:lvl2pPr marL="349703" algn="l" defTabSz="699404" rtl="0" eaLnBrk="1" latinLnBrk="0" hangingPunct="1">
        <a:defRPr sz="1349" kern="1200">
          <a:solidFill>
            <a:schemeClr val="tx1"/>
          </a:solidFill>
          <a:latin typeface="+mn-lt"/>
          <a:ea typeface="+mn-ea"/>
          <a:cs typeface="+mn-cs"/>
        </a:defRPr>
      </a:lvl2pPr>
      <a:lvl3pPr marL="699404" algn="l" defTabSz="699404" rtl="0" eaLnBrk="1" latinLnBrk="0" hangingPunct="1">
        <a:defRPr sz="1349" kern="1200">
          <a:solidFill>
            <a:schemeClr val="tx1"/>
          </a:solidFill>
          <a:latin typeface="+mn-lt"/>
          <a:ea typeface="+mn-ea"/>
          <a:cs typeface="+mn-cs"/>
        </a:defRPr>
      </a:lvl3pPr>
      <a:lvl4pPr marL="1049107" algn="l" defTabSz="699404" rtl="0" eaLnBrk="1" latinLnBrk="0" hangingPunct="1">
        <a:defRPr sz="1349" kern="1200">
          <a:solidFill>
            <a:schemeClr val="tx1"/>
          </a:solidFill>
          <a:latin typeface="+mn-lt"/>
          <a:ea typeface="+mn-ea"/>
          <a:cs typeface="+mn-cs"/>
        </a:defRPr>
      </a:lvl4pPr>
      <a:lvl5pPr marL="1398810" algn="l" defTabSz="699404" rtl="0" eaLnBrk="1" latinLnBrk="0" hangingPunct="1">
        <a:defRPr sz="1349" kern="1200">
          <a:solidFill>
            <a:schemeClr val="tx1"/>
          </a:solidFill>
          <a:latin typeface="+mn-lt"/>
          <a:ea typeface="+mn-ea"/>
          <a:cs typeface="+mn-cs"/>
        </a:defRPr>
      </a:lvl5pPr>
      <a:lvl6pPr marL="1748513" algn="l" defTabSz="699404" rtl="0" eaLnBrk="1" latinLnBrk="0" hangingPunct="1">
        <a:defRPr sz="1349" kern="1200">
          <a:solidFill>
            <a:schemeClr val="tx1"/>
          </a:solidFill>
          <a:latin typeface="+mn-lt"/>
          <a:ea typeface="+mn-ea"/>
          <a:cs typeface="+mn-cs"/>
        </a:defRPr>
      </a:lvl6pPr>
      <a:lvl7pPr marL="2098216" algn="l" defTabSz="699404" rtl="0" eaLnBrk="1" latinLnBrk="0" hangingPunct="1">
        <a:defRPr sz="1349" kern="1200">
          <a:solidFill>
            <a:schemeClr val="tx1"/>
          </a:solidFill>
          <a:latin typeface="+mn-lt"/>
          <a:ea typeface="+mn-ea"/>
          <a:cs typeface="+mn-cs"/>
        </a:defRPr>
      </a:lvl7pPr>
      <a:lvl8pPr marL="2447917" algn="l" defTabSz="699404" rtl="0" eaLnBrk="1" latinLnBrk="0" hangingPunct="1">
        <a:defRPr sz="1349" kern="1200">
          <a:solidFill>
            <a:schemeClr val="tx1"/>
          </a:solidFill>
          <a:latin typeface="+mn-lt"/>
          <a:ea typeface="+mn-ea"/>
          <a:cs typeface="+mn-cs"/>
        </a:defRPr>
      </a:lvl8pPr>
      <a:lvl9pPr marL="2797621" algn="l" defTabSz="699404" rtl="0" eaLnBrk="1" latinLnBrk="0" hangingPunct="1">
        <a:defRPr sz="134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30" userDrawn="1">
          <p15:clr>
            <a:srgbClr val="5ACBF0"/>
          </p15:clr>
        </p15:guide>
        <p15:guide id="3" pos="562" userDrawn="1">
          <p15:clr>
            <a:srgbClr val="5ACBF0"/>
          </p15:clr>
        </p15:guide>
        <p15:guide id="4" pos="994" userDrawn="1">
          <p15:clr>
            <a:srgbClr val="5ACBF0"/>
          </p15:clr>
        </p15:guide>
        <p15:guide id="5" pos="1426" userDrawn="1">
          <p15:clr>
            <a:srgbClr val="5ACBF0"/>
          </p15:clr>
        </p15:guide>
        <p15:guide id="6" pos="1858" userDrawn="1">
          <p15:clr>
            <a:srgbClr val="5ACBF0"/>
          </p15:clr>
        </p15:guide>
        <p15:guide id="7" pos="2290" userDrawn="1">
          <p15:clr>
            <a:srgbClr val="5ACBF0"/>
          </p15:clr>
        </p15:guide>
        <p15:guide id="8" pos="2722" userDrawn="1">
          <p15:clr>
            <a:srgbClr val="5ACBF0"/>
          </p15:clr>
        </p15:guide>
        <p15:guide id="9" pos="3153" userDrawn="1">
          <p15:clr>
            <a:srgbClr val="5ACBF0"/>
          </p15:clr>
        </p15:guide>
        <p15:guide id="10" pos="3585" userDrawn="1">
          <p15:clr>
            <a:srgbClr val="5ACBF0"/>
          </p15:clr>
        </p15:guide>
        <p15:guide id="11" pos="4017" userDrawn="1">
          <p15:clr>
            <a:srgbClr val="5ACBF0"/>
          </p15:clr>
        </p15:guide>
        <p15:guide id="12" pos="4276" userDrawn="1">
          <p15:clr>
            <a:srgbClr val="5ACBF0"/>
          </p15:clr>
        </p15:guide>
        <p15:guide id="13" pos="216" userDrawn="1">
          <p15:clr>
            <a:srgbClr val="C35EA4"/>
          </p15:clr>
        </p15:guide>
        <p15:guide id="14" pos="4190" userDrawn="1">
          <p15:clr>
            <a:srgbClr val="C35EA4"/>
          </p15:clr>
        </p15:guide>
        <p15:guide id="15" orient="horz" pos="763" userDrawn="1">
          <p15:clr>
            <a:srgbClr val="5ACBF0"/>
          </p15:clr>
        </p15:guide>
        <p15:guide id="16" orient="horz" pos="1339" userDrawn="1">
          <p15:clr>
            <a:srgbClr val="5ACBF0"/>
          </p15:clr>
        </p15:guide>
        <p15:guide id="17" orient="horz" pos="1915" userDrawn="1">
          <p15:clr>
            <a:srgbClr val="5ACBF0"/>
          </p15:clr>
        </p15:guide>
        <p15:guide id="18" orient="horz" pos="2491" userDrawn="1">
          <p15:clr>
            <a:srgbClr val="5ACBF0"/>
          </p15:clr>
        </p15:guide>
        <p15:guide id="19" orient="horz" pos="3067" userDrawn="1">
          <p15:clr>
            <a:srgbClr val="5ACBF0"/>
          </p15:clr>
        </p15:guide>
        <p15:guide id="20" orient="horz" pos="3643" userDrawn="1">
          <p15:clr>
            <a:srgbClr val="5ACBF0"/>
          </p15:clr>
        </p15:guide>
        <p15:guide id="21" orient="horz" pos="4219" userDrawn="1">
          <p15:clr>
            <a:srgbClr val="5ACBF0"/>
          </p15:clr>
        </p15:guide>
        <p15:guide id="22" orient="horz" pos="302" userDrawn="1">
          <p15:clr>
            <a:srgbClr val="C35EA4"/>
          </p15:clr>
        </p15:guide>
        <p15:guide id="23"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emf"/><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emf"/><Relationship Id="rId1" Type="http://schemas.openxmlformats.org/officeDocument/2006/relationships/slideLayout" Target="../slideLayouts/slideLayout3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tags" Target="../tags/tag11.xml"/><Relationship Id="rId7" Type="http://schemas.openxmlformats.org/officeDocument/2006/relationships/image" Target="../media/image48.jpe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66.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20.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tags" Target="../tags/tag14.xml"/><Relationship Id="rId7" Type="http://schemas.openxmlformats.org/officeDocument/2006/relationships/image" Target="../media/image48.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tags" Target="../tags/tag17.xml"/><Relationship Id="rId7" Type="http://schemas.openxmlformats.org/officeDocument/2006/relationships/image" Target="../media/image48.jpe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61.png"/></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emf"/><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emf"/><Relationship Id="rId1" Type="http://schemas.openxmlformats.org/officeDocument/2006/relationships/slideLayout" Target="../slideLayouts/slideLayout29.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gif"/><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tags" Target="../tags/tag3.xml"/><Relationship Id="rId7" Type="http://schemas.openxmlformats.org/officeDocument/2006/relationships/image" Target="../media/image36.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5.jpeg"/><Relationship Id="rId5" Type="http://schemas.openxmlformats.org/officeDocument/2006/relationships/slideLayout" Target="../slideLayouts/slideLayout27.xml"/><Relationship Id="rId4" Type="http://schemas.openxmlformats.org/officeDocument/2006/relationships/tags" Target="../tags/tag4.xml"/><Relationship Id="rId9" Type="http://schemas.openxmlformats.org/officeDocument/2006/relationships/image" Target="../media/image38.jpeg"/></Relationships>
</file>

<file path=ppt/slides/_rels/slide7.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tags" Target="../tags/tag7.xml"/><Relationship Id="rId7" Type="http://schemas.openxmlformats.org/officeDocument/2006/relationships/image" Target="../media/image40.jpe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39.jpeg"/><Relationship Id="rId5" Type="http://schemas.openxmlformats.org/officeDocument/2006/relationships/slideLayout" Target="../slideLayouts/slideLayout27.xml"/><Relationship Id="rId4" Type="http://schemas.openxmlformats.org/officeDocument/2006/relationships/tags" Target="../tags/tag8.xml"/><Relationship Id="rId9" Type="http://schemas.openxmlformats.org/officeDocument/2006/relationships/image" Target="../media/image42.jpeg"/></Relationships>
</file>

<file path=ppt/slides/_rels/slide8.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45.emf"/><Relationship Id="rId4" Type="http://schemas.openxmlformats.org/officeDocument/2006/relationships/image" Target="../media/image44.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a:t>Luis Guerrero</a:t>
            </a:r>
          </a:p>
          <a:p>
            <a:r>
              <a:rPr lang="en-US" dirty="0"/>
              <a:t>Technical Evangelist Azure</a:t>
            </a:r>
          </a:p>
          <a:p>
            <a:r>
              <a:rPr lang="en-US" dirty="0"/>
              <a:t>luis.guerrero@microsoft.com </a:t>
            </a:r>
          </a:p>
        </p:txBody>
      </p:sp>
      <p:sp>
        <p:nvSpPr>
          <p:cNvPr id="2" name="Title 1"/>
          <p:cNvSpPr>
            <a:spLocks noGrp="1"/>
          </p:cNvSpPr>
          <p:nvPr>
            <p:ph type="title"/>
          </p:nvPr>
        </p:nvSpPr>
        <p:spPr/>
        <p:txBody>
          <a:bodyPr/>
          <a:lstStyle/>
          <a:p>
            <a:r>
              <a:rPr lang="es-ES" dirty="0"/>
              <a:t>Gestión masiva de datos en la era </a:t>
            </a:r>
            <a:r>
              <a:rPr lang="es-ES" dirty="0" err="1"/>
              <a:t>IoT</a:t>
            </a:r>
            <a:endParaRPr lang="es-ES" dirty="0"/>
          </a:p>
        </p:txBody>
      </p:sp>
      <p:pic>
        <p:nvPicPr>
          <p:cNvPr id="604" name="Picture 603"/>
          <p:cNvPicPr>
            <a:picLocks noChangeAspect="1"/>
          </p:cNvPicPr>
          <p:nvPr/>
        </p:nvPicPr>
        <p:blipFill>
          <a:blip r:embed="rId2"/>
          <a:stretch>
            <a:fillRect/>
          </a:stretch>
        </p:blipFill>
        <p:spPr>
          <a:xfrm>
            <a:off x="7378686" y="3944709"/>
            <a:ext cx="476453" cy="616586"/>
          </a:xfrm>
          <a:prstGeom prst="rect">
            <a:avLst/>
          </a:prstGeom>
        </p:spPr>
      </p:pic>
      <p:sp>
        <p:nvSpPr>
          <p:cNvPr id="9" name="AutoShape 22"/>
          <p:cNvSpPr>
            <a:spLocks noChangeAspect="1" noChangeArrowheads="1" noTextEdit="1"/>
          </p:cNvSpPr>
          <p:nvPr/>
        </p:nvSpPr>
        <p:spPr bwMode="auto">
          <a:xfrm>
            <a:off x="6049965" y="4760913"/>
            <a:ext cx="1855787"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 name="Rectangle 24"/>
          <p:cNvSpPr>
            <a:spLocks noChangeArrowheads="1"/>
          </p:cNvSpPr>
          <p:nvPr/>
        </p:nvSpPr>
        <p:spPr bwMode="auto">
          <a:xfrm>
            <a:off x="6743702" y="5815013"/>
            <a:ext cx="231774" cy="1952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 name="Freeform 25"/>
          <p:cNvSpPr>
            <a:spLocks/>
          </p:cNvSpPr>
          <p:nvPr/>
        </p:nvSpPr>
        <p:spPr bwMode="auto">
          <a:xfrm>
            <a:off x="6053141" y="4883152"/>
            <a:ext cx="1616075" cy="965199"/>
          </a:xfrm>
          <a:custGeom>
            <a:avLst/>
            <a:gdLst>
              <a:gd name="T0" fmla="*/ 690 w 690"/>
              <a:gd name="T1" fmla="*/ 389 h 411"/>
              <a:gd name="T2" fmla="*/ 667 w 690"/>
              <a:gd name="T3" fmla="*/ 411 h 411"/>
              <a:gd name="T4" fmla="*/ 22 w 690"/>
              <a:gd name="T5" fmla="*/ 411 h 411"/>
              <a:gd name="T6" fmla="*/ 0 w 690"/>
              <a:gd name="T7" fmla="*/ 389 h 411"/>
              <a:gd name="T8" fmla="*/ 0 w 690"/>
              <a:gd name="T9" fmla="*/ 23 h 411"/>
              <a:gd name="T10" fmla="*/ 22 w 690"/>
              <a:gd name="T11" fmla="*/ 0 h 411"/>
              <a:gd name="T12" fmla="*/ 667 w 690"/>
              <a:gd name="T13" fmla="*/ 0 h 411"/>
              <a:gd name="T14" fmla="*/ 690 w 690"/>
              <a:gd name="T15" fmla="*/ 23 h 411"/>
              <a:gd name="T16" fmla="*/ 690 w 690"/>
              <a:gd name="T17" fmla="*/ 389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411">
                <a:moveTo>
                  <a:pt x="690" y="389"/>
                </a:moveTo>
                <a:cubicBezTo>
                  <a:pt x="690" y="401"/>
                  <a:pt x="679" y="411"/>
                  <a:pt x="667" y="411"/>
                </a:cubicBezTo>
                <a:cubicBezTo>
                  <a:pt x="22" y="411"/>
                  <a:pt x="22" y="411"/>
                  <a:pt x="22" y="411"/>
                </a:cubicBezTo>
                <a:cubicBezTo>
                  <a:pt x="10" y="411"/>
                  <a:pt x="0" y="401"/>
                  <a:pt x="0" y="389"/>
                </a:cubicBezTo>
                <a:cubicBezTo>
                  <a:pt x="0" y="23"/>
                  <a:pt x="0" y="23"/>
                  <a:pt x="0" y="23"/>
                </a:cubicBezTo>
                <a:cubicBezTo>
                  <a:pt x="0" y="10"/>
                  <a:pt x="10" y="0"/>
                  <a:pt x="22" y="0"/>
                </a:cubicBezTo>
                <a:cubicBezTo>
                  <a:pt x="667" y="0"/>
                  <a:pt x="667" y="0"/>
                  <a:pt x="667" y="0"/>
                </a:cubicBezTo>
                <a:cubicBezTo>
                  <a:pt x="679" y="0"/>
                  <a:pt x="690" y="10"/>
                  <a:pt x="690" y="23"/>
                </a:cubicBezTo>
                <a:lnTo>
                  <a:pt x="690" y="389"/>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 name="Freeform 26"/>
          <p:cNvSpPr>
            <a:spLocks/>
          </p:cNvSpPr>
          <p:nvPr/>
        </p:nvSpPr>
        <p:spPr bwMode="auto">
          <a:xfrm>
            <a:off x="6097591" y="4927603"/>
            <a:ext cx="1520825" cy="839787"/>
          </a:xfrm>
          <a:custGeom>
            <a:avLst/>
            <a:gdLst>
              <a:gd name="T0" fmla="*/ 649 w 649"/>
              <a:gd name="T1" fmla="*/ 348 h 358"/>
              <a:gd name="T2" fmla="*/ 640 w 649"/>
              <a:gd name="T3" fmla="*/ 358 h 358"/>
              <a:gd name="T4" fmla="*/ 9 w 649"/>
              <a:gd name="T5" fmla="*/ 358 h 358"/>
              <a:gd name="T6" fmla="*/ 0 w 649"/>
              <a:gd name="T7" fmla="*/ 348 h 358"/>
              <a:gd name="T8" fmla="*/ 0 w 649"/>
              <a:gd name="T9" fmla="*/ 9 h 358"/>
              <a:gd name="T10" fmla="*/ 9 w 649"/>
              <a:gd name="T11" fmla="*/ 0 h 358"/>
              <a:gd name="T12" fmla="*/ 640 w 649"/>
              <a:gd name="T13" fmla="*/ 0 h 358"/>
              <a:gd name="T14" fmla="*/ 649 w 649"/>
              <a:gd name="T15" fmla="*/ 9 h 358"/>
              <a:gd name="T16" fmla="*/ 649 w 649"/>
              <a:gd name="T17" fmla="*/ 348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9" h="358">
                <a:moveTo>
                  <a:pt x="649" y="348"/>
                </a:moveTo>
                <a:cubicBezTo>
                  <a:pt x="649" y="354"/>
                  <a:pt x="645" y="358"/>
                  <a:pt x="640" y="358"/>
                </a:cubicBezTo>
                <a:cubicBezTo>
                  <a:pt x="9" y="358"/>
                  <a:pt x="9" y="358"/>
                  <a:pt x="9" y="358"/>
                </a:cubicBezTo>
                <a:cubicBezTo>
                  <a:pt x="4" y="358"/>
                  <a:pt x="0" y="354"/>
                  <a:pt x="0" y="348"/>
                </a:cubicBezTo>
                <a:cubicBezTo>
                  <a:pt x="0" y="9"/>
                  <a:pt x="0" y="9"/>
                  <a:pt x="0" y="9"/>
                </a:cubicBezTo>
                <a:cubicBezTo>
                  <a:pt x="0" y="4"/>
                  <a:pt x="4" y="0"/>
                  <a:pt x="9" y="0"/>
                </a:cubicBezTo>
                <a:cubicBezTo>
                  <a:pt x="640" y="0"/>
                  <a:pt x="640" y="0"/>
                  <a:pt x="640" y="0"/>
                </a:cubicBezTo>
                <a:cubicBezTo>
                  <a:pt x="645" y="0"/>
                  <a:pt x="649" y="4"/>
                  <a:pt x="649" y="9"/>
                </a:cubicBezTo>
                <a:lnTo>
                  <a:pt x="649" y="348"/>
                </a:lnTo>
                <a:close/>
              </a:path>
            </a:pathLst>
          </a:custGeom>
          <a:solidFill>
            <a:srgbClr val="007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3" name="Rectangle 27"/>
          <p:cNvSpPr>
            <a:spLocks noChangeArrowheads="1"/>
          </p:cNvSpPr>
          <p:nvPr/>
        </p:nvSpPr>
        <p:spPr bwMode="auto">
          <a:xfrm>
            <a:off x="6516688" y="6000751"/>
            <a:ext cx="685800" cy="34926"/>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25" name="Freeform 31"/>
          <p:cNvSpPr>
            <a:spLocks/>
          </p:cNvSpPr>
          <p:nvPr/>
        </p:nvSpPr>
        <p:spPr bwMode="auto">
          <a:xfrm>
            <a:off x="6634164" y="4873626"/>
            <a:ext cx="450850" cy="11112"/>
          </a:xfrm>
          <a:custGeom>
            <a:avLst/>
            <a:gdLst>
              <a:gd name="T0" fmla="*/ 284 w 284"/>
              <a:gd name="T1" fmla="*/ 7 h 7"/>
              <a:gd name="T2" fmla="*/ 0 w 284"/>
              <a:gd name="T3" fmla="*/ 7 h 7"/>
              <a:gd name="T4" fmla="*/ 7 w 284"/>
              <a:gd name="T5" fmla="*/ 0 h 7"/>
              <a:gd name="T6" fmla="*/ 277 w 284"/>
              <a:gd name="T7" fmla="*/ 0 h 7"/>
              <a:gd name="T8" fmla="*/ 284 w 284"/>
              <a:gd name="T9" fmla="*/ 7 h 7"/>
            </a:gdLst>
            <a:ahLst/>
            <a:cxnLst>
              <a:cxn ang="0">
                <a:pos x="T0" y="T1"/>
              </a:cxn>
              <a:cxn ang="0">
                <a:pos x="T2" y="T3"/>
              </a:cxn>
              <a:cxn ang="0">
                <a:pos x="T4" y="T5"/>
              </a:cxn>
              <a:cxn ang="0">
                <a:pos x="T6" y="T7"/>
              </a:cxn>
              <a:cxn ang="0">
                <a:pos x="T8" y="T9"/>
              </a:cxn>
            </a:cxnLst>
            <a:rect l="0" t="0" r="r" b="b"/>
            <a:pathLst>
              <a:path w="284" h="7">
                <a:moveTo>
                  <a:pt x="284" y="7"/>
                </a:moveTo>
                <a:lnTo>
                  <a:pt x="0" y="7"/>
                </a:lnTo>
                <a:lnTo>
                  <a:pt x="7" y="0"/>
                </a:lnTo>
                <a:lnTo>
                  <a:pt x="277" y="0"/>
                </a:lnTo>
                <a:lnTo>
                  <a:pt x="284" y="7"/>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45" name="Rectangle 41"/>
          <p:cNvSpPr>
            <a:spLocks noChangeArrowheads="1"/>
          </p:cNvSpPr>
          <p:nvPr/>
        </p:nvSpPr>
        <p:spPr bwMode="auto">
          <a:xfrm>
            <a:off x="7586664" y="5902325"/>
            <a:ext cx="317500" cy="127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46" name="Freeform 42"/>
          <p:cNvSpPr>
            <a:spLocks/>
          </p:cNvSpPr>
          <p:nvPr/>
        </p:nvSpPr>
        <p:spPr bwMode="auto">
          <a:xfrm>
            <a:off x="7254877" y="5894391"/>
            <a:ext cx="649287" cy="7937"/>
          </a:xfrm>
          <a:custGeom>
            <a:avLst/>
            <a:gdLst>
              <a:gd name="T0" fmla="*/ 406 w 409"/>
              <a:gd name="T1" fmla="*/ 0 h 5"/>
              <a:gd name="T2" fmla="*/ 3 w 409"/>
              <a:gd name="T3" fmla="*/ 0 h 5"/>
              <a:gd name="T4" fmla="*/ 0 w 409"/>
              <a:gd name="T5" fmla="*/ 5 h 5"/>
              <a:gd name="T6" fmla="*/ 409 w 409"/>
              <a:gd name="T7" fmla="*/ 5 h 5"/>
              <a:gd name="T8" fmla="*/ 406 w 409"/>
              <a:gd name="T9" fmla="*/ 0 h 5"/>
            </a:gdLst>
            <a:ahLst/>
            <a:cxnLst>
              <a:cxn ang="0">
                <a:pos x="T0" y="T1"/>
              </a:cxn>
              <a:cxn ang="0">
                <a:pos x="T2" y="T3"/>
              </a:cxn>
              <a:cxn ang="0">
                <a:pos x="T4" y="T5"/>
              </a:cxn>
              <a:cxn ang="0">
                <a:pos x="T6" y="T7"/>
              </a:cxn>
              <a:cxn ang="0">
                <a:pos x="T8" y="T9"/>
              </a:cxn>
            </a:cxnLst>
            <a:rect l="0" t="0" r="r" b="b"/>
            <a:pathLst>
              <a:path w="409" h="5">
                <a:moveTo>
                  <a:pt x="406" y="0"/>
                </a:moveTo>
                <a:lnTo>
                  <a:pt x="3" y="0"/>
                </a:lnTo>
                <a:lnTo>
                  <a:pt x="0" y="5"/>
                </a:lnTo>
                <a:lnTo>
                  <a:pt x="409" y="5"/>
                </a:lnTo>
                <a:lnTo>
                  <a:pt x="406"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47" name="Freeform 43"/>
          <p:cNvSpPr>
            <a:spLocks/>
          </p:cNvSpPr>
          <p:nvPr/>
        </p:nvSpPr>
        <p:spPr bwMode="auto">
          <a:xfrm>
            <a:off x="7254875" y="5894391"/>
            <a:ext cx="334962" cy="7937"/>
          </a:xfrm>
          <a:custGeom>
            <a:avLst/>
            <a:gdLst>
              <a:gd name="T0" fmla="*/ 211 w 211"/>
              <a:gd name="T1" fmla="*/ 0 h 5"/>
              <a:gd name="T2" fmla="*/ 3 w 211"/>
              <a:gd name="T3" fmla="*/ 0 h 5"/>
              <a:gd name="T4" fmla="*/ 0 w 211"/>
              <a:gd name="T5" fmla="*/ 5 h 5"/>
              <a:gd name="T6" fmla="*/ 211 w 211"/>
              <a:gd name="T7" fmla="*/ 5 h 5"/>
              <a:gd name="T8" fmla="*/ 211 w 211"/>
              <a:gd name="T9" fmla="*/ 0 h 5"/>
            </a:gdLst>
            <a:ahLst/>
            <a:cxnLst>
              <a:cxn ang="0">
                <a:pos x="T0" y="T1"/>
              </a:cxn>
              <a:cxn ang="0">
                <a:pos x="T2" y="T3"/>
              </a:cxn>
              <a:cxn ang="0">
                <a:pos x="T4" y="T5"/>
              </a:cxn>
              <a:cxn ang="0">
                <a:pos x="T6" y="T7"/>
              </a:cxn>
              <a:cxn ang="0">
                <a:pos x="T8" y="T9"/>
              </a:cxn>
            </a:cxnLst>
            <a:rect l="0" t="0" r="r" b="b"/>
            <a:pathLst>
              <a:path w="211" h="5">
                <a:moveTo>
                  <a:pt x="211" y="0"/>
                </a:moveTo>
                <a:lnTo>
                  <a:pt x="3" y="0"/>
                </a:lnTo>
                <a:lnTo>
                  <a:pt x="0" y="5"/>
                </a:lnTo>
                <a:lnTo>
                  <a:pt x="211" y="5"/>
                </a:lnTo>
                <a:lnTo>
                  <a:pt x="211" y="0"/>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48" name="Freeform 44"/>
          <p:cNvSpPr>
            <a:spLocks/>
          </p:cNvSpPr>
          <p:nvPr/>
        </p:nvSpPr>
        <p:spPr bwMode="auto">
          <a:xfrm>
            <a:off x="7254877" y="6029325"/>
            <a:ext cx="649287" cy="6350"/>
          </a:xfrm>
          <a:custGeom>
            <a:avLst/>
            <a:gdLst>
              <a:gd name="T0" fmla="*/ 3 w 409"/>
              <a:gd name="T1" fmla="*/ 4 h 4"/>
              <a:gd name="T2" fmla="*/ 406 w 409"/>
              <a:gd name="T3" fmla="*/ 4 h 4"/>
              <a:gd name="T4" fmla="*/ 409 w 409"/>
              <a:gd name="T5" fmla="*/ 0 h 4"/>
              <a:gd name="T6" fmla="*/ 0 w 409"/>
              <a:gd name="T7" fmla="*/ 0 h 4"/>
              <a:gd name="T8" fmla="*/ 3 w 409"/>
              <a:gd name="T9" fmla="*/ 4 h 4"/>
            </a:gdLst>
            <a:ahLst/>
            <a:cxnLst>
              <a:cxn ang="0">
                <a:pos x="T0" y="T1"/>
              </a:cxn>
              <a:cxn ang="0">
                <a:pos x="T2" y="T3"/>
              </a:cxn>
              <a:cxn ang="0">
                <a:pos x="T4" y="T5"/>
              </a:cxn>
              <a:cxn ang="0">
                <a:pos x="T6" y="T7"/>
              </a:cxn>
              <a:cxn ang="0">
                <a:pos x="T8" y="T9"/>
              </a:cxn>
            </a:cxnLst>
            <a:rect l="0" t="0" r="r" b="b"/>
            <a:pathLst>
              <a:path w="409" h="4">
                <a:moveTo>
                  <a:pt x="3" y="4"/>
                </a:moveTo>
                <a:lnTo>
                  <a:pt x="406" y="4"/>
                </a:lnTo>
                <a:lnTo>
                  <a:pt x="409" y="0"/>
                </a:lnTo>
                <a:lnTo>
                  <a:pt x="0" y="0"/>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49" name="Oval 45"/>
          <p:cNvSpPr>
            <a:spLocks noChangeArrowheads="1"/>
          </p:cNvSpPr>
          <p:nvPr/>
        </p:nvSpPr>
        <p:spPr bwMode="auto">
          <a:xfrm>
            <a:off x="7823202" y="5946777"/>
            <a:ext cx="33338" cy="3174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50" name="Freeform 46"/>
          <p:cNvSpPr>
            <a:spLocks/>
          </p:cNvSpPr>
          <p:nvPr/>
        </p:nvSpPr>
        <p:spPr bwMode="auto">
          <a:xfrm>
            <a:off x="7827965" y="5951541"/>
            <a:ext cx="23811" cy="23811"/>
          </a:xfrm>
          <a:custGeom>
            <a:avLst/>
            <a:gdLst>
              <a:gd name="T0" fmla="*/ 7 w 10"/>
              <a:gd name="T1" fmla="*/ 2 h 10"/>
              <a:gd name="T2" fmla="*/ 10 w 10"/>
              <a:gd name="T3" fmla="*/ 1 h 10"/>
              <a:gd name="T4" fmla="*/ 5 w 10"/>
              <a:gd name="T5" fmla="*/ 1 h 10"/>
              <a:gd name="T6" fmla="*/ 0 w 10"/>
              <a:gd name="T7" fmla="*/ 1 h 10"/>
              <a:gd name="T8" fmla="*/ 4 w 10"/>
              <a:gd name="T9" fmla="*/ 2 h 10"/>
              <a:gd name="T10" fmla="*/ 0 w 10"/>
              <a:gd name="T11" fmla="*/ 10 h 10"/>
              <a:gd name="T12" fmla="*/ 5 w 10"/>
              <a:gd name="T13" fmla="*/ 4 h 10"/>
              <a:gd name="T14" fmla="*/ 10 w 10"/>
              <a:gd name="T15" fmla="*/ 10 h 10"/>
              <a:gd name="T16" fmla="*/ 7 w 10"/>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7" y="2"/>
                </a:moveTo>
                <a:cubicBezTo>
                  <a:pt x="8" y="2"/>
                  <a:pt x="9" y="1"/>
                  <a:pt x="10" y="1"/>
                </a:cubicBezTo>
                <a:cubicBezTo>
                  <a:pt x="9" y="0"/>
                  <a:pt x="7" y="0"/>
                  <a:pt x="5" y="1"/>
                </a:cubicBezTo>
                <a:cubicBezTo>
                  <a:pt x="4" y="0"/>
                  <a:pt x="2" y="0"/>
                  <a:pt x="0" y="1"/>
                </a:cubicBezTo>
                <a:cubicBezTo>
                  <a:pt x="2" y="1"/>
                  <a:pt x="3" y="2"/>
                  <a:pt x="4" y="2"/>
                </a:cubicBezTo>
                <a:cubicBezTo>
                  <a:pt x="2" y="4"/>
                  <a:pt x="1" y="6"/>
                  <a:pt x="0" y="10"/>
                </a:cubicBezTo>
                <a:cubicBezTo>
                  <a:pt x="0" y="10"/>
                  <a:pt x="2" y="7"/>
                  <a:pt x="5" y="4"/>
                </a:cubicBezTo>
                <a:cubicBezTo>
                  <a:pt x="8" y="7"/>
                  <a:pt x="10" y="10"/>
                  <a:pt x="10" y="10"/>
                </a:cubicBezTo>
                <a:cubicBezTo>
                  <a:pt x="10" y="6"/>
                  <a:pt x="9" y="4"/>
                  <a:pt x="7" y="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51" name="Freeform 47"/>
          <p:cNvSpPr>
            <a:spLocks/>
          </p:cNvSpPr>
          <p:nvPr/>
        </p:nvSpPr>
        <p:spPr bwMode="auto">
          <a:xfrm>
            <a:off x="7254875" y="5902325"/>
            <a:ext cx="334962" cy="127000"/>
          </a:xfrm>
          <a:custGeom>
            <a:avLst/>
            <a:gdLst>
              <a:gd name="T0" fmla="*/ 0 w 211"/>
              <a:gd name="T1" fmla="*/ 0 h 80"/>
              <a:gd name="T2" fmla="*/ 0 w 211"/>
              <a:gd name="T3" fmla="*/ 32 h 80"/>
              <a:gd name="T4" fmla="*/ 4 w 211"/>
              <a:gd name="T5" fmla="*/ 37 h 80"/>
              <a:gd name="T6" fmla="*/ 4 w 211"/>
              <a:gd name="T7" fmla="*/ 43 h 80"/>
              <a:gd name="T8" fmla="*/ 0 w 211"/>
              <a:gd name="T9" fmla="*/ 47 h 80"/>
              <a:gd name="T10" fmla="*/ 0 w 211"/>
              <a:gd name="T11" fmla="*/ 80 h 80"/>
              <a:gd name="T12" fmla="*/ 211 w 211"/>
              <a:gd name="T13" fmla="*/ 80 h 80"/>
              <a:gd name="T14" fmla="*/ 211 w 211"/>
              <a:gd name="T15" fmla="*/ 0 h 80"/>
              <a:gd name="T16" fmla="*/ 0 w 211"/>
              <a:gd name="T1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80">
                <a:moveTo>
                  <a:pt x="0" y="0"/>
                </a:moveTo>
                <a:lnTo>
                  <a:pt x="0" y="32"/>
                </a:lnTo>
                <a:lnTo>
                  <a:pt x="4" y="37"/>
                </a:lnTo>
                <a:lnTo>
                  <a:pt x="4" y="43"/>
                </a:lnTo>
                <a:lnTo>
                  <a:pt x="0" y="47"/>
                </a:lnTo>
                <a:lnTo>
                  <a:pt x="0" y="80"/>
                </a:lnTo>
                <a:lnTo>
                  <a:pt x="211" y="80"/>
                </a:lnTo>
                <a:lnTo>
                  <a:pt x="211"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52" name="Freeform 48"/>
          <p:cNvSpPr>
            <a:spLocks/>
          </p:cNvSpPr>
          <p:nvPr/>
        </p:nvSpPr>
        <p:spPr bwMode="auto">
          <a:xfrm>
            <a:off x="7254875" y="5972176"/>
            <a:ext cx="334962" cy="4762"/>
          </a:xfrm>
          <a:custGeom>
            <a:avLst/>
            <a:gdLst>
              <a:gd name="T0" fmla="*/ 211 w 211"/>
              <a:gd name="T1" fmla="*/ 0 h 3"/>
              <a:gd name="T2" fmla="*/ 1 w 211"/>
              <a:gd name="T3" fmla="*/ 0 h 3"/>
              <a:gd name="T4" fmla="*/ 0 w 211"/>
              <a:gd name="T5" fmla="*/ 3 h 3"/>
              <a:gd name="T6" fmla="*/ 211 w 211"/>
              <a:gd name="T7" fmla="*/ 3 h 3"/>
              <a:gd name="T8" fmla="*/ 211 w 211"/>
              <a:gd name="T9" fmla="*/ 0 h 3"/>
            </a:gdLst>
            <a:ahLst/>
            <a:cxnLst>
              <a:cxn ang="0">
                <a:pos x="T0" y="T1"/>
              </a:cxn>
              <a:cxn ang="0">
                <a:pos x="T2" y="T3"/>
              </a:cxn>
              <a:cxn ang="0">
                <a:pos x="T4" y="T5"/>
              </a:cxn>
              <a:cxn ang="0">
                <a:pos x="T6" y="T7"/>
              </a:cxn>
              <a:cxn ang="0">
                <a:pos x="T8" y="T9"/>
              </a:cxn>
            </a:cxnLst>
            <a:rect l="0" t="0" r="r" b="b"/>
            <a:pathLst>
              <a:path w="211" h="3">
                <a:moveTo>
                  <a:pt x="211" y="0"/>
                </a:moveTo>
                <a:lnTo>
                  <a:pt x="1" y="0"/>
                </a:lnTo>
                <a:lnTo>
                  <a:pt x="0" y="3"/>
                </a:lnTo>
                <a:lnTo>
                  <a:pt x="211" y="3"/>
                </a:lnTo>
                <a:lnTo>
                  <a:pt x="211" y="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53" name="Freeform 49"/>
          <p:cNvSpPr>
            <a:spLocks/>
          </p:cNvSpPr>
          <p:nvPr/>
        </p:nvSpPr>
        <p:spPr bwMode="auto">
          <a:xfrm>
            <a:off x="7254875" y="5953128"/>
            <a:ext cx="334962" cy="7937"/>
          </a:xfrm>
          <a:custGeom>
            <a:avLst/>
            <a:gdLst>
              <a:gd name="T0" fmla="*/ 211 w 211"/>
              <a:gd name="T1" fmla="*/ 0 h 5"/>
              <a:gd name="T2" fmla="*/ 0 w 211"/>
              <a:gd name="T3" fmla="*/ 0 h 5"/>
              <a:gd name="T4" fmla="*/ 1 w 211"/>
              <a:gd name="T5" fmla="*/ 5 h 5"/>
              <a:gd name="T6" fmla="*/ 211 w 211"/>
              <a:gd name="T7" fmla="*/ 5 h 5"/>
              <a:gd name="T8" fmla="*/ 211 w 211"/>
              <a:gd name="T9" fmla="*/ 0 h 5"/>
            </a:gdLst>
            <a:ahLst/>
            <a:cxnLst>
              <a:cxn ang="0">
                <a:pos x="T0" y="T1"/>
              </a:cxn>
              <a:cxn ang="0">
                <a:pos x="T2" y="T3"/>
              </a:cxn>
              <a:cxn ang="0">
                <a:pos x="T4" y="T5"/>
              </a:cxn>
              <a:cxn ang="0">
                <a:pos x="T6" y="T7"/>
              </a:cxn>
              <a:cxn ang="0">
                <a:pos x="T8" y="T9"/>
              </a:cxn>
            </a:cxnLst>
            <a:rect l="0" t="0" r="r" b="b"/>
            <a:pathLst>
              <a:path w="211" h="5">
                <a:moveTo>
                  <a:pt x="211" y="0"/>
                </a:moveTo>
                <a:lnTo>
                  <a:pt x="0" y="0"/>
                </a:lnTo>
                <a:lnTo>
                  <a:pt x="1" y="5"/>
                </a:lnTo>
                <a:lnTo>
                  <a:pt x="211" y="5"/>
                </a:lnTo>
                <a:lnTo>
                  <a:pt x="2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54" name="Rectangle 50"/>
          <p:cNvSpPr>
            <a:spLocks noChangeArrowheads="1"/>
          </p:cNvSpPr>
          <p:nvPr/>
        </p:nvSpPr>
        <p:spPr bwMode="auto">
          <a:xfrm>
            <a:off x="7256465" y="5961064"/>
            <a:ext cx="333375" cy="1111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303" name="Rectangle 53"/>
          <p:cNvSpPr>
            <a:spLocks noChangeArrowheads="1"/>
          </p:cNvSpPr>
          <p:nvPr/>
        </p:nvSpPr>
        <p:spPr bwMode="auto">
          <a:xfrm>
            <a:off x="7281863" y="5962653"/>
            <a:ext cx="4762" cy="79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grpSp>
        <p:nvGrpSpPr>
          <p:cNvPr id="1230" name="Group 1229"/>
          <p:cNvGrpSpPr/>
          <p:nvPr/>
        </p:nvGrpSpPr>
        <p:grpSpPr>
          <a:xfrm>
            <a:off x="6097664" y="5079184"/>
            <a:ext cx="1448769" cy="528184"/>
            <a:chOff x="6097662" y="5079184"/>
            <a:chExt cx="1448769" cy="528183"/>
          </a:xfrm>
        </p:grpSpPr>
        <p:pic>
          <p:nvPicPr>
            <p:cNvPr id="1026" name="Picture 2" descr="https://www.desarrollaconmicrosoft.com/areas/dotnetspain2015/content/images/ALM.png"/>
            <p:cNvPicPr>
              <a:picLocks noChangeAspect="1" noChangeArrowheads="1"/>
            </p:cNvPicPr>
            <p:nvPr/>
          </p:nvPicPr>
          <p:blipFill>
            <a:blip r:embed="rId3">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097662" y="5100424"/>
              <a:ext cx="289551" cy="289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desarrollaconmicrosoft.com/areas/dotnetspain2015/content/images/web.png"/>
            <p:cNvPicPr>
              <a:picLocks noChangeAspect="1" noChangeArrowheads="1"/>
            </p:cNvPicPr>
            <p:nvPr/>
          </p:nvPicPr>
          <p:blipFill>
            <a:blip r:embed="rId4">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436527" y="5454710"/>
              <a:ext cx="196267" cy="13880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desarrollaconmicrosoft.com/areas/dotnetspain2015/content/images/clouds.png"/>
            <p:cNvPicPr>
              <a:picLocks noChangeAspect="1" noChangeArrowheads="1"/>
            </p:cNvPicPr>
            <p:nvPr/>
          </p:nvPicPr>
          <p:blipFill>
            <a:blip r:embed="rId5">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726547" y="5434194"/>
              <a:ext cx="215671" cy="15074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desarrollaconmicrosoft.com/areas/dotnetspain2015/content/images/data.png"/>
            <p:cNvPicPr>
              <a:picLocks noChangeAspect="1" noChangeArrowheads="1"/>
            </p:cNvPicPr>
            <p:nvPr/>
          </p:nvPicPr>
          <p:blipFill>
            <a:blip r:embed="rId6">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7076888" y="5454710"/>
              <a:ext cx="167910" cy="14328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www.desarrollaconmicrosoft.com/areas/dotnetspain2015/content/images/male.png"/>
            <p:cNvPicPr>
              <a:picLocks noChangeAspect="1" noChangeArrowheads="1"/>
            </p:cNvPicPr>
            <p:nvPr/>
          </p:nvPicPr>
          <p:blipFill>
            <a:blip r:embed="rId7">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7398671" y="5418562"/>
              <a:ext cx="111940" cy="18880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www.desarrollaconmicrosoft.com/areas/dotnetspain2015/content/images/apps.png"/>
            <p:cNvPicPr>
              <a:picLocks noChangeAspect="1" noChangeArrowheads="1"/>
            </p:cNvPicPr>
            <p:nvPr/>
          </p:nvPicPr>
          <p:blipFill>
            <a:blip r:embed="rId8">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7362850" y="5154544"/>
              <a:ext cx="183581" cy="20895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www.desarrollaconmicrosoft.com/areas/dotnetspain2015/content/images/games.png"/>
            <p:cNvPicPr>
              <a:picLocks noChangeAspect="1" noChangeArrowheads="1"/>
            </p:cNvPicPr>
            <p:nvPr/>
          </p:nvPicPr>
          <p:blipFill>
            <a:blip r:embed="rId9">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782472" y="5137133"/>
              <a:ext cx="107462" cy="20970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s://www.desarrollaconmicrosoft.com/areas/dotnetspain2015/content/images/iot.png"/>
            <p:cNvPicPr>
              <a:picLocks noChangeAspect="1" noChangeArrowheads="1"/>
            </p:cNvPicPr>
            <p:nvPr/>
          </p:nvPicPr>
          <p:blipFill>
            <a:blip r:embed="rId10">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458912" y="5148008"/>
              <a:ext cx="202238" cy="23059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s://www.desarrollaconmicrosoft.com/areas/dotnetspain2015/content/images/languages.png"/>
            <p:cNvPicPr>
              <a:picLocks noChangeAspect="1" noChangeArrowheads="1"/>
            </p:cNvPicPr>
            <p:nvPr/>
          </p:nvPicPr>
          <p:blipFill>
            <a:blip r:embed="rId11">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172445" y="5375986"/>
              <a:ext cx="179103" cy="20895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https://www.desarrollaconmicrosoft.com/areas/dotnetspain2015/content/images/kids.png"/>
            <p:cNvPicPr>
              <a:picLocks noChangeAspect="1" noChangeArrowheads="1"/>
            </p:cNvPicPr>
            <p:nvPr/>
          </p:nvPicPr>
          <p:blipFill>
            <a:blip r:embed="rId12">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7034213" y="5079184"/>
              <a:ext cx="289551" cy="28656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62" name="Group 65"/>
          <p:cNvGrpSpPr>
            <a:grpSpLocks noChangeAspect="1"/>
          </p:cNvGrpSpPr>
          <p:nvPr/>
        </p:nvGrpSpPr>
        <p:grpSpPr bwMode="auto">
          <a:xfrm>
            <a:off x="7905750" y="3744914"/>
            <a:ext cx="1169988" cy="2290762"/>
            <a:chOff x="4980" y="2359"/>
            <a:chExt cx="737" cy="1443"/>
          </a:xfrm>
        </p:grpSpPr>
        <p:sp>
          <p:nvSpPr>
            <p:cNvPr id="1063" name="AutoShape 64"/>
            <p:cNvSpPr>
              <a:spLocks noChangeAspect="1" noChangeArrowheads="1" noTextEdit="1"/>
            </p:cNvSpPr>
            <p:nvPr/>
          </p:nvSpPr>
          <p:spPr bwMode="auto">
            <a:xfrm>
              <a:off x="4980" y="2359"/>
              <a:ext cx="737" cy="1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4" name="Freeform 66"/>
            <p:cNvSpPr>
              <a:spLocks/>
            </p:cNvSpPr>
            <p:nvPr/>
          </p:nvSpPr>
          <p:spPr bwMode="auto">
            <a:xfrm>
              <a:off x="5201" y="2515"/>
              <a:ext cx="119" cy="120"/>
            </a:xfrm>
            <a:custGeom>
              <a:avLst/>
              <a:gdLst>
                <a:gd name="T0" fmla="*/ 74 w 81"/>
                <a:gd name="T1" fmla="*/ 33 h 81"/>
                <a:gd name="T2" fmla="*/ 74 w 81"/>
                <a:gd name="T3" fmla="*/ 7 h 81"/>
                <a:gd name="T4" fmla="*/ 74 w 81"/>
                <a:gd name="T5" fmla="*/ 7 h 81"/>
                <a:gd name="T6" fmla="*/ 48 w 81"/>
                <a:gd name="T7" fmla="*/ 7 h 81"/>
                <a:gd name="T8" fmla="*/ 7 w 81"/>
                <a:gd name="T9" fmla="*/ 48 h 81"/>
                <a:gd name="T10" fmla="*/ 7 w 81"/>
                <a:gd name="T11" fmla="*/ 74 h 81"/>
                <a:gd name="T12" fmla="*/ 7 w 81"/>
                <a:gd name="T13" fmla="*/ 74 h 81"/>
                <a:gd name="T14" fmla="*/ 33 w 81"/>
                <a:gd name="T15" fmla="*/ 74 h 81"/>
                <a:gd name="T16" fmla="*/ 74 w 81"/>
                <a:gd name="T17"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1">
                  <a:moveTo>
                    <a:pt x="74" y="33"/>
                  </a:moveTo>
                  <a:cubicBezTo>
                    <a:pt x="81" y="26"/>
                    <a:pt x="81" y="14"/>
                    <a:pt x="74" y="7"/>
                  </a:cubicBezTo>
                  <a:cubicBezTo>
                    <a:pt x="74" y="7"/>
                    <a:pt x="74" y="7"/>
                    <a:pt x="74" y="7"/>
                  </a:cubicBezTo>
                  <a:cubicBezTo>
                    <a:pt x="67" y="0"/>
                    <a:pt x="55" y="0"/>
                    <a:pt x="48" y="7"/>
                  </a:cubicBezTo>
                  <a:cubicBezTo>
                    <a:pt x="7" y="48"/>
                    <a:pt x="7" y="48"/>
                    <a:pt x="7" y="48"/>
                  </a:cubicBezTo>
                  <a:cubicBezTo>
                    <a:pt x="0" y="56"/>
                    <a:pt x="0" y="67"/>
                    <a:pt x="7" y="74"/>
                  </a:cubicBezTo>
                  <a:cubicBezTo>
                    <a:pt x="7" y="74"/>
                    <a:pt x="7" y="74"/>
                    <a:pt x="7" y="74"/>
                  </a:cubicBezTo>
                  <a:cubicBezTo>
                    <a:pt x="14" y="81"/>
                    <a:pt x="25" y="81"/>
                    <a:pt x="33" y="74"/>
                  </a:cubicBezTo>
                  <a:lnTo>
                    <a:pt x="74"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5" name="Freeform 67"/>
            <p:cNvSpPr>
              <a:spLocks/>
            </p:cNvSpPr>
            <p:nvPr/>
          </p:nvSpPr>
          <p:spPr bwMode="auto">
            <a:xfrm>
              <a:off x="5061" y="2543"/>
              <a:ext cx="203" cy="394"/>
            </a:xfrm>
            <a:custGeom>
              <a:avLst/>
              <a:gdLst>
                <a:gd name="T0" fmla="*/ 0 w 137"/>
                <a:gd name="T1" fmla="*/ 69 h 267"/>
                <a:gd name="T2" fmla="*/ 69 w 137"/>
                <a:gd name="T3" fmla="*/ 0 h 267"/>
                <a:gd name="T4" fmla="*/ 69 w 137"/>
                <a:gd name="T5" fmla="*/ 0 h 267"/>
                <a:gd name="T6" fmla="*/ 137 w 137"/>
                <a:gd name="T7" fmla="*/ 69 h 267"/>
                <a:gd name="T8" fmla="*/ 137 w 137"/>
                <a:gd name="T9" fmla="*/ 198 h 267"/>
                <a:gd name="T10" fmla="*/ 69 w 137"/>
                <a:gd name="T11" fmla="*/ 267 h 267"/>
                <a:gd name="T12" fmla="*/ 69 w 137"/>
                <a:gd name="T13" fmla="*/ 267 h 267"/>
                <a:gd name="T14" fmla="*/ 0 w 137"/>
                <a:gd name="T15" fmla="*/ 198 h 267"/>
                <a:gd name="T16" fmla="*/ 0 w 137"/>
                <a:gd name="T17" fmla="*/ 69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 h="267">
                  <a:moveTo>
                    <a:pt x="0" y="69"/>
                  </a:moveTo>
                  <a:cubicBezTo>
                    <a:pt x="0" y="31"/>
                    <a:pt x="31" y="0"/>
                    <a:pt x="69" y="0"/>
                  </a:cubicBezTo>
                  <a:cubicBezTo>
                    <a:pt x="69" y="0"/>
                    <a:pt x="69" y="0"/>
                    <a:pt x="69" y="0"/>
                  </a:cubicBezTo>
                  <a:cubicBezTo>
                    <a:pt x="107" y="0"/>
                    <a:pt x="137" y="31"/>
                    <a:pt x="137" y="69"/>
                  </a:cubicBezTo>
                  <a:cubicBezTo>
                    <a:pt x="137" y="198"/>
                    <a:pt x="137" y="198"/>
                    <a:pt x="137" y="198"/>
                  </a:cubicBezTo>
                  <a:cubicBezTo>
                    <a:pt x="137" y="236"/>
                    <a:pt x="107" y="267"/>
                    <a:pt x="69" y="267"/>
                  </a:cubicBezTo>
                  <a:cubicBezTo>
                    <a:pt x="69" y="267"/>
                    <a:pt x="69" y="267"/>
                    <a:pt x="69" y="267"/>
                  </a:cubicBezTo>
                  <a:cubicBezTo>
                    <a:pt x="31" y="267"/>
                    <a:pt x="0" y="236"/>
                    <a:pt x="0" y="198"/>
                  </a:cubicBezTo>
                  <a:lnTo>
                    <a:pt x="0" y="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6" name="Freeform 68"/>
            <p:cNvSpPr>
              <a:spLocks/>
            </p:cNvSpPr>
            <p:nvPr/>
          </p:nvSpPr>
          <p:spPr bwMode="auto">
            <a:xfrm>
              <a:off x="5051" y="2470"/>
              <a:ext cx="213" cy="295"/>
            </a:xfrm>
            <a:custGeom>
              <a:avLst/>
              <a:gdLst>
                <a:gd name="T0" fmla="*/ 144 w 144"/>
                <a:gd name="T1" fmla="*/ 182 h 200"/>
                <a:gd name="T2" fmla="*/ 144 w 144"/>
                <a:gd name="T3" fmla="*/ 0 h 200"/>
                <a:gd name="T4" fmla="*/ 0 w 144"/>
                <a:gd name="T5" fmla="*/ 120 h 200"/>
                <a:gd name="T6" fmla="*/ 144 w 144"/>
                <a:gd name="T7" fmla="*/ 182 h 200"/>
              </a:gdLst>
              <a:ahLst/>
              <a:cxnLst>
                <a:cxn ang="0">
                  <a:pos x="T0" y="T1"/>
                </a:cxn>
                <a:cxn ang="0">
                  <a:pos x="T2" y="T3"/>
                </a:cxn>
                <a:cxn ang="0">
                  <a:pos x="T4" y="T5"/>
                </a:cxn>
                <a:cxn ang="0">
                  <a:pos x="T6" y="T7"/>
                </a:cxn>
              </a:cxnLst>
              <a:rect l="0" t="0" r="r" b="b"/>
              <a:pathLst>
                <a:path w="144" h="200">
                  <a:moveTo>
                    <a:pt x="144" y="182"/>
                  </a:moveTo>
                  <a:cubicBezTo>
                    <a:pt x="144" y="0"/>
                    <a:pt x="144" y="0"/>
                    <a:pt x="144" y="0"/>
                  </a:cubicBezTo>
                  <a:cubicBezTo>
                    <a:pt x="65" y="0"/>
                    <a:pt x="0" y="41"/>
                    <a:pt x="0" y="120"/>
                  </a:cubicBezTo>
                  <a:cubicBezTo>
                    <a:pt x="0" y="200"/>
                    <a:pt x="65" y="182"/>
                    <a:pt x="144" y="1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7" name="Freeform 69"/>
            <p:cNvSpPr>
              <a:spLocks/>
            </p:cNvSpPr>
            <p:nvPr/>
          </p:nvSpPr>
          <p:spPr bwMode="auto">
            <a:xfrm>
              <a:off x="5061" y="2709"/>
              <a:ext cx="203" cy="392"/>
            </a:xfrm>
            <a:custGeom>
              <a:avLst/>
              <a:gdLst>
                <a:gd name="T0" fmla="*/ 0 w 137"/>
                <a:gd name="T1" fmla="*/ 68 h 266"/>
                <a:gd name="T2" fmla="*/ 68 w 137"/>
                <a:gd name="T3" fmla="*/ 0 h 266"/>
                <a:gd name="T4" fmla="*/ 68 w 137"/>
                <a:gd name="T5" fmla="*/ 0 h 266"/>
                <a:gd name="T6" fmla="*/ 137 w 137"/>
                <a:gd name="T7" fmla="*/ 68 h 266"/>
                <a:gd name="T8" fmla="*/ 137 w 137"/>
                <a:gd name="T9" fmla="*/ 197 h 266"/>
                <a:gd name="T10" fmla="*/ 68 w 137"/>
                <a:gd name="T11" fmla="*/ 266 h 266"/>
                <a:gd name="T12" fmla="*/ 68 w 137"/>
                <a:gd name="T13" fmla="*/ 266 h 266"/>
                <a:gd name="T14" fmla="*/ 0 w 137"/>
                <a:gd name="T15" fmla="*/ 197 h 266"/>
                <a:gd name="T16" fmla="*/ 0 w 137"/>
                <a:gd name="T17" fmla="*/ 6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 h="266">
                  <a:moveTo>
                    <a:pt x="0" y="68"/>
                  </a:moveTo>
                  <a:cubicBezTo>
                    <a:pt x="0" y="30"/>
                    <a:pt x="30" y="0"/>
                    <a:pt x="68" y="0"/>
                  </a:cubicBezTo>
                  <a:cubicBezTo>
                    <a:pt x="68" y="0"/>
                    <a:pt x="68" y="0"/>
                    <a:pt x="68" y="0"/>
                  </a:cubicBezTo>
                  <a:cubicBezTo>
                    <a:pt x="106" y="0"/>
                    <a:pt x="137" y="30"/>
                    <a:pt x="137" y="68"/>
                  </a:cubicBezTo>
                  <a:cubicBezTo>
                    <a:pt x="137" y="197"/>
                    <a:pt x="137" y="197"/>
                    <a:pt x="137" y="197"/>
                  </a:cubicBezTo>
                  <a:cubicBezTo>
                    <a:pt x="137" y="235"/>
                    <a:pt x="106" y="266"/>
                    <a:pt x="68" y="266"/>
                  </a:cubicBezTo>
                  <a:cubicBezTo>
                    <a:pt x="68" y="266"/>
                    <a:pt x="68" y="266"/>
                    <a:pt x="68" y="266"/>
                  </a:cubicBezTo>
                  <a:cubicBezTo>
                    <a:pt x="30" y="266"/>
                    <a:pt x="0" y="235"/>
                    <a:pt x="0" y="197"/>
                  </a:cubicBezTo>
                  <a:lnTo>
                    <a:pt x="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8" name="Rectangle 70"/>
            <p:cNvSpPr>
              <a:spLocks noChangeArrowheads="1"/>
            </p:cNvSpPr>
            <p:nvPr/>
          </p:nvSpPr>
          <p:spPr bwMode="auto">
            <a:xfrm>
              <a:off x="5039" y="2591"/>
              <a:ext cx="247" cy="112"/>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9" name="Freeform 71"/>
            <p:cNvSpPr>
              <a:spLocks/>
            </p:cNvSpPr>
            <p:nvPr/>
          </p:nvSpPr>
          <p:spPr bwMode="auto">
            <a:xfrm>
              <a:off x="5073" y="3384"/>
              <a:ext cx="243" cy="418"/>
            </a:xfrm>
            <a:custGeom>
              <a:avLst/>
              <a:gdLst>
                <a:gd name="T0" fmla="*/ 15 w 164"/>
                <a:gd name="T1" fmla="*/ 253 h 283"/>
                <a:gd name="T2" fmla="*/ 35 w 164"/>
                <a:gd name="T3" fmla="*/ 253 h 283"/>
                <a:gd name="T4" fmla="*/ 96 w 164"/>
                <a:gd name="T5" fmla="*/ 215 h 283"/>
                <a:gd name="T6" fmla="*/ 108 w 164"/>
                <a:gd name="T7" fmla="*/ 217 h 283"/>
                <a:gd name="T8" fmla="*/ 94 w 164"/>
                <a:gd name="T9" fmla="*/ 175 h 283"/>
                <a:gd name="T10" fmla="*/ 94 w 164"/>
                <a:gd name="T11" fmla="*/ 34 h 283"/>
                <a:gd name="T12" fmla="*/ 129 w 164"/>
                <a:gd name="T13" fmla="*/ 0 h 283"/>
                <a:gd name="T14" fmla="*/ 164 w 164"/>
                <a:gd name="T15" fmla="*/ 34 h 283"/>
                <a:gd name="T16" fmla="*/ 164 w 164"/>
                <a:gd name="T17" fmla="*/ 283 h 283"/>
                <a:gd name="T18" fmla="*/ 0 w 164"/>
                <a:gd name="T19" fmla="*/ 283 h 283"/>
                <a:gd name="T20" fmla="*/ 0 w 164"/>
                <a:gd name="T21" fmla="*/ 268 h 283"/>
                <a:gd name="T22" fmla="*/ 15 w 164"/>
                <a:gd name="T23" fmla="*/ 25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283">
                  <a:moveTo>
                    <a:pt x="15" y="253"/>
                  </a:moveTo>
                  <a:cubicBezTo>
                    <a:pt x="35" y="253"/>
                    <a:pt x="35" y="253"/>
                    <a:pt x="35" y="253"/>
                  </a:cubicBezTo>
                  <a:cubicBezTo>
                    <a:pt x="46" y="231"/>
                    <a:pt x="69" y="215"/>
                    <a:pt x="96" y="215"/>
                  </a:cubicBezTo>
                  <a:cubicBezTo>
                    <a:pt x="100" y="215"/>
                    <a:pt x="104" y="216"/>
                    <a:pt x="108" y="217"/>
                  </a:cubicBezTo>
                  <a:cubicBezTo>
                    <a:pt x="100" y="205"/>
                    <a:pt x="94" y="191"/>
                    <a:pt x="94" y="175"/>
                  </a:cubicBezTo>
                  <a:cubicBezTo>
                    <a:pt x="94" y="175"/>
                    <a:pt x="94" y="34"/>
                    <a:pt x="94" y="34"/>
                  </a:cubicBezTo>
                  <a:cubicBezTo>
                    <a:pt x="94" y="15"/>
                    <a:pt x="110" y="0"/>
                    <a:pt x="129" y="0"/>
                  </a:cubicBezTo>
                  <a:cubicBezTo>
                    <a:pt x="148" y="0"/>
                    <a:pt x="164" y="15"/>
                    <a:pt x="164" y="34"/>
                  </a:cubicBezTo>
                  <a:cubicBezTo>
                    <a:pt x="164" y="283"/>
                    <a:pt x="164" y="283"/>
                    <a:pt x="164" y="283"/>
                  </a:cubicBezTo>
                  <a:cubicBezTo>
                    <a:pt x="0" y="283"/>
                    <a:pt x="0" y="283"/>
                    <a:pt x="0" y="283"/>
                  </a:cubicBezTo>
                  <a:cubicBezTo>
                    <a:pt x="0" y="268"/>
                    <a:pt x="0" y="268"/>
                    <a:pt x="0" y="268"/>
                  </a:cubicBezTo>
                  <a:cubicBezTo>
                    <a:pt x="0" y="260"/>
                    <a:pt x="7" y="253"/>
                    <a:pt x="15" y="25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0" name="Freeform 72"/>
            <p:cNvSpPr>
              <a:spLocks/>
            </p:cNvSpPr>
            <p:nvPr/>
          </p:nvSpPr>
          <p:spPr bwMode="auto">
            <a:xfrm>
              <a:off x="5224" y="3384"/>
              <a:ext cx="243" cy="418"/>
            </a:xfrm>
            <a:custGeom>
              <a:avLst/>
              <a:gdLst>
                <a:gd name="T0" fmla="*/ 15 w 164"/>
                <a:gd name="T1" fmla="*/ 253 h 283"/>
                <a:gd name="T2" fmla="*/ 35 w 164"/>
                <a:gd name="T3" fmla="*/ 253 h 283"/>
                <a:gd name="T4" fmla="*/ 96 w 164"/>
                <a:gd name="T5" fmla="*/ 215 h 283"/>
                <a:gd name="T6" fmla="*/ 108 w 164"/>
                <a:gd name="T7" fmla="*/ 217 h 283"/>
                <a:gd name="T8" fmla="*/ 94 w 164"/>
                <a:gd name="T9" fmla="*/ 175 h 283"/>
                <a:gd name="T10" fmla="*/ 94 w 164"/>
                <a:gd name="T11" fmla="*/ 34 h 283"/>
                <a:gd name="T12" fmla="*/ 129 w 164"/>
                <a:gd name="T13" fmla="*/ 0 h 283"/>
                <a:gd name="T14" fmla="*/ 164 w 164"/>
                <a:gd name="T15" fmla="*/ 34 h 283"/>
                <a:gd name="T16" fmla="*/ 164 w 164"/>
                <a:gd name="T17" fmla="*/ 283 h 283"/>
                <a:gd name="T18" fmla="*/ 0 w 164"/>
                <a:gd name="T19" fmla="*/ 283 h 283"/>
                <a:gd name="T20" fmla="*/ 0 w 164"/>
                <a:gd name="T21" fmla="*/ 268 h 283"/>
                <a:gd name="T22" fmla="*/ 15 w 164"/>
                <a:gd name="T23" fmla="*/ 25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283">
                  <a:moveTo>
                    <a:pt x="15" y="253"/>
                  </a:moveTo>
                  <a:cubicBezTo>
                    <a:pt x="35" y="253"/>
                    <a:pt x="35" y="253"/>
                    <a:pt x="35" y="253"/>
                  </a:cubicBezTo>
                  <a:cubicBezTo>
                    <a:pt x="46" y="231"/>
                    <a:pt x="69" y="215"/>
                    <a:pt x="96" y="215"/>
                  </a:cubicBezTo>
                  <a:cubicBezTo>
                    <a:pt x="100" y="215"/>
                    <a:pt x="104" y="216"/>
                    <a:pt x="108" y="217"/>
                  </a:cubicBezTo>
                  <a:cubicBezTo>
                    <a:pt x="99" y="205"/>
                    <a:pt x="94" y="191"/>
                    <a:pt x="94" y="175"/>
                  </a:cubicBezTo>
                  <a:cubicBezTo>
                    <a:pt x="94" y="175"/>
                    <a:pt x="94" y="34"/>
                    <a:pt x="94" y="34"/>
                  </a:cubicBezTo>
                  <a:cubicBezTo>
                    <a:pt x="94" y="15"/>
                    <a:pt x="110" y="0"/>
                    <a:pt x="129" y="0"/>
                  </a:cubicBezTo>
                  <a:cubicBezTo>
                    <a:pt x="148" y="0"/>
                    <a:pt x="164" y="15"/>
                    <a:pt x="164" y="34"/>
                  </a:cubicBezTo>
                  <a:cubicBezTo>
                    <a:pt x="164" y="283"/>
                    <a:pt x="164" y="283"/>
                    <a:pt x="164" y="283"/>
                  </a:cubicBezTo>
                  <a:cubicBezTo>
                    <a:pt x="0" y="283"/>
                    <a:pt x="0" y="283"/>
                    <a:pt x="0" y="283"/>
                  </a:cubicBezTo>
                  <a:cubicBezTo>
                    <a:pt x="0" y="268"/>
                    <a:pt x="0" y="268"/>
                    <a:pt x="0" y="268"/>
                  </a:cubicBezTo>
                  <a:cubicBezTo>
                    <a:pt x="0" y="260"/>
                    <a:pt x="7" y="253"/>
                    <a:pt x="15" y="253"/>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1" name="Freeform 73"/>
            <p:cNvSpPr>
              <a:spLocks/>
            </p:cNvSpPr>
            <p:nvPr/>
          </p:nvSpPr>
          <p:spPr bwMode="auto">
            <a:xfrm>
              <a:off x="5084" y="2918"/>
              <a:ext cx="473" cy="670"/>
            </a:xfrm>
            <a:custGeom>
              <a:avLst/>
              <a:gdLst>
                <a:gd name="T0" fmla="*/ 0 w 320"/>
                <a:gd name="T1" fmla="*/ 294 h 454"/>
                <a:gd name="T2" fmla="*/ 160 w 320"/>
                <a:gd name="T3" fmla="*/ 454 h 454"/>
                <a:gd name="T4" fmla="*/ 160 w 320"/>
                <a:gd name="T5" fmla="*/ 454 h 454"/>
                <a:gd name="T6" fmla="*/ 320 w 320"/>
                <a:gd name="T7" fmla="*/ 294 h 454"/>
                <a:gd name="T8" fmla="*/ 320 w 320"/>
                <a:gd name="T9" fmla="*/ 160 h 454"/>
                <a:gd name="T10" fmla="*/ 160 w 320"/>
                <a:gd name="T11" fmla="*/ 0 h 454"/>
                <a:gd name="T12" fmla="*/ 160 w 320"/>
                <a:gd name="T13" fmla="*/ 0 h 454"/>
                <a:gd name="T14" fmla="*/ 0 w 320"/>
                <a:gd name="T15" fmla="*/ 160 h 454"/>
                <a:gd name="T16" fmla="*/ 0 w 320"/>
                <a:gd name="T17" fmla="*/ 29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454">
                  <a:moveTo>
                    <a:pt x="0" y="294"/>
                  </a:moveTo>
                  <a:cubicBezTo>
                    <a:pt x="0" y="383"/>
                    <a:pt x="71" y="454"/>
                    <a:pt x="160" y="454"/>
                  </a:cubicBezTo>
                  <a:cubicBezTo>
                    <a:pt x="160" y="454"/>
                    <a:pt x="160" y="454"/>
                    <a:pt x="160" y="454"/>
                  </a:cubicBezTo>
                  <a:cubicBezTo>
                    <a:pt x="248" y="454"/>
                    <a:pt x="320" y="383"/>
                    <a:pt x="320" y="294"/>
                  </a:cubicBezTo>
                  <a:cubicBezTo>
                    <a:pt x="320" y="160"/>
                    <a:pt x="320" y="160"/>
                    <a:pt x="320" y="160"/>
                  </a:cubicBezTo>
                  <a:cubicBezTo>
                    <a:pt x="320" y="72"/>
                    <a:pt x="248" y="0"/>
                    <a:pt x="160" y="0"/>
                  </a:cubicBezTo>
                  <a:cubicBezTo>
                    <a:pt x="160" y="0"/>
                    <a:pt x="160" y="0"/>
                    <a:pt x="160" y="0"/>
                  </a:cubicBezTo>
                  <a:cubicBezTo>
                    <a:pt x="71" y="0"/>
                    <a:pt x="0" y="72"/>
                    <a:pt x="0" y="160"/>
                  </a:cubicBezTo>
                  <a:lnTo>
                    <a:pt x="0" y="2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2" name="Oval 74"/>
            <p:cNvSpPr>
              <a:spLocks noChangeArrowheads="1"/>
            </p:cNvSpPr>
            <p:nvPr/>
          </p:nvSpPr>
          <p:spPr bwMode="auto">
            <a:xfrm>
              <a:off x="5295" y="3232"/>
              <a:ext cx="21" cy="2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3" name="Oval 75"/>
            <p:cNvSpPr>
              <a:spLocks noChangeArrowheads="1"/>
            </p:cNvSpPr>
            <p:nvPr/>
          </p:nvSpPr>
          <p:spPr bwMode="auto">
            <a:xfrm>
              <a:off x="5121" y="3232"/>
              <a:ext cx="22" cy="2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4" name="Oval 76"/>
            <p:cNvSpPr>
              <a:spLocks noChangeArrowheads="1"/>
            </p:cNvSpPr>
            <p:nvPr/>
          </p:nvSpPr>
          <p:spPr bwMode="auto">
            <a:xfrm>
              <a:off x="5258" y="3483"/>
              <a:ext cx="22" cy="22"/>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5" name="Freeform 77"/>
            <p:cNvSpPr>
              <a:spLocks/>
            </p:cNvSpPr>
            <p:nvPr/>
          </p:nvSpPr>
          <p:spPr bwMode="auto">
            <a:xfrm>
              <a:off x="5357" y="3517"/>
              <a:ext cx="110" cy="173"/>
            </a:xfrm>
            <a:custGeom>
              <a:avLst/>
              <a:gdLst>
                <a:gd name="T0" fmla="*/ 6 w 110"/>
                <a:gd name="T1" fmla="*/ 68 h 173"/>
                <a:gd name="T2" fmla="*/ 110 w 110"/>
                <a:gd name="T3" fmla="*/ 173 h 173"/>
                <a:gd name="T4" fmla="*/ 110 w 110"/>
                <a:gd name="T5" fmla="*/ 0 h 173"/>
                <a:gd name="T6" fmla="*/ 0 w 110"/>
                <a:gd name="T7" fmla="*/ 36 h 173"/>
                <a:gd name="T8" fmla="*/ 6 w 110"/>
                <a:gd name="T9" fmla="*/ 68 h 173"/>
              </a:gdLst>
              <a:ahLst/>
              <a:cxnLst>
                <a:cxn ang="0">
                  <a:pos x="T0" y="T1"/>
                </a:cxn>
                <a:cxn ang="0">
                  <a:pos x="T2" y="T3"/>
                </a:cxn>
                <a:cxn ang="0">
                  <a:pos x="T4" y="T5"/>
                </a:cxn>
                <a:cxn ang="0">
                  <a:pos x="T6" y="T7"/>
                </a:cxn>
                <a:cxn ang="0">
                  <a:pos x="T8" y="T9"/>
                </a:cxn>
              </a:cxnLst>
              <a:rect l="0" t="0" r="r" b="b"/>
              <a:pathLst>
                <a:path w="110" h="173">
                  <a:moveTo>
                    <a:pt x="6" y="68"/>
                  </a:moveTo>
                  <a:lnTo>
                    <a:pt x="110" y="173"/>
                  </a:lnTo>
                  <a:lnTo>
                    <a:pt x="110" y="0"/>
                  </a:lnTo>
                  <a:lnTo>
                    <a:pt x="0" y="36"/>
                  </a:lnTo>
                  <a:lnTo>
                    <a:pt x="6"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6" name="Freeform 78"/>
            <p:cNvSpPr>
              <a:spLocks/>
            </p:cNvSpPr>
            <p:nvPr/>
          </p:nvSpPr>
          <p:spPr bwMode="auto">
            <a:xfrm>
              <a:off x="5340" y="2955"/>
              <a:ext cx="51" cy="40"/>
            </a:xfrm>
            <a:custGeom>
              <a:avLst/>
              <a:gdLst>
                <a:gd name="T0" fmla="*/ 40 w 51"/>
                <a:gd name="T1" fmla="*/ 0 h 40"/>
                <a:gd name="T2" fmla="*/ 0 w 51"/>
                <a:gd name="T3" fmla="*/ 40 h 40"/>
                <a:gd name="T4" fmla="*/ 51 w 51"/>
                <a:gd name="T5" fmla="*/ 40 h 40"/>
                <a:gd name="T6" fmla="*/ 40 w 51"/>
                <a:gd name="T7" fmla="*/ 0 h 40"/>
              </a:gdLst>
              <a:ahLst/>
              <a:cxnLst>
                <a:cxn ang="0">
                  <a:pos x="T0" y="T1"/>
                </a:cxn>
                <a:cxn ang="0">
                  <a:pos x="T2" y="T3"/>
                </a:cxn>
                <a:cxn ang="0">
                  <a:pos x="T4" y="T5"/>
                </a:cxn>
                <a:cxn ang="0">
                  <a:pos x="T6" y="T7"/>
                </a:cxn>
              </a:cxnLst>
              <a:rect l="0" t="0" r="r" b="b"/>
              <a:pathLst>
                <a:path w="51" h="40">
                  <a:moveTo>
                    <a:pt x="40" y="0"/>
                  </a:moveTo>
                  <a:lnTo>
                    <a:pt x="0" y="40"/>
                  </a:lnTo>
                  <a:lnTo>
                    <a:pt x="51" y="40"/>
                  </a:lnTo>
                  <a:lnTo>
                    <a:pt x="4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7" name="Rectangle 79"/>
            <p:cNvSpPr>
              <a:spLocks noChangeArrowheads="1"/>
            </p:cNvSpPr>
            <p:nvPr/>
          </p:nvSpPr>
          <p:spPr bwMode="auto">
            <a:xfrm>
              <a:off x="5323" y="2893"/>
              <a:ext cx="165" cy="123"/>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8" name="Freeform 80"/>
            <p:cNvSpPr>
              <a:spLocks/>
            </p:cNvSpPr>
            <p:nvPr/>
          </p:nvSpPr>
          <p:spPr bwMode="auto">
            <a:xfrm>
              <a:off x="5351" y="2979"/>
              <a:ext cx="82" cy="65"/>
            </a:xfrm>
            <a:custGeom>
              <a:avLst/>
              <a:gdLst>
                <a:gd name="T0" fmla="*/ 64 w 82"/>
                <a:gd name="T1" fmla="*/ 0 h 65"/>
                <a:gd name="T2" fmla="*/ 0 w 82"/>
                <a:gd name="T3" fmla="*/ 65 h 65"/>
                <a:gd name="T4" fmla="*/ 82 w 82"/>
                <a:gd name="T5" fmla="*/ 65 h 65"/>
                <a:gd name="T6" fmla="*/ 64 w 82"/>
                <a:gd name="T7" fmla="*/ 0 h 65"/>
              </a:gdLst>
              <a:ahLst/>
              <a:cxnLst>
                <a:cxn ang="0">
                  <a:pos x="T0" y="T1"/>
                </a:cxn>
                <a:cxn ang="0">
                  <a:pos x="T2" y="T3"/>
                </a:cxn>
                <a:cxn ang="0">
                  <a:pos x="T4" y="T5"/>
                </a:cxn>
                <a:cxn ang="0">
                  <a:pos x="T6" y="T7"/>
                </a:cxn>
              </a:cxnLst>
              <a:rect l="0" t="0" r="r" b="b"/>
              <a:pathLst>
                <a:path w="82" h="65">
                  <a:moveTo>
                    <a:pt x="64" y="0"/>
                  </a:moveTo>
                  <a:lnTo>
                    <a:pt x="0" y="65"/>
                  </a:lnTo>
                  <a:lnTo>
                    <a:pt x="82" y="65"/>
                  </a:lnTo>
                  <a:lnTo>
                    <a:pt x="6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9" name="Freeform 81"/>
            <p:cNvSpPr>
              <a:spLocks/>
            </p:cNvSpPr>
            <p:nvPr/>
          </p:nvSpPr>
          <p:spPr bwMode="auto">
            <a:xfrm>
              <a:off x="5365" y="3070"/>
              <a:ext cx="192" cy="217"/>
            </a:xfrm>
            <a:custGeom>
              <a:avLst/>
              <a:gdLst>
                <a:gd name="T0" fmla="*/ 192 w 192"/>
                <a:gd name="T1" fmla="*/ 0 h 217"/>
                <a:gd name="T2" fmla="*/ 0 w 192"/>
                <a:gd name="T3" fmla="*/ 0 h 217"/>
                <a:gd name="T4" fmla="*/ 192 w 192"/>
                <a:gd name="T5" fmla="*/ 217 h 217"/>
                <a:gd name="T6" fmla="*/ 192 w 192"/>
                <a:gd name="T7" fmla="*/ 0 h 217"/>
              </a:gdLst>
              <a:ahLst/>
              <a:cxnLst>
                <a:cxn ang="0">
                  <a:pos x="T0" y="T1"/>
                </a:cxn>
                <a:cxn ang="0">
                  <a:pos x="T2" y="T3"/>
                </a:cxn>
                <a:cxn ang="0">
                  <a:pos x="T4" y="T5"/>
                </a:cxn>
                <a:cxn ang="0">
                  <a:pos x="T6" y="T7"/>
                </a:cxn>
              </a:cxnLst>
              <a:rect l="0" t="0" r="r" b="b"/>
              <a:pathLst>
                <a:path w="192" h="217">
                  <a:moveTo>
                    <a:pt x="192" y="0"/>
                  </a:moveTo>
                  <a:lnTo>
                    <a:pt x="0" y="0"/>
                  </a:lnTo>
                  <a:lnTo>
                    <a:pt x="192" y="217"/>
                  </a:lnTo>
                  <a:lnTo>
                    <a:pt x="192"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0" name="Freeform 82"/>
            <p:cNvSpPr>
              <a:spLocks/>
            </p:cNvSpPr>
            <p:nvPr/>
          </p:nvSpPr>
          <p:spPr bwMode="auto">
            <a:xfrm>
              <a:off x="5406" y="2543"/>
              <a:ext cx="204" cy="394"/>
            </a:xfrm>
            <a:custGeom>
              <a:avLst/>
              <a:gdLst>
                <a:gd name="T0" fmla="*/ 0 w 138"/>
                <a:gd name="T1" fmla="*/ 69 h 267"/>
                <a:gd name="T2" fmla="*/ 69 w 138"/>
                <a:gd name="T3" fmla="*/ 0 h 267"/>
                <a:gd name="T4" fmla="*/ 69 w 138"/>
                <a:gd name="T5" fmla="*/ 0 h 267"/>
                <a:gd name="T6" fmla="*/ 138 w 138"/>
                <a:gd name="T7" fmla="*/ 69 h 267"/>
                <a:gd name="T8" fmla="*/ 138 w 138"/>
                <a:gd name="T9" fmla="*/ 198 h 267"/>
                <a:gd name="T10" fmla="*/ 69 w 138"/>
                <a:gd name="T11" fmla="*/ 267 h 267"/>
                <a:gd name="T12" fmla="*/ 69 w 138"/>
                <a:gd name="T13" fmla="*/ 267 h 267"/>
                <a:gd name="T14" fmla="*/ 0 w 138"/>
                <a:gd name="T15" fmla="*/ 198 h 267"/>
                <a:gd name="T16" fmla="*/ 0 w 138"/>
                <a:gd name="T17" fmla="*/ 69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267">
                  <a:moveTo>
                    <a:pt x="0" y="69"/>
                  </a:moveTo>
                  <a:cubicBezTo>
                    <a:pt x="0" y="31"/>
                    <a:pt x="31" y="0"/>
                    <a:pt x="69" y="0"/>
                  </a:cubicBezTo>
                  <a:cubicBezTo>
                    <a:pt x="69" y="0"/>
                    <a:pt x="69" y="0"/>
                    <a:pt x="69" y="0"/>
                  </a:cubicBezTo>
                  <a:cubicBezTo>
                    <a:pt x="107" y="0"/>
                    <a:pt x="138" y="31"/>
                    <a:pt x="138" y="69"/>
                  </a:cubicBezTo>
                  <a:cubicBezTo>
                    <a:pt x="138" y="198"/>
                    <a:pt x="138" y="198"/>
                    <a:pt x="138" y="198"/>
                  </a:cubicBezTo>
                  <a:cubicBezTo>
                    <a:pt x="138" y="236"/>
                    <a:pt x="107" y="267"/>
                    <a:pt x="69" y="267"/>
                  </a:cubicBezTo>
                  <a:cubicBezTo>
                    <a:pt x="69" y="267"/>
                    <a:pt x="69" y="267"/>
                    <a:pt x="69" y="267"/>
                  </a:cubicBezTo>
                  <a:cubicBezTo>
                    <a:pt x="31" y="267"/>
                    <a:pt x="0" y="236"/>
                    <a:pt x="0" y="198"/>
                  </a:cubicBezTo>
                  <a:lnTo>
                    <a:pt x="0" y="6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1" name="Freeform 83"/>
            <p:cNvSpPr>
              <a:spLocks/>
            </p:cNvSpPr>
            <p:nvPr/>
          </p:nvSpPr>
          <p:spPr bwMode="auto">
            <a:xfrm>
              <a:off x="5397" y="2434"/>
              <a:ext cx="213" cy="331"/>
            </a:xfrm>
            <a:custGeom>
              <a:avLst/>
              <a:gdLst>
                <a:gd name="T0" fmla="*/ 144 w 144"/>
                <a:gd name="T1" fmla="*/ 206 h 224"/>
                <a:gd name="T2" fmla="*/ 144 w 144"/>
                <a:gd name="T3" fmla="*/ 0 h 224"/>
                <a:gd name="T4" fmla="*/ 0 w 144"/>
                <a:gd name="T5" fmla="*/ 144 h 224"/>
                <a:gd name="T6" fmla="*/ 144 w 144"/>
                <a:gd name="T7" fmla="*/ 206 h 224"/>
              </a:gdLst>
              <a:ahLst/>
              <a:cxnLst>
                <a:cxn ang="0">
                  <a:pos x="T0" y="T1"/>
                </a:cxn>
                <a:cxn ang="0">
                  <a:pos x="T2" y="T3"/>
                </a:cxn>
                <a:cxn ang="0">
                  <a:pos x="T4" y="T5"/>
                </a:cxn>
                <a:cxn ang="0">
                  <a:pos x="T6" y="T7"/>
                </a:cxn>
              </a:cxnLst>
              <a:rect l="0" t="0" r="r" b="b"/>
              <a:pathLst>
                <a:path w="144" h="224">
                  <a:moveTo>
                    <a:pt x="144" y="206"/>
                  </a:moveTo>
                  <a:cubicBezTo>
                    <a:pt x="144" y="0"/>
                    <a:pt x="144" y="0"/>
                    <a:pt x="144" y="0"/>
                  </a:cubicBezTo>
                  <a:cubicBezTo>
                    <a:pt x="64" y="0"/>
                    <a:pt x="0" y="65"/>
                    <a:pt x="0" y="144"/>
                  </a:cubicBezTo>
                  <a:cubicBezTo>
                    <a:pt x="0" y="224"/>
                    <a:pt x="64" y="206"/>
                    <a:pt x="144" y="20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2" name="Freeform 84"/>
            <p:cNvSpPr>
              <a:spLocks/>
            </p:cNvSpPr>
            <p:nvPr/>
          </p:nvSpPr>
          <p:spPr bwMode="auto">
            <a:xfrm>
              <a:off x="5562" y="2361"/>
              <a:ext cx="48" cy="135"/>
            </a:xfrm>
            <a:custGeom>
              <a:avLst/>
              <a:gdLst>
                <a:gd name="T0" fmla="*/ 16 w 33"/>
                <a:gd name="T1" fmla="*/ 92 h 92"/>
                <a:gd name="T2" fmla="*/ 0 w 33"/>
                <a:gd name="T3" fmla="*/ 76 h 92"/>
                <a:gd name="T4" fmla="*/ 0 w 33"/>
                <a:gd name="T5" fmla="*/ 17 h 92"/>
                <a:gd name="T6" fmla="*/ 16 w 33"/>
                <a:gd name="T7" fmla="*/ 0 h 92"/>
                <a:gd name="T8" fmla="*/ 16 w 33"/>
                <a:gd name="T9" fmla="*/ 0 h 92"/>
                <a:gd name="T10" fmla="*/ 33 w 33"/>
                <a:gd name="T11" fmla="*/ 17 h 92"/>
                <a:gd name="T12" fmla="*/ 33 w 33"/>
                <a:gd name="T13" fmla="*/ 76 h 92"/>
                <a:gd name="T14" fmla="*/ 16 w 33"/>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92">
                  <a:moveTo>
                    <a:pt x="16" y="92"/>
                  </a:moveTo>
                  <a:cubicBezTo>
                    <a:pt x="7" y="92"/>
                    <a:pt x="0" y="85"/>
                    <a:pt x="0" y="76"/>
                  </a:cubicBezTo>
                  <a:cubicBezTo>
                    <a:pt x="0" y="17"/>
                    <a:pt x="0" y="17"/>
                    <a:pt x="0" y="17"/>
                  </a:cubicBezTo>
                  <a:cubicBezTo>
                    <a:pt x="0" y="8"/>
                    <a:pt x="7" y="0"/>
                    <a:pt x="16" y="0"/>
                  </a:cubicBezTo>
                  <a:cubicBezTo>
                    <a:pt x="16" y="0"/>
                    <a:pt x="16" y="0"/>
                    <a:pt x="16" y="0"/>
                  </a:cubicBezTo>
                  <a:cubicBezTo>
                    <a:pt x="25" y="0"/>
                    <a:pt x="33" y="8"/>
                    <a:pt x="33" y="17"/>
                  </a:cubicBezTo>
                  <a:cubicBezTo>
                    <a:pt x="33" y="76"/>
                    <a:pt x="33" y="76"/>
                    <a:pt x="33" y="76"/>
                  </a:cubicBezTo>
                  <a:cubicBezTo>
                    <a:pt x="33" y="85"/>
                    <a:pt x="25" y="92"/>
                    <a:pt x="16" y="92"/>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3" name="Freeform 85"/>
            <p:cNvSpPr>
              <a:spLocks/>
            </p:cNvSpPr>
            <p:nvPr/>
          </p:nvSpPr>
          <p:spPr bwMode="auto">
            <a:xfrm>
              <a:off x="5479" y="2365"/>
              <a:ext cx="115" cy="114"/>
            </a:xfrm>
            <a:custGeom>
              <a:avLst/>
              <a:gdLst>
                <a:gd name="T0" fmla="*/ 6 w 78"/>
                <a:gd name="T1" fmla="*/ 6 h 77"/>
                <a:gd name="T2" fmla="*/ 30 w 78"/>
                <a:gd name="T3" fmla="*/ 6 h 77"/>
                <a:gd name="T4" fmla="*/ 71 w 78"/>
                <a:gd name="T5" fmla="*/ 48 h 77"/>
                <a:gd name="T6" fmla="*/ 71 w 78"/>
                <a:gd name="T7" fmla="*/ 71 h 77"/>
                <a:gd name="T8" fmla="*/ 71 w 78"/>
                <a:gd name="T9" fmla="*/ 71 h 77"/>
                <a:gd name="T10" fmla="*/ 48 w 78"/>
                <a:gd name="T11" fmla="*/ 71 h 77"/>
                <a:gd name="T12" fmla="*/ 6 w 78"/>
                <a:gd name="T13" fmla="*/ 29 h 77"/>
                <a:gd name="T14" fmla="*/ 6 w 78"/>
                <a:gd name="T15" fmla="*/ 6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6" y="6"/>
                  </a:moveTo>
                  <a:cubicBezTo>
                    <a:pt x="13" y="0"/>
                    <a:pt x="23" y="0"/>
                    <a:pt x="30" y="6"/>
                  </a:cubicBezTo>
                  <a:cubicBezTo>
                    <a:pt x="71" y="48"/>
                    <a:pt x="71" y="48"/>
                    <a:pt x="71" y="48"/>
                  </a:cubicBezTo>
                  <a:cubicBezTo>
                    <a:pt x="78" y="54"/>
                    <a:pt x="78" y="65"/>
                    <a:pt x="71" y="71"/>
                  </a:cubicBezTo>
                  <a:cubicBezTo>
                    <a:pt x="71" y="71"/>
                    <a:pt x="71" y="71"/>
                    <a:pt x="71" y="71"/>
                  </a:cubicBezTo>
                  <a:cubicBezTo>
                    <a:pt x="65" y="77"/>
                    <a:pt x="55" y="77"/>
                    <a:pt x="48" y="71"/>
                  </a:cubicBezTo>
                  <a:cubicBezTo>
                    <a:pt x="6" y="29"/>
                    <a:pt x="6" y="29"/>
                    <a:pt x="6" y="29"/>
                  </a:cubicBezTo>
                  <a:cubicBezTo>
                    <a:pt x="0" y="23"/>
                    <a:pt x="0" y="12"/>
                    <a:pt x="6" y="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4" name="Freeform 86"/>
            <p:cNvSpPr>
              <a:spLocks/>
            </p:cNvSpPr>
            <p:nvPr/>
          </p:nvSpPr>
          <p:spPr bwMode="auto">
            <a:xfrm>
              <a:off x="5431" y="2399"/>
              <a:ext cx="114" cy="113"/>
            </a:xfrm>
            <a:custGeom>
              <a:avLst/>
              <a:gdLst>
                <a:gd name="T0" fmla="*/ 6 w 77"/>
                <a:gd name="T1" fmla="*/ 6 h 77"/>
                <a:gd name="T2" fmla="*/ 29 w 77"/>
                <a:gd name="T3" fmla="*/ 6 h 77"/>
                <a:gd name="T4" fmla="*/ 71 w 77"/>
                <a:gd name="T5" fmla="*/ 48 h 77"/>
                <a:gd name="T6" fmla="*/ 71 w 77"/>
                <a:gd name="T7" fmla="*/ 71 h 77"/>
                <a:gd name="T8" fmla="*/ 71 w 77"/>
                <a:gd name="T9" fmla="*/ 71 h 77"/>
                <a:gd name="T10" fmla="*/ 48 w 77"/>
                <a:gd name="T11" fmla="*/ 71 h 77"/>
                <a:gd name="T12" fmla="*/ 6 w 77"/>
                <a:gd name="T13" fmla="*/ 29 h 77"/>
                <a:gd name="T14" fmla="*/ 6 w 77"/>
                <a:gd name="T15" fmla="*/ 6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7">
                  <a:moveTo>
                    <a:pt x="6" y="6"/>
                  </a:moveTo>
                  <a:cubicBezTo>
                    <a:pt x="12" y="0"/>
                    <a:pt x="23" y="0"/>
                    <a:pt x="29" y="6"/>
                  </a:cubicBezTo>
                  <a:cubicBezTo>
                    <a:pt x="71" y="48"/>
                    <a:pt x="71" y="48"/>
                    <a:pt x="71" y="48"/>
                  </a:cubicBezTo>
                  <a:cubicBezTo>
                    <a:pt x="77" y="54"/>
                    <a:pt x="77" y="64"/>
                    <a:pt x="71" y="71"/>
                  </a:cubicBezTo>
                  <a:cubicBezTo>
                    <a:pt x="71" y="71"/>
                    <a:pt x="71" y="71"/>
                    <a:pt x="71" y="71"/>
                  </a:cubicBezTo>
                  <a:cubicBezTo>
                    <a:pt x="65" y="77"/>
                    <a:pt x="54" y="77"/>
                    <a:pt x="48" y="71"/>
                  </a:cubicBezTo>
                  <a:cubicBezTo>
                    <a:pt x="6" y="29"/>
                    <a:pt x="6" y="29"/>
                    <a:pt x="6" y="29"/>
                  </a:cubicBezTo>
                  <a:cubicBezTo>
                    <a:pt x="0" y="23"/>
                    <a:pt x="0" y="12"/>
                    <a:pt x="6" y="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5" name="Freeform 87"/>
            <p:cNvSpPr>
              <a:spLocks/>
            </p:cNvSpPr>
            <p:nvPr/>
          </p:nvSpPr>
          <p:spPr bwMode="auto">
            <a:xfrm>
              <a:off x="5409" y="2456"/>
              <a:ext cx="116" cy="114"/>
            </a:xfrm>
            <a:custGeom>
              <a:avLst/>
              <a:gdLst>
                <a:gd name="T0" fmla="*/ 6 w 78"/>
                <a:gd name="T1" fmla="*/ 6 h 77"/>
                <a:gd name="T2" fmla="*/ 30 w 78"/>
                <a:gd name="T3" fmla="*/ 6 h 77"/>
                <a:gd name="T4" fmla="*/ 71 w 78"/>
                <a:gd name="T5" fmla="*/ 48 h 77"/>
                <a:gd name="T6" fmla="*/ 71 w 78"/>
                <a:gd name="T7" fmla="*/ 71 h 77"/>
                <a:gd name="T8" fmla="*/ 71 w 78"/>
                <a:gd name="T9" fmla="*/ 71 h 77"/>
                <a:gd name="T10" fmla="*/ 48 w 78"/>
                <a:gd name="T11" fmla="*/ 71 h 77"/>
                <a:gd name="T12" fmla="*/ 6 w 78"/>
                <a:gd name="T13" fmla="*/ 29 h 77"/>
                <a:gd name="T14" fmla="*/ 6 w 78"/>
                <a:gd name="T15" fmla="*/ 6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6" y="6"/>
                  </a:moveTo>
                  <a:cubicBezTo>
                    <a:pt x="13" y="0"/>
                    <a:pt x="23" y="0"/>
                    <a:pt x="30" y="6"/>
                  </a:cubicBezTo>
                  <a:cubicBezTo>
                    <a:pt x="71" y="48"/>
                    <a:pt x="71" y="48"/>
                    <a:pt x="71" y="48"/>
                  </a:cubicBezTo>
                  <a:cubicBezTo>
                    <a:pt x="78" y="54"/>
                    <a:pt x="78" y="65"/>
                    <a:pt x="71" y="71"/>
                  </a:cubicBezTo>
                  <a:cubicBezTo>
                    <a:pt x="71" y="71"/>
                    <a:pt x="71" y="71"/>
                    <a:pt x="71" y="71"/>
                  </a:cubicBezTo>
                  <a:cubicBezTo>
                    <a:pt x="65" y="77"/>
                    <a:pt x="55" y="77"/>
                    <a:pt x="48" y="71"/>
                  </a:cubicBezTo>
                  <a:cubicBezTo>
                    <a:pt x="6" y="29"/>
                    <a:pt x="6" y="29"/>
                    <a:pt x="6" y="29"/>
                  </a:cubicBezTo>
                  <a:cubicBezTo>
                    <a:pt x="0" y="23"/>
                    <a:pt x="0" y="13"/>
                    <a:pt x="6" y="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6" name="Rectangle 88"/>
            <p:cNvSpPr>
              <a:spLocks noChangeArrowheads="1"/>
            </p:cNvSpPr>
            <p:nvPr/>
          </p:nvSpPr>
          <p:spPr bwMode="auto">
            <a:xfrm>
              <a:off x="5384" y="2591"/>
              <a:ext cx="249" cy="11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7" name="Freeform 89"/>
            <p:cNvSpPr>
              <a:spLocks/>
            </p:cNvSpPr>
            <p:nvPr/>
          </p:nvSpPr>
          <p:spPr bwMode="auto">
            <a:xfrm>
              <a:off x="5406" y="2709"/>
              <a:ext cx="204" cy="392"/>
            </a:xfrm>
            <a:custGeom>
              <a:avLst/>
              <a:gdLst>
                <a:gd name="T0" fmla="*/ 0 w 138"/>
                <a:gd name="T1" fmla="*/ 68 h 266"/>
                <a:gd name="T2" fmla="*/ 69 w 138"/>
                <a:gd name="T3" fmla="*/ 0 h 266"/>
                <a:gd name="T4" fmla="*/ 69 w 138"/>
                <a:gd name="T5" fmla="*/ 0 h 266"/>
                <a:gd name="T6" fmla="*/ 138 w 138"/>
                <a:gd name="T7" fmla="*/ 68 h 266"/>
                <a:gd name="T8" fmla="*/ 138 w 138"/>
                <a:gd name="T9" fmla="*/ 197 h 266"/>
                <a:gd name="T10" fmla="*/ 69 w 138"/>
                <a:gd name="T11" fmla="*/ 266 h 266"/>
                <a:gd name="T12" fmla="*/ 69 w 138"/>
                <a:gd name="T13" fmla="*/ 266 h 266"/>
                <a:gd name="T14" fmla="*/ 0 w 138"/>
                <a:gd name="T15" fmla="*/ 197 h 266"/>
                <a:gd name="T16" fmla="*/ 0 w 138"/>
                <a:gd name="T17" fmla="*/ 6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266">
                  <a:moveTo>
                    <a:pt x="0" y="68"/>
                  </a:moveTo>
                  <a:cubicBezTo>
                    <a:pt x="0" y="30"/>
                    <a:pt x="31" y="0"/>
                    <a:pt x="69" y="0"/>
                  </a:cubicBezTo>
                  <a:cubicBezTo>
                    <a:pt x="69" y="0"/>
                    <a:pt x="69" y="0"/>
                    <a:pt x="69" y="0"/>
                  </a:cubicBezTo>
                  <a:cubicBezTo>
                    <a:pt x="107" y="0"/>
                    <a:pt x="138" y="30"/>
                    <a:pt x="138" y="68"/>
                  </a:cubicBezTo>
                  <a:cubicBezTo>
                    <a:pt x="138" y="197"/>
                    <a:pt x="138" y="197"/>
                    <a:pt x="138" y="197"/>
                  </a:cubicBezTo>
                  <a:cubicBezTo>
                    <a:pt x="138" y="235"/>
                    <a:pt x="107" y="266"/>
                    <a:pt x="69" y="266"/>
                  </a:cubicBezTo>
                  <a:cubicBezTo>
                    <a:pt x="69" y="266"/>
                    <a:pt x="69" y="266"/>
                    <a:pt x="69" y="266"/>
                  </a:cubicBezTo>
                  <a:cubicBezTo>
                    <a:pt x="31" y="266"/>
                    <a:pt x="0" y="235"/>
                    <a:pt x="0" y="197"/>
                  </a:cubicBezTo>
                  <a:lnTo>
                    <a:pt x="0" y="6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8" name="Freeform 90"/>
            <p:cNvSpPr>
              <a:spLocks/>
            </p:cNvSpPr>
            <p:nvPr/>
          </p:nvSpPr>
          <p:spPr bwMode="auto">
            <a:xfrm>
              <a:off x="5533" y="2898"/>
              <a:ext cx="40" cy="63"/>
            </a:xfrm>
            <a:custGeom>
              <a:avLst/>
              <a:gdLst>
                <a:gd name="T0" fmla="*/ 0 w 27"/>
                <a:gd name="T1" fmla="*/ 13 h 43"/>
                <a:gd name="T2" fmla="*/ 13 w 27"/>
                <a:gd name="T3" fmla="*/ 0 h 43"/>
                <a:gd name="T4" fmla="*/ 13 w 27"/>
                <a:gd name="T5" fmla="*/ 0 h 43"/>
                <a:gd name="T6" fmla="*/ 27 w 27"/>
                <a:gd name="T7" fmla="*/ 13 h 43"/>
                <a:gd name="T8" fmla="*/ 27 w 27"/>
                <a:gd name="T9" fmla="*/ 29 h 43"/>
                <a:gd name="T10" fmla="*/ 13 w 27"/>
                <a:gd name="T11" fmla="*/ 43 h 43"/>
                <a:gd name="T12" fmla="*/ 13 w 27"/>
                <a:gd name="T13" fmla="*/ 43 h 43"/>
                <a:gd name="T14" fmla="*/ 0 w 27"/>
                <a:gd name="T15" fmla="*/ 29 h 43"/>
                <a:gd name="T16" fmla="*/ 0 w 27"/>
                <a:gd name="T17" fmla="*/ 1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43">
                  <a:moveTo>
                    <a:pt x="0" y="13"/>
                  </a:moveTo>
                  <a:cubicBezTo>
                    <a:pt x="0" y="6"/>
                    <a:pt x="6" y="0"/>
                    <a:pt x="13" y="0"/>
                  </a:cubicBezTo>
                  <a:cubicBezTo>
                    <a:pt x="13" y="0"/>
                    <a:pt x="13" y="0"/>
                    <a:pt x="13" y="0"/>
                  </a:cubicBezTo>
                  <a:cubicBezTo>
                    <a:pt x="21" y="0"/>
                    <a:pt x="27" y="6"/>
                    <a:pt x="27" y="13"/>
                  </a:cubicBezTo>
                  <a:cubicBezTo>
                    <a:pt x="27" y="29"/>
                    <a:pt x="27" y="29"/>
                    <a:pt x="27" y="29"/>
                  </a:cubicBezTo>
                  <a:cubicBezTo>
                    <a:pt x="27" y="37"/>
                    <a:pt x="21" y="43"/>
                    <a:pt x="13" y="43"/>
                  </a:cubicBezTo>
                  <a:cubicBezTo>
                    <a:pt x="13" y="43"/>
                    <a:pt x="13" y="43"/>
                    <a:pt x="13" y="43"/>
                  </a:cubicBezTo>
                  <a:cubicBezTo>
                    <a:pt x="6" y="43"/>
                    <a:pt x="0" y="37"/>
                    <a:pt x="0" y="29"/>
                  </a:cubicBezTo>
                  <a:lnTo>
                    <a:pt x="0" y="13"/>
                  </a:lnTo>
                  <a:close/>
                </a:path>
              </a:pathLst>
            </a:custGeom>
            <a:noFill/>
            <a:ln w="34925" cap="flat">
              <a:solidFill>
                <a:srgbClr val="96969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9" name="Freeform 91"/>
            <p:cNvSpPr>
              <a:spLocks/>
            </p:cNvSpPr>
            <p:nvPr/>
          </p:nvSpPr>
          <p:spPr bwMode="auto">
            <a:xfrm>
              <a:off x="5533" y="2797"/>
              <a:ext cx="40" cy="65"/>
            </a:xfrm>
            <a:custGeom>
              <a:avLst/>
              <a:gdLst>
                <a:gd name="T0" fmla="*/ 0 w 27"/>
                <a:gd name="T1" fmla="*/ 14 h 44"/>
                <a:gd name="T2" fmla="*/ 13 w 27"/>
                <a:gd name="T3" fmla="*/ 0 h 44"/>
                <a:gd name="T4" fmla="*/ 13 w 27"/>
                <a:gd name="T5" fmla="*/ 0 h 44"/>
                <a:gd name="T6" fmla="*/ 27 w 27"/>
                <a:gd name="T7" fmla="*/ 14 h 44"/>
                <a:gd name="T8" fmla="*/ 27 w 27"/>
                <a:gd name="T9" fmla="*/ 30 h 44"/>
                <a:gd name="T10" fmla="*/ 13 w 27"/>
                <a:gd name="T11" fmla="*/ 44 h 44"/>
                <a:gd name="T12" fmla="*/ 13 w 27"/>
                <a:gd name="T13" fmla="*/ 44 h 44"/>
                <a:gd name="T14" fmla="*/ 0 w 27"/>
                <a:gd name="T15" fmla="*/ 30 h 44"/>
                <a:gd name="T16" fmla="*/ 0 w 27"/>
                <a:gd name="T17" fmla="*/ 1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44">
                  <a:moveTo>
                    <a:pt x="0" y="14"/>
                  </a:moveTo>
                  <a:cubicBezTo>
                    <a:pt x="0" y="6"/>
                    <a:pt x="6" y="0"/>
                    <a:pt x="13" y="0"/>
                  </a:cubicBezTo>
                  <a:cubicBezTo>
                    <a:pt x="13" y="0"/>
                    <a:pt x="13" y="0"/>
                    <a:pt x="13" y="0"/>
                  </a:cubicBezTo>
                  <a:cubicBezTo>
                    <a:pt x="21" y="0"/>
                    <a:pt x="27" y="6"/>
                    <a:pt x="27" y="14"/>
                  </a:cubicBezTo>
                  <a:cubicBezTo>
                    <a:pt x="27" y="30"/>
                    <a:pt x="27" y="30"/>
                    <a:pt x="27" y="30"/>
                  </a:cubicBezTo>
                  <a:cubicBezTo>
                    <a:pt x="27" y="38"/>
                    <a:pt x="21" y="44"/>
                    <a:pt x="13" y="44"/>
                  </a:cubicBezTo>
                  <a:cubicBezTo>
                    <a:pt x="13" y="44"/>
                    <a:pt x="13" y="44"/>
                    <a:pt x="13" y="44"/>
                  </a:cubicBezTo>
                  <a:cubicBezTo>
                    <a:pt x="6" y="44"/>
                    <a:pt x="0" y="38"/>
                    <a:pt x="0" y="30"/>
                  </a:cubicBezTo>
                  <a:lnTo>
                    <a:pt x="0" y="14"/>
                  </a:lnTo>
                  <a:close/>
                </a:path>
              </a:pathLst>
            </a:custGeom>
            <a:noFill/>
            <a:ln w="34925" cap="flat">
              <a:solidFill>
                <a:srgbClr val="96969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0" name="Line 92"/>
            <p:cNvSpPr>
              <a:spLocks noChangeShapeType="1"/>
            </p:cNvSpPr>
            <p:nvPr/>
          </p:nvSpPr>
          <p:spPr bwMode="auto">
            <a:xfrm flipV="1">
              <a:off x="5553" y="2850"/>
              <a:ext cx="0" cy="59"/>
            </a:xfrm>
            <a:prstGeom prst="line">
              <a:avLst/>
            </a:prstGeom>
            <a:noFill/>
            <a:ln w="34925" cap="rnd">
              <a:solidFill>
                <a:srgbClr val="969696"/>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1" name="Freeform 93"/>
            <p:cNvSpPr>
              <a:spLocks/>
            </p:cNvSpPr>
            <p:nvPr/>
          </p:nvSpPr>
          <p:spPr bwMode="auto">
            <a:xfrm>
              <a:off x="5533" y="2698"/>
              <a:ext cx="40" cy="64"/>
            </a:xfrm>
            <a:custGeom>
              <a:avLst/>
              <a:gdLst>
                <a:gd name="T0" fmla="*/ 0 w 27"/>
                <a:gd name="T1" fmla="*/ 14 h 43"/>
                <a:gd name="T2" fmla="*/ 13 w 27"/>
                <a:gd name="T3" fmla="*/ 0 h 43"/>
                <a:gd name="T4" fmla="*/ 13 w 27"/>
                <a:gd name="T5" fmla="*/ 0 h 43"/>
                <a:gd name="T6" fmla="*/ 27 w 27"/>
                <a:gd name="T7" fmla="*/ 14 h 43"/>
                <a:gd name="T8" fmla="*/ 27 w 27"/>
                <a:gd name="T9" fmla="*/ 30 h 43"/>
                <a:gd name="T10" fmla="*/ 13 w 27"/>
                <a:gd name="T11" fmla="*/ 43 h 43"/>
                <a:gd name="T12" fmla="*/ 13 w 27"/>
                <a:gd name="T13" fmla="*/ 43 h 43"/>
                <a:gd name="T14" fmla="*/ 0 w 27"/>
                <a:gd name="T15" fmla="*/ 30 h 43"/>
                <a:gd name="T16" fmla="*/ 0 w 27"/>
                <a:gd name="T17"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43">
                  <a:moveTo>
                    <a:pt x="0" y="14"/>
                  </a:moveTo>
                  <a:cubicBezTo>
                    <a:pt x="0" y="6"/>
                    <a:pt x="6" y="0"/>
                    <a:pt x="13" y="0"/>
                  </a:cubicBezTo>
                  <a:cubicBezTo>
                    <a:pt x="13" y="0"/>
                    <a:pt x="13" y="0"/>
                    <a:pt x="13" y="0"/>
                  </a:cubicBezTo>
                  <a:cubicBezTo>
                    <a:pt x="21" y="0"/>
                    <a:pt x="27" y="6"/>
                    <a:pt x="27" y="14"/>
                  </a:cubicBezTo>
                  <a:cubicBezTo>
                    <a:pt x="27" y="30"/>
                    <a:pt x="27" y="30"/>
                    <a:pt x="27" y="30"/>
                  </a:cubicBezTo>
                  <a:cubicBezTo>
                    <a:pt x="27" y="37"/>
                    <a:pt x="21" y="43"/>
                    <a:pt x="13" y="43"/>
                  </a:cubicBezTo>
                  <a:cubicBezTo>
                    <a:pt x="13" y="43"/>
                    <a:pt x="13" y="43"/>
                    <a:pt x="13" y="43"/>
                  </a:cubicBezTo>
                  <a:cubicBezTo>
                    <a:pt x="6" y="43"/>
                    <a:pt x="0" y="37"/>
                    <a:pt x="0" y="30"/>
                  </a:cubicBezTo>
                  <a:lnTo>
                    <a:pt x="0" y="14"/>
                  </a:lnTo>
                  <a:close/>
                </a:path>
              </a:pathLst>
            </a:custGeom>
            <a:noFill/>
            <a:ln w="34925" cap="flat">
              <a:solidFill>
                <a:srgbClr val="96969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2" name="Line 94"/>
            <p:cNvSpPr>
              <a:spLocks noChangeShapeType="1"/>
            </p:cNvSpPr>
            <p:nvPr/>
          </p:nvSpPr>
          <p:spPr bwMode="auto">
            <a:xfrm flipV="1">
              <a:off x="5553" y="2751"/>
              <a:ext cx="0" cy="60"/>
            </a:xfrm>
            <a:prstGeom prst="line">
              <a:avLst/>
            </a:prstGeom>
            <a:noFill/>
            <a:ln w="34925" cap="rnd">
              <a:solidFill>
                <a:srgbClr val="969696"/>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3" name="Freeform 95"/>
            <p:cNvSpPr>
              <a:spLocks/>
            </p:cNvSpPr>
            <p:nvPr/>
          </p:nvSpPr>
          <p:spPr bwMode="auto">
            <a:xfrm>
              <a:off x="4983" y="2716"/>
              <a:ext cx="343" cy="437"/>
            </a:xfrm>
            <a:custGeom>
              <a:avLst/>
              <a:gdLst>
                <a:gd name="T0" fmla="*/ 19 w 232"/>
                <a:gd name="T1" fmla="*/ 104 h 296"/>
                <a:gd name="T2" fmla="*/ 23 w 232"/>
                <a:gd name="T3" fmla="*/ 104 h 296"/>
                <a:gd name="T4" fmla="*/ 127 w 232"/>
                <a:gd name="T5" fmla="*/ 0 h 296"/>
                <a:gd name="T6" fmla="*/ 232 w 232"/>
                <a:gd name="T7" fmla="*/ 105 h 296"/>
                <a:gd name="T8" fmla="*/ 232 w 232"/>
                <a:gd name="T9" fmla="*/ 192 h 296"/>
                <a:gd name="T10" fmla="*/ 127 w 232"/>
                <a:gd name="T11" fmla="*/ 296 h 296"/>
                <a:gd name="T12" fmla="*/ 23 w 232"/>
                <a:gd name="T13" fmla="*/ 192 h 296"/>
                <a:gd name="T14" fmla="*/ 23 w 232"/>
                <a:gd name="T15" fmla="*/ 142 h 296"/>
                <a:gd name="T16" fmla="*/ 19 w 232"/>
                <a:gd name="T17" fmla="*/ 142 h 296"/>
                <a:gd name="T18" fmla="*/ 0 w 232"/>
                <a:gd name="T19" fmla="*/ 123 h 296"/>
                <a:gd name="T20" fmla="*/ 19 w 232"/>
                <a:gd name="T21" fmla="*/ 10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296">
                  <a:moveTo>
                    <a:pt x="19" y="104"/>
                  </a:moveTo>
                  <a:cubicBezTo>
                    <a:pt x="23" y="104"/>
                    <a:pt x="23" y="104"/>
                    <a:pt x="23" y="104"/>
                  </a:cubicBezTo>
                  <a:cubicBezTo>
                    <a:pt x="24" y="47"/>
                    <a:pt x="70" y="0"/>
                    <a:pt x="127" y="0"/>
                  </a:cubicBezTo>
                  <a:cubicBezTo>
                    <a:pt x="185" y="0"/>
                    <a:pt x="232" y="47"/>
                    <a:pt x="232" y="105"/>
                  </a:cubicBezTo>
                  <a:cubicBezTo>
                    <a:pt x="232" y="192"/>
                    <a:pt x="232" y="192"/>
                    <a:pt x="232" y="192"/>
                  </a:cubicBezTo>
                  <a:cubicBezTo>
                    <a:pt x="232" y="249"/>
                    <a:pt x="185" y="296"/>
                    <a:pt x="127" y="296"/>
                  </a:cubicBezTo>
                  <a:cubicBezTo>
                    <a:pt x="70" y="296"/>
                    <a:pt x="23" y="249"/>
                    <a:pt x="23" y="192"/>
                  </a:cubicBezTo>
                  <a:cubicBezTo>
                    <a:pt x="23" y="142"/>
                    <a:pt x="23" y="142"/>
                    <a:pt x="23" y="142"/>
                  </a:cubicBezTo>
                  <a:cubicBezTo>
                    <a:pt x="19" y="142"/>
                    <a:pt x="19" y="142"/>
                    <a:pt x="19" y="142"/>
                  </a:cubicBezTo>
                  <a:cubicBezTo>
                    <a:pt x="9" y="142"/>
                    <a:pt x="0" y="134"/>
                    <a:pt x="0" y="123"/>
                  </a:cubicBezTo>
                  <a:cubicBezTo>
                    <a:pt x="0" y="112"/>
                    <a:pt x="9" y="104"/>
                    <a:pt x="19" y="10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4" name="Oval 96"/>
            <p:cNvSpPr>
              <a:spLocks noChangeArrowheads="1"/>
            </p:cNvSpPr>
            <p:nvPr/>
          </p:nvSpPr>
          <p:spPr bwMode="auto">
            <a:xfrm>
              <a:off x="5119" y="2909"/>
              <a:ext cx="28" cy="2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5" name="Oval 97"/>
            <p:cNvSpPr>
              <a:spLocks noChangeArrowheads="1"/>
            </p:cNvSpPr>
            <p:nvPr/>
          </p:nvSpPr>
          <p:spPr bwMode="auto">
            <a:xfrm>
              <a:off x="5024" y="2909"/>
              <a:ext cx="29" cy="2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6" name="Freeform 98"/>
            <p:cNvSpPr>
              <a:spLocks/>
            </p:cNvSpPr>
            <p:nvPr/>
          </p:nvSpPr>
          <p:spPr bwMode="auto">
            <a:xfrm>
              <a:off x="5292" y="2871"/>
              <a:ext cx="61" cy="105"/>
            </a:xfrm>
            <a:custGeom>
              <a:avLst/>
              <a:gdLst>
                <a:gd name="T0" fmla="*/ 21 w 41"/>
                <a:gd name="T1" fmla="*/ 71 h 71"/>
                <a:gd name="T2" fmla="*/ 41 w 41"/>
                <a:gd name="T3" fmla="*/ 50 h 71"/>
                <a:gd name="T4" fmla="*/ 41 w 41"/>
                <a:gd name="T5" fmla="*/ 20 h 71"/>
                <a:gd name="T6" fmla="*/ 21 w 41"/>
                <a:gd name="T7" fmla="*/ 0 h 71"/>
                <a:gd name="T8" fmla="*/ 21 w 41"/>
                <a:gd name="T9" fmla="*/ 0 h 71"/>
                <a:gd name="T10" fmla="*/ 0 w 41"/>
                <a:gd name="T11" fmla="*/ 20 h 71"/>
                <a:gd name="T12" fmla="*/ 0 w 41"/>
                <a:gd name="T13" fmla="*/ 50 h 71"/>
                <a:gd name="T14" fmla="*/ 21 w 41"/>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1">
                  <a:moveTo>
                    <a:pt x="21" y="71"/>
                  </a:moveTo>
                  <a:cubicBezTo>
                    <a:pt x="32" y="71"/>
                    <a:pt x="41" y="62"/>
                    <a:pt x="41" y="50"/>
                  </a:cubicBezTo>
                  <a:cubicBezTo>
                    <a:pt x="41" y="20"/>
                    <a:pt x="41" y="20"/>
                    <a:pt x="41" y="20"/>
                  </a:cubicBezTo>
                  <a:cubicBezTo>
                    <a:pt x="41" y="9"/>
                    <a:pt x="32" y="0"/>
                    <a:pt x="21" y="0"/>
                  </a:cubicBezTo>
                  <a:cubicBezTo>
                    <a:pt x="21" y="0"/>
                    <a:pt x="21" y="0"/>
                    <a:pt x="21" y="0"/>
                  </a:cubicBezTo>
                  <a:cubicBezTo>
                    <a:pt x="9" y="0"/>
                    <a:pt x="0" y="9"/>
                    <a:pt x="0" y="20"/>
                  </a:cubicBezTo>
                  <a:cubicBezTo>
                    <a:pt x="0" y="50"/>
                    <a:pt x="0" y="50"/>
                    <a:pt x="0" y="50"/>
                  </a:cubicBezTo>
                  <a:cubicBezTo>
                    <a:pt x="0" y="62"/>
                    <a:pt x="9" y="71"/>
                    <a:pt x="21" y="7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7" name="Freeform 99"/>
            <p:cNvSpPr>
              <a:spLocks/>
            </p:cNvSpPr>
            <p:nvPr/>
          </p:nvSpPr>
          <p:spPr bwMode="auto">
            <a:xfrm>
              <a:off x="5285" y="2892"/>
              <a:ext cx="52" cy="112"/>
            </a:xfrm>
            <a:custGeom>
              <a:avLst/>
              <a:gdLst>
                <a:gd name="T0" fmla="*/ 17 w 35"/>
                <a:gd name="T1" fmla="*/ 73 h 76"/>
                <a:gd name="T2" fmla="*/ 35 w 35"/>
                <a:gd name="T3" fmla="*/ 66 h 76"/>
                <a:gd name="T4" fmla="*/ 35 w 35"/>
                <a:gd name="T5" fmla="*/ 17 h 76"/>
                <a:gd name="T6" fmla="*/ 17 w 35"/>
                <a:gd name="T7" fmla="*/ 0 h 76"/>
                <a:gd name="T8" fmla="*/ 17 w 35"/>
                <a:gd name="T9" fmla="*/ 0 h 76"/>
                <a:gd name="T10" fmla="*/ 0 w 35"/>
                <a:gd name="T11" fmla="*/ 17 h 76"/>
                <a:gd name="T12" fmla="*/ 0 w 35"/>
                <a:gd name="T13" fmla="*/ 43 h 76"/>
                <a:gd name="T14" fmla="*/ 17 w 35"/>
                <a:gd name="T15" fmla="*/ 61 h 76"/>
                <a:gd name="T16" fmla="*/ 17 w 35"/>
                <a:gd name="T17"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76">
                  <a:moveTo>
                    <a:pt x="17" y="73"/>
                  </a:moveTo>
                  <a:cubicBezTo>
                    <a:pt x="27" y="73"/>
                    <a:pt x="35" y="76"/>
                    <a:pt x="35" y="66"/>
                  </a:cubicBezTo>
                  <a:cubicBezTo>
                    <a:pt x="35" y="17"/>
                    <a:pt x="35" y="17"/>
                    <a:pt x="35" y="17"/>
                  </a:cubicBezTo>
                  <a:cubicBezTo>
                    <a:pt x="35" y="8"/>
                    <a:pt x="27" y="0"/>
                    <a:pt x="17" y="0"/>
                  </a:cubicBezTo>
                  <a:cubicBezTo>
                    <a:pt x="17" y="0"/>
                    <a:pt x="17" y="0"/>
                    <a:pt x="17" y="0"/>
                  </a:cubicBezTo>
                  <a:cubicBezTo>
                    <a:pt x="7" y="0"/>
                    <a:pt x="0" y="8"/>
                    <a:pt x="0" y="17"/>
                  </a:cubicBezTo>
                  <a:cubicBezTo>
                    <a:pt x="0" y="43"/>
                    <a:pt x="0" y="43"/>
                    <a:pt x="0" y="43"/>
                  </a:cubicBezTo>
                  <a:cubicBezTo>
                    <a:pt x="0" y="53"/>
                    <a:pt x="7" y="61"/>
                    <a:pt x="17" y="61"/>
                  </a:cubicBezTo>
                  <a:lnTo>
                    <a:pt x="17" y="73"/>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8" name="Freeform 100"/>
            <p:cNvSpPr>
              <a:spLocks/>
            </p:cNvSpPr>
            <p:nvPr/>
          </p:nvSpPr>
          <p:spPr bwMode="auto">
            <a:xfrm>
              <a:off x="4982" y="2986"/>
              <a:ext cx="155" cy="77"/>
            </a:xfrm>
            <a:custGeom>
              <a:avLst/>
              <a:gdLst>
                <a:gd name="T0" fmla="*/ 52 w 105"/>
                <a:gd name="T1" fmla="*/ 0 h 52"/>
                <a:gd name="T2" fmla="*/ 105 w 105"/>
                <a:gd name="T3" fmla="*/ 52 h 52"/>
                <a:gd name="T4" fmla="*/ 0 w 105"/>
                <a:gd name="T5" fmla="*/ 52 h 52"/>
                <a:gd name="T6" fmla="*/ 52 w 105"/>
                <a:gd name="T7" fmla="*/ 0 h 52"/>
              </a:gdLst>
              <a:ahLst/>
              <a:cxnLst>
                <a:cxn ang="0">
                  <a:pos x="T0" y="T1"/>
                </a:cxn>
                <a:cxn ang="0">
                  <a:pos x="T2" y="T3"/>
                </a:cxn>
                <a:cxn ang="0">
                  <a:pos x="T4" y="T5"/>
                </a:cxn>
                <a:cxn ang="0">
                  <a:pos x="T6" y="T7"/>
                </a:cxn>
              </a:cxnLst>
              <a:rect l="0" t="0" r="r" b="b"/>
              <a:pathLst>
                <a:path w="105" h="52">
                  <a:moveTo>
                    <a:pt x="52" y="0"/>
                  </a:moveTo>
                  <a:cubicBezTo>
                    <a:pt x="81" y="0"/>
                    <a:pt x="105" y="23"/>
                    <a:pt x="105" y="52"/>
                  </a:cubicBezTo>
                  <a:cubicBezTo>
                    <a:pt x="0" y="52"/>
                    <a:pt x="0" y="52"/>
                    <a:pt x="0" y="52"/>
                  </a:cubicBezTo>
                  <a:cubicBezTo>
                    <a:pt x="0" y="23"/>
                    <a:pt x="23" y="0"/>
                    <a:pt x="52"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9" name="Freeform 101"/>
            <p:cNvSpPr>
              <a:spLocks/>
            </p:cNvSpPr>
            <p:nvPr/>
          </p:nvSpPr>
          <p:spPr bwMode="auto">
            <a:xfrm>
              <a:off x="5014" y="3110"/>
              <a:ext cx="157" cy="78"/>
            </a:xfrm>
            <a:custGeom>
              <a:avLst/>
              <a:gdLst>
                <a:gd name="T0" fmla="*/ 53 w 106"/>
                <a:gd name="T1" fmla="*/ 53 h 53"/>
                <a:gd name="T2" fmla="*/ 0 w 106"/>
                <a:gd name="T3" fmla="*/ 0 h 53"/>
                <a:gd name="T4" fmla="*/ 106 w 106"/>
                <a:gd name="T5" fmla="*/ 0 h 53"/>
                <a:gd name="T6" fmla="*/ 53 w 106"/>
                <a:gd name="T7" fmla="*/ 53 h 53"/>
              </a:gdLst>
              <a:ahLst/>
              <a:cxnLst>
                <a:cxn ang="0">
                  <a:pos x="T0" y="T1"/>
                </a:cxn>
                <a:cxn ang="0">
                  <a:pos x="T2" y="T3"/>
                </a:cxn>
                <a:cxn ang="0">
                  <a:pos x="T4" y="T5"/>
                </a:cxn>
                <a:cxn ang="0">
                  <a:pos x="T6" y="T7"/>
                </a:cxn>
              </a:cxnLst>
              <a:rect l="0" t="0" r="r" b="b"/>
              <a:pathLst>
                <a:path w="106" h="53">
                  <a:moveTo>
                    <a:pt x="53" y="53"/>
                  </a:moveTo>
                  <a:cubicBezTo>
                    <a:pt x="24" y="53"/>
                    <a:pt x="0" y="29"/>
                    <a:pt x="0" y="0"/>
                  </a:cubicBezTo>
                  <a:cubicBezTo>
                    <a:pt x="106" y="0"/>
                    <a:pt x="106" y="0"/>
                    <a:pt x="106" y="0"/>
                  </a:cubicBezTo>
                  <a:cubicBezTo>
                    <a:pt x="106" y="29"/>
                    <a:pt x="82" y="53"/>
                    <a:pt x="53" y="53"/>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0" name="Rectangle 102"/>
            <p:cNvSpPr>
              <a:spLocks noChangeArrowheads="1"/>
            </p:cNvSpPr>
            <p:nvPr/>
          </p:nvSpPr>
          <p:spPr bwMode="auto">
            <a:xfrm>
              <a:off x="5088" y="3095"/>
              <a:ext cx="84" cy="46"/>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1" name="Freeform 103"/>
            <p:cNvSpPr>
              <a:spLocks/>
            </p:cNvSpPr>
            <p:nvPr/>
          </p:nvSpPr>
          <p:spPr bwMode="auto">
            <a:xfrm>
              <a:off x="5069" y="2961"/>
              <a:ext cx="16" cy="32"/>
            </a:xfrm>
            <a:custGeom>
              <a:avLst/>
              <a:gdLst>
                <a:gd name="T0" fmla="*/ 5 w 11"/>
                <a:gd name="T1" fmla="*/ 22 h 22"/>
                <a:gd name="T2" fmla="*/ 11 w 11"/>
                <a:gd name="T3" fmla="*/ 16 h 22"/>
                <a:gd name="T4" fmla="*/ 11 w 11"/>
                <a:gd name="T5" fmla="*/ 6 h 22"/>
                <a:gd name="T6" fmla="*/ 5 w 11"/>
                <a:gd name="T7" fmla="*/ 0 h 22"/>
                <a:gd name="T8" fmla="*/ 5 w 11"/>
                <a:gd name="T9" fmla="*/ 0 h 22"/>
                <a:gd name="T10" fmla="*/ 0 w 11"/>
                <a:gd name="T11" fmla="*/ 6 h 22"/>
                <a:gd name="T12" fmla="*/ 0 w 11"/>
                <a:gd name="T13" fmla="*/ 16 h 22"/>
                <a:gd name="T14" fmla="*/ 5 w 11"/>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2">
                  <a:moveTo>
                    <a:pt x="5" y="22"/>
                  </a:moveTo>
                  <a:cubicBezTo>
                    <a:pt x="9" y="22"/>
                    <a:pt x="11" y="19"/>
                    <a:pt x="11" y="16"/>
                  </a:cubicBezTo>
                  <a:cubicBezTo>
                    <a:pt x="11" y="6"/>
                    <a:pt x="11" y="6"/>
                    <a:pt x="11" y="6"/>
                  </a:cubicBezTo>
                  <a:cubicBezTo>
                    <a:pt x="11" y="3"/>
                    <a:pt x="9" y="0"/>
                    <a:pt x="5" y="0"/>
                  </a:cubicBezTo>
                  <a:cubicBezTo>
                    <a:pt x="5" y="0"/>
                    <a:pt x="5" y="0"/>
                    <a:pt x="5" y="0"/>
                  </a:cubicBezTo>
                  <a:cubicBezTo>
                    <a:pt x="2" y="0"/>
                    <a:pt x="0" y="3"/>
                    <a:pt x="0" y="6"/>
                  </a:cubicBezTo>
                  <a:cubicBezTo>
                    <a:pt x="0" y="16"/>
                    <a:pt x="0" y="16"/>
                    <a:pt x="0" y="16"/>
                  </a:cubicBezTo>
                  <a:cubicBezTo>
                    <a:pt x="0" y="19"/>
                    <a:pt x="2" y="22"/>
                    <a:pt x="5" y="22"/>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2" name="Freeform 104"/>
            <p:cNvSpPr>
              <a:spLocks/>
            </p:cNvSpPr>
            <p:nvPr/>
          </p:nvSpPr>
          <p:spPr bwMode="auto">
            <a:xfrm>
              <a:off x="5035" y="2961"/>
              <a:ext cx="16" cy="32"/>
            </a:xfrm>
            <a:custGeom>
              <a:avLst/>
              <a:gdLst>
                <a:gd name="T0" fmla="*/ 6 w 11"/>
                <a:gd name="T1" fmla="*/ 22 h 22"/>
                <a:gd name="T2" fmla="*/ 11 w 11"/>
                <a:gd name="T3" fmla="*/ 16 h 22"/>
                <a:gd name="T4" fmla="*/ 11 w 11"/>
                <a:gd name="T5" fmla="*/ 6 h 22"/>
                <a:gd name="T6" fmla="*/ 6 w 11"/>
                <a:gd name="T7" fmla="*/ 0 h 22"/>
                <a:gd name="T8" fmla="*/ 6 w 11"/>
                <a:gd name="T9" fmla="*/ 0 h 22"/>
                <a:gd name="T10" fmla="*/ 0 w 11"/>
                <a:gd name="T11" fmla="*/ 6 h 22"/>
                <a:gd name="T12" fmla="*/ 0 w 11"/>
                <a:gd name="T13" fmla="*/ 16 h 22"/>
                <a:gd name="T14" fmla="*/ 6 w 11"/>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2">
                  <a:moveTo>
                    <a:pt x="6" y="22"/>
                  </a:moveTo>
                  <a:cubicBezTo>
                    <a:pt x="9" y="22"/>
                    <a:pt x="11" y="19"/>
                    <a:pt x="11" y="16"/>
                  </a:cubicBezTo>
                  <a:cubicBezTo>
                    <a:pt x="11" y="6"/>
                    <a:pt x="11" y="6"/>
                    <a:pt x="11" y="6"/>
                  </a:cubicBezTo>
                  <a:cubicBezTo>
                    <a:pt x="11" y="3"/>
                    <a:pt x="9" y="0"/>
                    <a:pt x="6" y="0"/>
                  </a:cubicBezTo>
                  <a:cubicBezTo>
                    <a:pt x="6" y="0"/>
                    <a:pt x="6" y="0"/>
                    <a:pt x="6" y="0"/>
                  </a:cubicBezTo>
                  <a:cubicBezTo>
                    <a:pt x="3" y="0"/>
                    <a:pt x="0" y="3"/>
                    <a:pt x="0" y="6"/>
                  </a:cubicBezTo>
                  <a:cubicBezTo>
                    <a:pt x="0" y="16"/>
                    <a:pt x="0" y="16"/>
                    <a:pt x="0" y="16"/>
                  </a:cubicBezTo>
                  <a:cubicBezTo>
                    <a:pt x="0" y="19"/>
                    <a:pt x="3" y="22"/>
                    <a:pt x="6" y="22"/>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3" name="Freeform 105"/>
            <p:cNvSpPr>
              <a:spLocks/>
            </p:cNvSpPr>
            <p:nvPr/>
          </p:nvSpPr>
          <p:spPr bwMode="auto">
            <a:xfrm>
              <a:off x="5312" y="2976"/>
              <a:ext cx="50" cy="40"/>
            </a:xfrm>
            <a:custGeom>
              <a:avLst/>
              <a:gdLst>
                <a:gd name="T0" fmla="*/ 11 w 50"/>
                <a:gd name="T1" fmla="*/ 0 h 40"/>
                <a:gd name="T2" fmla="*/ 50 w 50"/>
                <a:gd name="T3" fmla="*/ 40 h 40"/>
                <a:gd name="T4" fmla="*/ 0 w 50"/>
                <a:gd name="T5" fmla="*/ 40 h 40"/>
                <a:gd name="T6" fmla="*/ 11 w 50"/>
                <a:gd name="T7" fmla="*/ 0 h 40"/>
              </a:gdLst>
              <a:ahLst/>
              <a:cxnLst>
                <a:cxn ang="0">
                  <a:pos x="T0" y="T1"/>
                </a:cxn>
                <a:cxn ang="0">
                  <a:pos x="T2" y="T3"/>
                </a:cxn>
                <a:cxn ang="0">
                  <a:pos x="T4" y="T5"/>
                </a:cxn>
                <a:cxn ang="0">
                  <a:pos x="T6" y="T7"/>
                </a:cxn>
              </a:cxnLst>
              <a:rect l="0" t="0" r="r" b="b"/>
              <a:pathLst>
                <a:path w="50" h="40">
                  <a:moveTo>
                    <a:pt x="11" y="0"/>
                  </a:moveTo>
                  <a:lnTo>
                    <a:pt x="50" y="40"/>
                  </a:lnTo>
                  <a:lnTo>
                    <a:pt x="0" y="40"/>
                  </a:lnTo>
                  <a:lnTo>
                    <a:pt x="11"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4" name="Freeform 106"/>
            <p:cNvSpPr>
              <a:spLocks/>
            </p:cNvSpPr>
            <p:nvPr/>
          </p:nvSpPr>
          <p:spPr bwMode="auto">
            <a:xfrm>
              <a:off x="5300" y="3004"/>
              <a:ext cx="51" cy="40"/>
            </a:xfrm>
            <a:custGeom>
              <a:avLst/>
              <a:gdLst>
                <a:gd name="T0" fmla="*/ 12 w 51"/>
                <a:gd name="T1" fmla="*/ 0 h 40"/>
                <a:gd name="T2" fmla="*/ 51 w 51"/>
                <a:gd name="T3" fmla="*/ 40 h 40"/>
                <a:gd name="T4" fmla="*/ 0 w 51"/>
                <a:gd name="T5" fmla="*/ 40 h 40"/>
                <a:gd name="T6" fmla="*/ 12 w 51"/>
                <a:gd name="T7" fmla="*/ 0 h 40"/>
              </a:gdLst>
              <a:ahLst/>
              <a:cxnLst>
                <a:cxn ang="0">
                  <a:pos x="T0" y="T1"/>
                </a:cxn>
                <a:cxn ang="0">
                  <a:pos x="T2" y="T3"/>
                </a:cxn>
                <a:cxn ang="0">
                  <a:pos x="T4" y="T5"/>
                </a:cxn>
                <a:cxn ang="0">
                  <a:pos x="T6" y="T7"/>
                </a:cxn>
              </a:cxnLst>
              <a:rect l="0" t="0" r="r" b="b"/>
              <a:pathLst>
                <a:path w="51" h="40">
                  <a:moveTo>
                    <a:pt x="12" y="0"/>
                  </a:moveTo>
                  <a:lnTo>
                    <a:pt x="51" y="40"/>
                  </a:lnTo>
                  <a:lnTo>
                    <a:pt x="0" y="40"/>
                  </a:lnTo>
                  <a:lnTo>
                    <a:pt x="1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5" name="Freeform 107"/>
            <p:cNvSpPr>
              <a:spLocks/>
            </p:cNvSpPr>
            <p:nvPr/>
          </p:nvSpPr>
          <p:spPr bwMode="auto">
            <a:xfrm>
              <a:off x="5289" y="3032"/>
              <a:ext cx="51" cy="38"/>
            </a:xfrm>
            <a:custGeom>
              <a:avLst/>
              <a:gdLst>
                <a:gd name="T0" fmla="*/ 12 w 51"/>
                <a:gd name="T1" fmla="*/ 0 h 38"/>
                <a:gd name="T2" fmla="*/ 51 w 51"/>
                <a:gd name="T3" fmla="*/ 38 h 38"/>
                <a:gd name="T4" fmla="*/ 0 w 51"/>
                <a:gd name="T5" fmla="*/ 38 h 38"/>
                <a:gd name="T6" fmla="*/ 12 w 51"/>
                <a:gd name="T7" fmla="*/ 0 h 38"/>
              </a:gdLst>
              <a:ahLst/>
              <a:cxnLst>
                <a:cxn ang="0">
                  <a:pos x="T0" y="T1"/>
                </a:cxn>
                <a:cxn ang="0">
                  <a:pos x="T2" y="T3"/>
                </a:cxn>
                <a:cxn ang="0">
                  <a:pos x="T4" y="T5"/>
                </a:cxn>
                <a:cxn ang="0">
                  <a:pos x="T6" y="T7"/>
                </a:cxn>
              </a:cxnLst>
              <a:rect l="0" t="0" r="r" b="b"/>
              <a:pathLst>
                <a:path w="51" h="38">
                  <a:moveTo>
                    <a:pt x="12" y="0"/>
                  </a:moveTo>
                  <a:lnTo>
                    <a:pt x="51" y="38"/>
                  </a:lnTo>
                  <a:lnTo>
                    <a:pt x="0" y="38"/>
                  </a:lnTo>
                  <a:lnTo>
                    <a:pt x="1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6" name="Freeform 108"/>
            <p:cNvSpPr>
              <a:spLocks/>
            </p:cNvSpPr>
            <p:nvPr/>
          </p:nvSpPr>
          <p:spPr bwMode="auto">
            <a:xfrm>
              <a:off x="5260" y="3060"/>
              <a:ext cx="40" cy="50"/>
            </a:xfrm>
            <a:custGeom>
              <a:avLst/>
              <a:gdLst>
                <a:gd name="T0" fmla="*/ 0 w 40"/>
                <a:gd name="T1" fmla="*/ 10 h 50"/>
                <a:gd name="T2" fmla="*/ 40 w 40"/>
                <a:gd name="T3" fmla="*/ 50 h 50"/>
                <a:gd name="T4" fmla="*/ 40 w 40"/>
                <a:gd name="T5" fmla="*/ 0 h 50"/>
                <a:gd name="T6" fmla="*/ 0 w 40"/>
                <a:gd name="T7" fmla="*/ 10 h 50"/>
              </a:gdLst>
              <a:ahLst/>
              <a:cxnLst>
                <a:cxn ang="0">
                  <a:pos x="T0" y="T1"/>
                </a:cxn>
                <a:cxn ang="0">
                  <a:pos x="T2" y="T3"/>
                </a:cxn>
                <a:cxn ang="0">
                  <a:pos x="T4" y="T5"/>
                </a:cxn>
                <a:cxn ang="0">
                  <a:pos x="T6" y="T7"/>
                </a:cxn>
              </a:cxnLst>
              <a:rect l="0" t="0" r="r" b="b"/>
              <a:pathLst>
                <a:path w="40" h="50">
                  <a:moveTo>
                    <a:pt x="0" y="10"/>
                  </a:moveTo>
                  <a:lnTo>
                    <a:pt x="40" y="50"/>
                  </a:lnTo>
                  <a:lnTo>
                    <a:pt x="40" y="0"/>
                  </a:lnTo>
                  <a:lnTo>
                    <a:pt x="0" y="1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7" name="Freeform 109"/>
            <p:cNvSpPr>
              <a:spLocks/>
            </p:cNvSpPr>
            <p:nvPr/>
          </p:nvSpPr>
          <p:spPr bwMode="auto">
            <a:xfrm>
              <a:off x="5014" y="3064"/>
              <a:ext cx="150" cy="46"/>
            </a:xfrm>
            <a:custGeom>
              <a:avLst/>
              <a:gdLst>
                <a:gd name="T0" fmla="*/ 0 w 101"/>
                <a:gd name="T1" fmla="*/ 0 h 31"/>
                <a:gd name="T2" fmla="*/ 69 w 101"/>
                <a:gd name="T3" fmla="*/ 0 h 31"/>
                <a:gd name="T4" fmla="*/ 69 w 101"/>
                <a:gd name="T5" fmla="*/ 0 h 31"/>
                <a:gd name="T6" fmla="*/ 69 w 101"/>
                <a:gd name="T7" fmla="*/ 0 h 31"/>
                <a:gd name="T8" fmla="*/ 70 w 101"/>
                <a:gd name="T9" fmla="*/ 0 h 31"/>
                <a:gd name="T10" fmla="*/ 70 w 101"/>
                <a:gd name="T11" fmla="*/ 0 h 31"/>
                <a:gd name="T12" fmla="*/ 101 w 101"/>
                <a:gd name="T13" fmla="*/ 31 h 31"/>
                <a:gd name="T14" fmla="*/ 38 w 101"/>
                <a:gd name="T15" fmla="*/ 31 h 31"/>
                <a:gd name="T16" fmla="*/ 38 w 101"/>
                <a:gd name="T17" fmla="*/ 31 h 31"/>
                <a:gd name="T18" fmla="*/ 0 w 101"/>
                <a:gd name="T19" fmla="*/ 31 h 31"/>
                <a:gd name="T20" fmla="*/ 0 w 101"/>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31">
                  <a:moveTo>
                    <a:pt x="0" y="0"/>
                  </a:moveTo>
                  <a:cubicBezTo>
                    <a:pt x="69" y="0"/>
                    <a:pt x="69" y="0"/>
                    <a:pt x="69" y="0"/>
                  </a:cubicBezTo>
                  <a:cubicBezTo>
                    <a:pt x="69" y="0"/>
                    <a:pt x="69" y="0"/>
                    <a:pt x="69" y="0"/>
                  </a:cubicBezTo>
                  <a:cubicBezTo>
                    <a:pt x="69" y="0"/>
                    <a:pt x="69" y="0"/>
                    <a:pt x="69" y="0"/>
                  </a:cubicBezTo>
                  <a:cubicBezTo>
                    <a:pt x="70" y="0"/>
                    <a:pt x="70" y="0"/>
                    <a:pt x="70" y="0"/>
                  </a:cubicBezTo>
                  <a:cubicBezTo>
                    <a:pt x="70" y="0"/>
                    <a:pt x="70" y="0"/>
                    <a:pt x="70" y="0"/>
                  </a:cubicBezTo>
                  <a:cubicBezTo>
                    <a:pt x="87" y="0"/>
                    <a:pt x="101" y="14"/>
                    <a:pt x="101" y="31"/>
                  </a:cubicBezTo>
                  <a:cubicBezTo>
                    <a:pt x="38" y="31"/>
                    <a:pt x="38" y="31"/>
                    <a:pt x="38" y="31"/>
                  </a:cubicBezTo>
                  <a:cubicBezTo>
                    <a:pt x="38" y="31"/>
                    <a:pt x="38" y="31"/>
                    <a:pt x="38" y="31"/>
                  </a:cubicBezTo>
                  <a:cubicBezTo>
                    <a:pt x="0" y="31"/>
                    <a:pt x="0" y="31"/>
                    <a:pt x="0" y="31"/>
                  </a:cubicBezTo>
                  <a:lnTo>
                    <a:pt x="0" y="0"/>
                  </a:ln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8" name="Freeform 110"/>
            <p:cNvSpPr>
              <a:spLocks/>
            </p:cNvSpPr>
            <p:nvPr/>
          </p:nvSpPr>
          <p:spPr bwMode="auto">
            <a:xfrm>
              <a:off x="5094" y="3083"/>
              <a:ext cx="30" cy="27"/>
            </a:xfrm>
            <a:custGeom>
              <a:avLst/>
              <a:gdLst>
                <a:gd name="T0" fmla="*/ 15 w 30"/>
                <a:gd name="T1" fmla="*/ 0 h 27"/>
                <a:gd name="T2" fmla="*/ 30 w 30"/>
                <a:gd name="T3" fmla="*/ 27 h 27"/>
                <a:gd name="T4" fmla="*/ 0 w 30"/>
                <a:gd name="T5" fmla="*/ 27 h 27"/>
                <a:gd name="T6" fmla="*/ 15 w 30"/>
                <a:gd name="T7" fmla="*/ 0 h 27"/>
              </a:gdLst>
              <a:ahLst/>
              <a:cxnLst>
                <a:cxn ang="0">
                  <a:pos x="T0" y="T1"/>
                </a:cxn>
                <a:cxn ang="0">
                  <a:pos x="T2" y="T3"/>
                </a:cxn>
                <a:cxn ang="0">
                  <a:pos x="T4" y="T5"/>
                </a:cxn>
                <a:cxn ang="0">
                  <a:pos x="T6" y="T7"/>
                </a:cxn>
              </a:cxnLst>
              <a:rect l="0" t="0" r="r" b="b"/>
              <a:pathLst>
                <a:path w="30" h="27">
                  <a:moveTo>
                    <a:pt x="15" y="0"/>
                  </a:moveTo>
                  <a:lnTo>
                    <a:pt x="30" y="27"/>
                  </a:lnTo>
                  <a:lnTo>
                    <a:pt x="0" y="27"/>
                  </a:ln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9" name="Freeform 111"/>
            <p:cNvSpPr>
              <a:spLocks/>
            </p:cNvSpPr>
            <p:nvPr/>
          </p:nvSpPr>
          <p:spPr bwMode="auto">
            <a:xfrm>
              <a:off x="5014" y="3083"/>
              <a:ext cx="30" cy="27"/>
            </a:xfrm>
            <a:custGeom>
              <a:avLst/>
              <a:gdLst>
                <a:gd name="T0" fmla="*/ 15 w 30"/>
                <a:gd name="T1" fmla="*/ 0 h 27"/>
                <a:gd name="T2" fmla="*/ 30 w 30"/>
                <a:gd name="T3" fmla="*/ 27 h 27"/>
                <a:gd name="T4" fmla="*/ 0 w 30"/>
                <a:gd name="T5" fmla="*/ 27 h 27"/>
                <a:gd name="T6" fmla="*/ 15 w 30"/>
                <a:gd name="T7" fmla="*/ 0 h 27"/>
              </a:gdLst>
              <a:ahLst/>
              <a:cxnLst>
                <a:cxn ang="0">
                  <a:pos x="T0" y="T1"/>
                </a:cxn>
                <a:cxn ang="0">
                  <a:pos x="T2" y="T3"/>
                </a:cxn>
                <a:cxn ang="0">
                  <a:pos x="T4" y="T5"/>
                </a:cxn>
                <a:cxn ang="0">
                  <a:pos x="T6" y="T7"/>
                </a:cxn>
              </a:cxnLst>
              <a:rect l="0" t="0" r="r" b="b"/>
              <a:pathLst>
                <a:path w="30" h="27">
                  <a:moveTo>
                    <a:pt x="15" y="0"/>
                  </a:moveTo>
                  <a:lnTo>
                    <a:pt x="30" y="27"/>
                  </a:lnTo>
                  <a:lnTo>
                    <a:pt x="0" y="27"/>
                  </a:ln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0" name="Freeform 112"/>
            <p:cNvSpPr>
              <a:spLocks/>
            </p:cNvSpPr>
            <p:nvPr/>
          </p:nvSpPr>
          <p:spPr bwMode="auto">
            <a:xfrm>
              <a:off x="5340" y="3007"/>
              <a:ext cx="103" cy="63"/>
            </a:xfrm>
            <a:custGeom>
              <a:avLst/>
              <a:gdLst>
                <a:gd name="T0" fmla="*/ 63 w 103"/>
                <a:gd name="T1" fmla="*/ 0 h 63"/>
                <a:gd name="T2" fmla="*/ 0 w 103"/>
                <a:gd name="T3" fmla="*/ 63 h 63"/>
                <a:gd name="T4" fmla="*/ 103 w 103"/>
                <a:gd name="T5" fmla="*/ 63 h 63"/>
                <a:gd name="T6" fmla="*/ 63 w 103"/>
                <a:gd name="T7" fmla="*/ 0 h 63"/>
              </a:gdLst>
              <a:ahLst/>
              <a:cxnLst>
                <a:cxn ang="0">
                  <a:pos x="T0" y="T1"/>
                </a:cxn>
                <a:cxn ang="0">
                  <a:pos x="T2" y="T3"/>
                </a:cxn>
                <a:cxn ang="0">
                  <a:pos x="T4" y="T5"/>
                </a:cxn>
                <a:cxn ang="0">
                  <a:pos x="T6" y="T7"/>
                </a:cxn>
              </a:cxnLst>
              <a:rect l="0" t="0" r="r" b="b"/>
              <a:pathLst>
                <a:path w="103" h="63">
                  <a:moveTo>
                    <a:pt x="63" y="0"/>
                  </a:moveTo>
                  <a:lnTo>
                    <a:pt x="0" y="63"/>
                  </a:lnTo>
                  <a:lnTo>
                    <a:pt x="103" y="63"/>
                  </a:lnTo>
                  <a:lnTo>
                    <a:pt x="63"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1" name="Freeform 113"/>
            <p:cNvSpPr>
              <a:spLocks/>
            </p:cNvSpPr>
            <p:nvPr/>
          </p:nvSpPr>
          <p:spPr bwMode="auto">
            <a:xfrm>
              <a:off x="5430" y="3175"/>
              <a:ext cx="103" cy="63"/>
            </a:xfrm>
            <a:custGeom>
              <a:avLst/>
              <a:gdLst>
                <a:gd name="T0" fmla="*/ 64 w 103"/>
                <a:gd name="T1" fmla="*/ 0 h 63"/>
                <a:gd name="T2" fmla="*/ 0 w 103"/>
                <a:gd name="T3" fmla="*/ 63 h 63"/>
                <a:gd name="T4" fmla="*/ 103 w 103"/>
                <a:gd name="T5" fmla="*/ 63 h 63"/>
                <a:gd name="T6" fmla="*/ 64 w 103"/>
                <a:gd name="T7" fmla="*/ 0 h 63"/>
              </a:gdLst>
              <a:ahLst/>
              <a:cxnLst>
                <a:cxn ang="0">
                  <a:pos x="T0" y="T1"/>
                </a:cxn>
                <a:cxn ang="0">
                  <a:pos x="T2" y="T3"/>
                </a:cxn>
                <a:cxn ang="0">
                  <a:pos x="T4" y="T5"/>
                </a:cxn>
                <a:cxn ang="0">
                  <a:pos x="T6" y="T7"/>
                </a:cxn>
              </a:cxnLst>
              <a:rect l="0" t="0" r="r" b="b"/>
              <a:pathLst>
                <a:path w="103" h="63">
                  <a:moveTo>
                    <a:pt x="64" y="0"/>
                  </a:moveTo>
                  <a:lnTo>
                    <a:pt x="0" y="63"/>
                  </a:lnTo>
                  <a:lnTo>
                    <a:pt x="103" y="63"/>
                  </a:lnTo>
                  <a:lnTo>
                    <a:pt x="6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2" name="Freeform 114"/>
            <p:cNvSpPr>
              <a:spLocks/>
            </p:cNvSpPr>
            <p:nvPr/>
          </p:nvSpPr>
          <p:spPr bwMode="auto">
            <a:xfrm>
              <a:off x="5467" y="2408"/>
              <a:ext cx="225" cy="82"/>
            </a:xfrm>
            <a:custGeom>
              <a:avLst/>
              <a:gdLst>
                <a:gd name="T0" fmla="*/ 18 w 225"/>
                <a:gd name="T1" fmla="*/ 14 h 82"/>
                <a:gd name="T2" fmla="*/ 0 w 225"/>
                <a:gd name="T3" fmla="*/ 82 h 82"/>
                <a:gd name="T4" fmla="*/ 225 w 225"/>
                <a:gd name="T5" fmla="*/ 82 h 82"/>
                <a:gd name="T6" fmla="*/ 210 w 225"/>
                <a:gd name="T7" fmla="*/ 14 h 82"/>
                <a:gd name="T8" fmla="*/ 192 w 225"/>
                <a:gd name="T9" fmla="*/ 3 h 82"/>
                <a:gd name="T10" fmla="*/ 163 w 225"/>
                <a:gd name="T11" fmla="*/ 1 h 82"/>
                <a:gd name="T12" fmla="*/ 145 w 225"/>
                <a:gd name="T13" fmla="*/ 4 h 82"/>
                <a:gd name="T14" fmla="*/ 75 w 225"/>
                <a:gd name="T15" fmla="*/ 4 h 82"/>
                <a:gd name="T16" fmla="*/ 61 w 225"/>
                <a:gd name="T17" fmla="*/ 0 h 82"/>
                <a:gd name="T18" fmla="*/ 35 w 225"/>
                <a:gd name="T19" fmla="*/ 4 h 82"/>
                <a:gd name="T20" fmla="*/ 18 w 225"/>
                <a:gd name="T21" fmla="*/ 1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 h="82">
                  <a:moveTo>
                    <a:pt x="18" y="14"/>
                  </a:moveTo>
                  <a:lnTo>
                    <a:pt x="0" y="82"/>
                  </a:lnTo>
                  <a:lnTo>
                    <a:pt x="225" y="82"/>
                  </a:lnTo>
                  <a:lnTo>
                    <a:pt x="210" y="14"/>
                  </a:lnTo>
                  <a:lnTo>
                    <a:pt x="192" y="3"/>
                  </a:lnTo>
                  <a:lnTo>
                    <a:pt x="163" y="1"/>
                  </a:lnTo>
                  <a:lnTo>
                    <a:pt x="145" y="4"/>
                  </a:lnTo>
                  <a:lnTo>
                    <a:pt x="75" y="4"/>
                  </a:lnTo>
                  <a:lnTo>
                    <a:pt x="61" y="0"/>
                  </a:lnTo>
                  <a:lnTo>
                    <a:pt x="35" y="4"/>
                  </a:lnTo>
                  <a:lnTo>
                    <a:pt x="18" y="1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3" name="Freeform 115"/>
            <p:cNvSpPr>
              <a:spLocks/>
            </p:cNvSpPr>
            <p:nvPr/>
          </p:nvSpPr>
          <p:spPr bwMode="auto">
            <a:xfrm>
              <a:off x="5485" y="2400"/>
              <a:ext cx="191" cy="40"/>
            </a:xfrm>
            <a:custGeom>
              <a:avLst/>
              <a:gdLst>
                <a:gd name="T0" fmla="*/ 129 w 129"/>
                <a:gd name="T1" fmla="*/ 15 h 27"/>
                <a:gd name="T2" fmla="*/ 128 w 129"/>
                <a:gd name="T3" fmla="*/ 11 h 27"/>
                <a:gd name="T4" fmla="*/ 123 w 129"/>
                <a:gd name="T5" fmla="*/ 7 h 27"/>
                <a:gd name="T6" fmla="*/ 108 w 129"/>
                <a:gd name="T7" fmla="*/ 1 h 27"/>
                <a:gd name="T8" fmla="*/ 100 w 129"/>
                <a:gd name="T9" fmla="*/ 0 h 27"/>
                <a:gd name="T10" fmla="*/ 95 w 129"/>
                <a:gd name="T11" fmla="*/ 1 h 27"/>
                <a:gd name="T12" fmla="*/ 87 w 129"/>
                <a:gd name="T13" fmla="*/ 4 h 27"/>
                <a:gd name="T14" fmla="*/ 65 w 129"/>
                <a:gd name="T15" fmla="*/ 4 h 27"/>
                <a:gd name="T16" fmla="*/ 43 w 129"/>
                <a:gd name="T17" fmla="*/ 4 h 27"/>
                <a:gd name="T18" fmla="*/ 35 w 129"/>
                <a:gd name="T19" fmla="*/ 1 h 27"/>
                <a:gd name="T20" fmla="*/ 30 w 129"/>
                <a:gd name="T21" fmla="*/ 0 h 27"/>
                <a:gd name="T22" fmla="*/ 22 w 129"/>
                <a:gd name="T23" fmla="*/ 1 h 27"/>
                <a:gd name="T24" fmla="*/ 7 w 129"/>
                <a:gd name="T25" fmla="*/ 7 h 27"/>
                <a:gd name="T26" fmla="*/ 2 w 129"/>
                <a:gd name="T27" fmla="*/ 11 h 27"/>
                <a:gd name="T28" fmla="*/ 0 w 129"/>
                <a:gd name="T29" fmla="*/ 15 h 27"/>
                <a:gd name="T30" fmla="*/ 28 w 129"/>
                <a:gd name="T31" fmla="*/ 7 h 27"/>
                <a:gd name="T32" fmla="*/ 40 w 129"/>
                <a:gd name="T33" fmla="*/ 18 h 27"/>
                <a:gd name="T34" fmla="*/ 52 w 129"/>
                <a:gd name="T35" fmla="*/ 27 h 27"/>
                <a:gd name="T36" fmla="*/ 77 w 129"/>
                <a:gd name="T37" fmla="*/ 27 h 27"/>
                <a:gd name="T38" fmla="*/ 89 w 129"/>
                <a:gd name="T39" fmla="*/ 18 h 27"/>
                <a:gd name="T40" fmla="*/ 102 w 129"/>
                <a:gd name="T41" fmla="*/ 7 h 27"/>
                <a:gd name="T42" fmla="*/ 129 w 129"/>
                <a:gd name="T43"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9" h="27">
                  <a:moveTo>
                    <a:pt x="129" y="15"/>
                  </a:moveTo>
                  <a:cubicBezTo>
                    <a:pt x="129" y="14"/>
                    <a:pt x="128" y="11"/>
                    <a:pt x="128" y="11"/>
                  </a:cubicBezTo>
                  <a:cubicBezTo>
                    <a:pt x="128" y="10"/>
                    <a:pt x="126" y="8"/>
                    <a:pt x="123" y="7"/>
                  </a:cubicBezTo>
                  <a:cubicBezTo>
                    <a:pt x="121" y="6"/>
                    <a:pt x="112" y="1"/>
                    <a:pt x="108" y="1"/>
                  </a:cubicBezTo>
                  <a:cubicBezTo>
                    <a:pt x="105" y="0"/>
                    <a:pt x="102" y="0"/>
                    <a:pt x="100" y="0"/>
                  </a:cubicBezTo>
                  <a:cubicBezTo>
                    <a:pt x="98" y="0"/>
                    <a:pt x="96" y="1"/>
                    <a:pt x="95" y="1"/>
                  </a:cubicBezTo>
                  <a:cubicBezTo>
                    <a:pt x="94" y="2"/>
                    <a:pt x="89" y="4"/>
                    <a:pt x="87" y="4"/>
                  </a:cubicBezTo>
                  <a:cubicBezTo>
                    <a:pt x="85" y="4"/>
                    <a:pt x="65" y="4"/>
                    <a:pt x="65" y="4"/>
                  </a:cubicBezTo>
                  <a:cubicBezTo>
                    <a:pt x="65" y="4"/>
                    <a:pt x="45" y="4"/>
                    <a:pt x="43" y="4"/>
                  </a:cubicBezTo>
                  <a:cubicBezTo>
                    <a:pt x="41" y="4"/>
                    <a:pt x="36" y="2"/>
                    <a:pt x="35" y="1"/>
                  </a:cubicBezTo>
                  <a:cubicBezTo>
                    <a:pt x="34" y="1"/>
                    <a:pt x="32" y="0"/>
                    <a:pt x="30" y="0"/>
                  </a:cubicBezTo>
                  <a:cubicBezTo>
                    <a:pt x="28" y="0"/>
                    <a:pt x="25" y="0"/>
                    <a:pt x="22" y="1"/>
                  </a:cubicBezTo>
                  <a:cubicBezTo>
                    <a:pt x="18" y="1"/>
                    <a:pt x="9" y="6"/>
                    <a:pt x="7" y="7"/>
                  </a:cubicBezTo>
                  <a:cubicBezTo>
                    <a:pt x="4" y="8"/>
                    <a:pt x="2" y="10"/>
                    <a:pt x="2" y="11"/>
                  </a:cubicBezTo>
                  <a:cubicBezTo>
                    <a:pt x="2" y="12"/>
                    <a:pt x="0" y="15"/>
                    <a:pt x="0" y="15"/>
                  </a:cubicBezTo>
                  <a:cubicBezTo>
                    <a:pt x="6" y="12"/>
                    <a:pt x="22" y="7"/>
                    <a:pt x="28" y="7"/>
                  </a:cubicBezTo>
                  <a:cubicBezTo>
                    <a:pt x="33" y="7"/>
                    <a:pt x="36" y="13"/>
                    <a:pt x="40" y="18"/>
                  </a:cubicBezTo>
                  <a:cubicBezTo>
                    <a:pt x="46" y="26"/>
                    <a:pt x="48" y="27"/>
                    <a:pt x="52" y="27"/>
                  </a:cubicBezTo>
                  <a:cubicBezTo>
                    <a:pt x="55" y="27"/>
                    <a:pt x="74" y="27"/>
                    <a:pt x="77" y="27"/>
                  </a:cubicBezTo>
                  <a:cubicBezTo>
                    <a:pt x="81" y="27"/>
                    <a:pt x="83" y="26"/>
                    <a:pt x="89" y="18"/>
                  </a:cubicBezTo>
                  <a:cubicBezTo>
                    <a:pt x="93" y="13"/>
                    <a:pt x="96" y="7"/>
                    <a:pt x="102" y="7"/>
                  </a:cubicBezTo>
                  <a:cubicBezTo>
                    <a:pt x="107" y="7"/>
                    <a:pt x="123" y="12"/>
                    <a:pt x="129" y="1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4" name="Oval 116"/>
            <p:cNvSpPr>
              <a:spLocks noChangeArrowheads="1"/>
            </p:cNvSpPr>
            <p:nvPr/>
          </p:nvSpPr>
          <p:spPr bwMode="auto">
            <a:xfrm>
              <a:off x="5567" y="2411"/>
              <a:ext cx="26" cy="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5" name="Freeform 117"/>
            <p:cNvSpPr>
              <a:spLocks/>
            </p:cNvSpPr>
            <p:nvPr/>
          </p:nvSpPr>
          <p:spPr bwMode="auto">
            <a:xfrm>
              <a:off x="5570" y="2415"/>
              <a:ext cx="20" cy="18"/>
            </a:xfrm>
            <a:custGeom>
              <a:avLst/>
              <a:gdLst>
                <a:gd name="T0" fmla="*/ 9 w 13"/>
                <a:gd name="T1" fmla="*/ 3 h 12"/>
                <a:gd name="T2" fmla="*/ 13 w 13"/>
                <a:gd name="T3" fmla="*/ 0 h 12"/>
                <a:gd name="T4" fmla="*/ 7 w 13"/>
                <a:gd name="T5" fmla="*/ 1 h 12"/>
                <a:gd name="T6" fmla="*/ 0 w 13"/>
                <a:gd name="T7" fmla="*/ 0 h 12"/>
                <a:gd name="T8" fmla="*/ 5 w 13"/>
                <a:gd name="T9" fmla="*/ 3 h 12"/>
                <a:gd name="T10" fmla="*/ 0 w 13"/>
                <a:gd name="T11" fmla="*/ 12 h 12"/>
                <a:gd name="T12" fmla="*/ 7 w 13"/>
                <a:gd name="T13" fmla="*/ 4 h 12"/>
                <a:gd name="T14" fmla="*/ 13 w 13"/>
                <a:gd name="T15" fmla="*/ 12 h 12"/>
                <a:gd name="T16" fmla="*/ 9 w 13"/>
                <a:gd name="T17"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9" y="3"/>
                  </a:moveTo>
                  <a:cubicBezTo>
                    <a:pt x="10" y="2"/>
                    <a:pt x="12" y="1"/>
                    <a:pt x="13" y="0"/>
                  </a:cubicBezTo>
                  <a:cubicBezTo>
                    <a:pt x="11" y="0"/>
                    <a:pt x="9" y="0"/>
                    <a:pt x="7" y="1"/>
                  </a:cubicBezTo>
                  <a:cubicBezTo>
                    <a:pt x="5" y="0"/>
                    <a:pt x="2" y="0"/>
                    <a:pt x="0" y="0"/>
                  </a:cubicBezTo>
                  <a:cubicBezTo>
                    <a:pt x="2" y="1"/>
                    <a:pt x="3" y="2"/>
                    <a:pt x="5" y="3"/>
                  </a:cubicBezTo>
                  <a:cubicBezTo>
                    <a:pt x="3" y="4"/>
                    <a:pt x="1" y="7"/>
                    <a:pt x="0" y="12"/>
                  </a:cubicBezTo>
                  <a:cubicBezTo>
                    <a:pt x="0" y="12"/>
                    <a:pt x="3" y="8"/>
                    <a:pt x="7" y="4"/>
                  </a:cubicBezTo>
                  <a:cubicBezTo>
                    <a:pt x="11" y="8"/>
                    <a:pt x="13" y="12"/>
                    <a:pt x="13" y="12"/>
                  </a:cubicBezTo>
                  <a:cubicBezTo>
                    <a:pt x="12" y="7"/>
                    <a:pt x="11" y="4"/>
                    <a:pt x="9"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6" name="Freeform 118"/>
            <p:cNvSpPr>
              <a:spLocks/>
            </p:cNvSpPr>
            <p:nvPr/>
          </p:nvSpPr>
          <p:spPr bwMode="auto">
            <a:xfrm>
              <a:off x="5676" y="2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7" name="Freeform 119"/>
            <p:cNvSpPr>
              <a:spLocks/>
            </p:cNvSpPr>
            <p:nvPr/>
          </p:nvSpPr>
          <p:spPr bwMode="auto">
            <a:xfrm>
              <a:off x="5674" y="241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8" name="Freeform 120"/>
            <p:cNvSpPr>
              <a:spLocks/>
            </p:cNvSpPr>
            <p:nvPr/>
          </p:nvSpPr>
          <p:spPr bwMode="auto">
            <a:xfrm>
              <a:off x="5676" y="2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9" name="Freeform 121"/>
            <p:cNvSpPr>
              <a:spLocks/>
            </p:cNvSpPr>
            <p:nvPr/>
          </p:nvSpPr>
          <p:spPr bwMode="auto">
            <a:xfrm>
              <a:off x="5445" y="2411"/>
              <a:ext cx="272" cy="169"/>
            </a:xfrm>
            <a:custGeom>
              <a:avLst/>
              <a:gdLst>
                <a:gd name="T0" fmla="*/ 162 w 184"/>
                <a:gd name="T1" fmla="*/ 13 h 115"/>
                <a:gd name="T2" fmla="*/ 157 w 184"/>
                <a:gd name="T3" fmla="*/ 8 h 115"/>
                <a:gd name="T4" fmla="*/ 156 w 184"/>
                <a:gd name="T5" fmla="*/ 8 h 115"/>
                <a:gd name="T6" fmla="*/ 156 w 184"/>
                <a:gd name="T7" fmla="*/ 8 h 115"/>
                <a:gd name="T8" fmla="*/ 129 w 184"/>
                <a:gd name="T9" fmla="*/ 0 h 115"/>
                <a:gd name="T10" fmla="*/ 116 w 184"/>
                <a:gd name="T11" fmla="*/ 11 h 115"/>
                <a:gd name="T12" fmla="*/ 104 w 184"/>
                <a:gd name="T13" fmla="*/ 20 h 115"/>
                <a:gd name="T14" fmla="*/ 79 w 184"/>
                <a:gd name="T15" fmla="*/ 20 h 115"/>
                <a:gd name="T16" fmla="*/ 67 w 184"/>
                <a:gd name="T17" fmla="*/ 11 h 115"/>
                <a:gd name="T18" fmla="*/ 55 w 184"/>
                <a:gd name="T19" fmla="*/ 0 h 115"/>
                <a:gd name="T20" fmla="*/ 27 w 184"/>
                <a:gd name="T21" fmla="*/ 8 h 115"/>
                <a:gd name="T22" fmla="*/ 22 w 184"/>
                <a:gd name="T23" fmla="*/ 13 h 115"/>
                <a:gd name="T24" fmla="*/ 0 w 184"/>
                <a:gd name="T25" fmla="*/ 87 h 115"/>
                <a:gd name="T26" fmla="*/ 20 w 184"/>
                <a:gd name="T27" fmla="*/ 115 h 115"/>
                <a:gd name="T28" fmla="*/ 48 w 184"/>
                <a:gd name="T29" fmla="*/ 90 h 115"/>
                <a:gd name="T30" fmla="*/ 63 w 184"/>
                <a:gd name="T31" fmla="*/ 84 h 115"/>
                <a:gd name="T32" fmla="*/ 92 w 184"/>
                <a:gd name="T33" fmla="*/ 84 h 115"/>
                <a:gd name="T34" fmla="*/ 121 w 184"/>
                <a:gd name="T35" fmla="*/ 84 h 115"/>
                <a:gd name="T36" fmla="*/ 136 w 184"/>
                <a:gd name="T37" fmla="*/ 90 h 115"/>
                <a:gd name="T38" fmla="*/ 163 w 184"/>
                <a:gd name="T39" fmla="*/ 115 h 115"/>
                <a:gd name="T40" fmla="*/ 184 w 184"/>
                <a:gd name="T41" fmla="*/ 87 h 115"/>
                <a:gd name="T42" fmla="*/ 162 w 184"/>
                <a:gd name="T43" fmla="*/ 13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4" h="115">
                  <a:moveTo>
                    <a:pt x="162" y="13"/>
                  </a:moveTo>
                  <a:cubicBezTo>
                    <a:pt x="160" y="9"/>
                    <a:pt x="157" y="8"/>
                    <a:pt x="157" y="8"/>
                  </a:cubicBezTo>
                  <a:cubicBezTo>
                    <a:pt x="157" y="8"/>
                    <a:pt x="157" y="8"/>
                    <a:pt x="156" y="8"/>
                  </a:cubicBezTo>
                  <a:cubicBezTo>
                    <a:pt x="156" y="8"/>
                    <a:pt x="156" y="8"/>
                    <a:pt x="156" y="8"/>
                  </a:cubicBezTo>
                  <a:cubicBezTo>
                    <a:pt x="150" y="5"/>
                    <a:pt x="134" y="0"/>
                    <a:pt x="129" y="0"/>
                  </a:cubicBezTo>
                  <a:cubicBezTo>
                    <a:pt x="123" y="0"/>
                    <a:pt x="120" y="6"/>
                    <a:pt x="116" y="11"/>
                  </a:cubicBezTo>
                  <a:cubicBezTo>
                    <a:pt x="110" y="19"/>
                    <a:pt x="108" y="20"/>
                    <a:pt x="104" y="20"/>
                  </a:cubicBezTo>
                  <a:cubicBezTo>
                    <a:pt x="101" y="20"/>
                    <a:pt x="82" y="20"/>
                    <a:pt x="79" y="20"/>
                  </a:cubicBezTo>
                  <a:cubicBezTo>
                    <a:pt x="75" y="20"/>
                    <a:pt x="73" y="19"/>
                    <a:pt x="67" y="11"/>
                  </a:cubicBezTo>
                  <a:cubicBezTo>
                    <a:pt x="63" y="6"/>
                    <a:pt x="60" y="0"/>
                    <a:pt x="55" y="0"/>
                  </a:cubicBezTo>
                  <a:cubicBezTo>
                    <a:pt x="49" y="0"/>
                    <a:pt x="33" y="5"/>
                    <a:pt x="27" y="8"/>
                  </a:cubicBezTo>
                  <a:cubicBezTo>
                    <a:pt x="27" y="8"/>
                    <a:pt x="24" y="9"/>
                    <a:pt x="22" y="13"/>
                  </a:cubicBezTo>
                  <a:cubicBezTo>
                    <a:pt x="20" y="19"/>
                    <a:pt x="0" y="68"/>
                    <a:pt x="0" y="87"/>
                  </a:cubicBezTo>
                  <a:cubicBezTo>
                    <a:pt x="0" y="113"/>
                    <a:pt x="19" y="115"/>
                    <a:pt x="20" y="115"/>
                  </a:cubicBezTo>
                  <a:cubicBezTo>
                    <a:pt x="22" y="115"/>
                    <a:pt x="41" y="96"/>
                    <a:pt x="48" y="90"/>
                  </a:cubicBezTo>
                  <a:cubicBezTo>
                    <a:pt x="54" y="84"/>
                    <a:pt x="59" y="84"/>
                    <a:pt x="63" y="84"/>
                  </a:cubicBezTo>
                  <a:cubicBezTo>
                    <a:pt x="66" y="84"/>
                    <a:pt x="72" y="84"/>
                    <a:pt x="92" y="84"/>
                  </a:cubicBezTo>
                  <a:cubicBezTo>
                    <a:pt x="112" y="84"/>
                    <a:pt x="117" y="84"/>
                    <a:pt x="121" y="84"/>
                  </a:cubicBezTo>
                  <a:cubicBezTo>
                    <a:pt x="125" y="84"/>
                    <a:pt x="130" y="84"/>
                    <a:pt x="136" y="90"/>
                  </a:cubicBezTo>
                  <a:cubicBezTo>
                    <a:pt x="143" y="96"/>
                    <a:pt x="162" y="115"/>
                    <a:pt x="163" y="115"/>
                  </a:cubicBezTo>
                  <a:cubicBezTo>
                    <a:pt x="165" y="115"/>
                    <a:pt x="184" y="113"/>
                    <a:pt x="184" y="87"/>
                  </a:cubicBezTo>
                  <a:cubicBezTo>
                    <a:pt x="184" y="68"/>
                    <a:pt x="164" y="19"/>
                    <a:pt x="16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0" name="Freeform 122"/>
            <p:cNvSpPr>
              <a:spLocks/>
            </p:cNvSpPr>
            <p:nvPr/>
          </p:nvSpPr>
          <p:spPr bwMode="auto">
            <a:xfrm>
              <a:off x="5674" y="241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1" name="Freeform 123"/>
            <p:cNvSpPr>
              <a:spLocks/>
            </p:cNvSpPr>
            <p:nvPr/>
          </p:nvSpPr>
          <p:spPr bwMode="auto">
            <a:xfrm>
              <a:off x="5674" y="24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2" name="Oval 124"/>
            <p:cNvSpPr>
              <a:spLocks noChangeArrowheads="1"/>
            </p:cNvSpPr>
            <p:nvPr/>
          </p:nvSpPr>
          <p:spPr bwMode="auto">
            <a:xfrm>
              <a:off x="5590" y="2473"/>
              <a:ext cx="51" cy="51"/>
            </a:xfrm>
            <a:prstGeom prst="ellipse">
              <a:avLst/>
            </a:pr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3" name="Oval 125"/>
            <p:cNvSpPr>
              <a:spLocks noChangeArrowheads="1"/>
            </p:cNvSpPr>
            <p:nvPr/>
          </p:nvSpPr>
          <p:spPr bwMode="auto">
            <a:xfrm>
              <a:off x="5593" y="2476"/>
              <a:ext cx="46" cy="44"/>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4" name="Oval 126"/>
            <p:cNvSpPr>
              <a:spLocks noChangeArrowheads="1"/>
            </p:cNvSpPr>
            <p:nvPr/>
          </p:nvSpPr>
          <p:spPr bwMode="auto">
            <a:xfrm>
              <a:off x="5523" y="2476"/>
              <a:ext cx="44" cy="44"/>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5" name="Oval 127"/>
            <p:cNvSpPr>
              <a:spLocks noChangeArrowheads="1"/>
            </p:cNvSpPr>
            <p:nvPr/>
          </p:nvSpPr>
          <p:spPr bwMode="auto">
            <a:xfrm>
              <a:off x="5485" y="2428"/>
              <a:ext cx="51" cy="52"/>
            </a:xfrm>
            <a:prstGeom prst="ellipse">
              <a:avLst/>
            </a:pr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6" name="Oval 128"/>
            <p:cNvSpPr>
              <a:spLocks noChangeArrowheads="1"/>
            </p:cNvSpPr>
            <p:nvPr/>
          </p:nvSpPr>
          <p:spPr bwMode="auto">
            <a:xfrm>
              <a:off x="5488" y="2431"/>
              <a:ext cx="45" cy="45"/>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7" name="Oval 129"/>
            <p:cNvSpPr>
              <a:spLocks noChangeArrowheads="1"/>
            </p:cNvSpPr>
            <p:nvPr/>
          </p:nvSpPr>
          <p:spPr bwMode="auto">
            <a:xfrm>
              <a:off x="5640" y="2464"/>
              <a:ext cx="19" cy="19"/>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8" name="Oval 130"/>
            <p:cNvSpPr>
              <a:spLocks noChangeArrowheads="1"/>
            </p:cNvSpPr>
            <p:nvPr/>
          </p:nvSpPr>
          <p:spPr bwMode="auto">
            <a:xfrm>
              <a:off x="5640" y="2427"/>
              <a:ext cx="19" cy="21"/>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9" name="Oval 131"/>
            <p:cNvSpPr>
              <a:spLocks noChangeArrowheads="1"/>
            </p:cNvSpPr>
            <p:nvPr/>
          </p:nvSpPr>
          <p:spPr bwMode="auto">
            <a:xfrm>
              <a:off x="5656" y="2445"/>
              <a:ext cx="21" cy="2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0" name="Oval 132"/>
            <p:cNvSpPr>
              <a:spLocks noChangeArrowheads="1"/>
            </p:cNvSpPr>
            <p:nvPr/>
          </p:nvSpPr>
          <p:spPr bwMode="auto">
            <a:xfrm>
              <a:off x="5622" y="2445"/>
              <a:ext cx="19" cy="2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1" name="Oval 133"/>
            <p:cNvSpPr>
              <a:spLocks noChangeArrowheads="1"/>
            </p:cNvSpPr>
            <p:nvPr/>
          </p:nvSpPr>
          <p:spPr bwMode="auto">
            <a:xfrm>
              <a:off x="5600" y="2483"/>
              <a:ext cx="31" cy="31"/>
            </a:xfrm>
            <a:prstGeom prst="ellipse">
              <a:avLst/>
            </a:pr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2" name="Oval 134"/>
            <p:cNvSpPr>
              <a:spLocks noChangeArrowheads="1"/>
            </p:cNvSpPr>
            <p:nvPr/>
          </p:nvSpPr>
          <p:spPr bwMode="auto">
            <a:xfrm>
              <a:off x="5554" y="2449"/>
              <a:ext cx="13" cy="1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3" name="Oval 135"/>
            <p:cNvSpPr>
              <a:spLocks noChangeArrowheads="1"/>
            </p:cNvSpPr>
            <p:nvPr/>
          </p:nvSpPr>
          <p:spPr bwMode="auto">
            <a:xfrm>
              <a:off x="5593" y="2449"/>
              <a:ext cx="14" cy="1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4" name="Rectangle 136"/>
            <p:cNvSpPr>
              <a:spLocks noChangeArrowheads="1"/>
            </p:cNvSpPr>
            <p:nvPr/>
          </p:nvSpPr>
          <p:spPr bwMode="auto">
            <a:xfrm>
              <a:off x="5645" y="2426"/>
              <a:ext cx="1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14324"/>
              <a:r>
                <a:rPr lang="es-ES" altLang="es-ES" sz="200" b="1">
                  <a:solidFill>
                    <a:srgbClr val="FCD116"/>
                  </a:solidFill>
                  <a:latin typeface="Myriad Pro Light" charset="0"/>
                </a:rPr>
                <a:t>Y</a:t>
              </a:r>
              <a:endParaRPr lang="es-ES" altLang="es-ES">
                <a:solidFill>
                  <a:srgbClr val="FFFFFF"/>
                </a:solidFill>
              </a:endParaRPr>
            </a:p>
          </p:txBody>
        </p:sp>
        <p:sp>
          <p:nvSpPr>
            <p:cNvPr id="1135" name="Rectangle 137"/>
            <p:cNvSpPr>
              <a:spLocks noChangeArrowheads="1"/>
            </p:cNvSpPr>
            <p:nvPr/>
          </p:nvSpPr>
          <p:spPr bwMode="auto">
            <a:xfrm>
              <a:off x="5645" y="2461"/>
              <a:ext cx="1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14324"/>
              <a:r>
                <a:rPr lang="es-ES" altLang="es-ES" sz="200" b="1">
                  <a:solidFill>
                    <a:srgbClr val="7FBA00"/>
                  </a:solidFill>
                  <a:latin typeface="Myriad Pro Light" charset="0"/>
                </a:rPr>
                <a:t>A</a:t>
              </a:r>
              <a:endParaRPr lang="es-ES" altLang="es-ES">
                <a:solidFill>
                  <a:srgbClr val="FFFFFF"/>
                </a:solidFill>
              </a:endParaRPr>
            </a:p>
          </p:txBody>
        </p:sp>
        <p:sp>
          <p:nvSpPr>
            <p:cNvPr id="1136" name="Rectangle 138"/>
            <p:cNvSpPr>
              <a:spLocks noChangeArrowheads="1"/>
            </p:cNvSpPr>
            <p:nvPr/>
          </p:nvSpPr>
          <p:spPr bwMode="auto">
            <a:xfrm>
              <a:off x="5627" y="2443"/>
              <a:ext cx="1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14324"/>
              <a:r>
                <a:rPr lang="es-ES" altLang="es-ES" sz="200" b="1">
                  <a:solidFill>
                    <a:srgbClr val="00BCF2"/>
                  </a:solidFill>
                  <a:latin typeface="Myriad Pro Light" charset="0"/>
                </a:rPr>
                <a:t>X</a:t>
              </a:r>
              <a:endParaRPr lang="es-ES" altLang="es-ES">
                <a:solidFill>
                  <a:srgbClr val="FFFFFF"/>
                </a:solidFill>
              </a:endParaRPr>
            </a:p>
          </p:txBody>
        </p:sp>
        <p:sp>
          <p:nvSpPr>
            <p:cNvPr id="1137" name="Rectangle 139"/>
            <p:cNvSpPr>
              <a:spLocks noChangeArrowheads="1"/>
            </p:cNvSpPr>
            <p:nvPr/>
          </p:nvSpPr>
          <p:spPr bwMode="auto">
            <a:xfrm>
              <a:off x="5663" y="2443"/>
              <a:ext cx="1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14324"/>
              <a:r>
                <a:rPr lang="es-ES" altLang="es-ES" sz="200" b="1">
                  <a:solidFill>
                    <a:srgbClr val="E81123"/>
                  </a:solidFill>
                  <a:latin typeface="Myriad Pro Light" charset="0"/>
                </a:rPr>
                <a:t>B</a:t>
              </a:r>
              <a:endParaRPr lang="es-ES" altLang="es-ES">
                <a:solidFill>
                  <a:srgbClr val="FFFFFF"/>
                </a:solidFill>
              </a:endParaRPr>
            </a:p>
          </p:txBody>
        </p:sp>
        <p:sp>
          <p:nvSpPr>
            <p:cNvPr id="1138" name="Freeform 140"/>
            <p:cNvSpPr>
              <a:spLocks/>
            </p:cNvSpPr>
            <p:nvPr/>
          </p:nvSpPr>
          <p:spPr bwMode="auto">
            <a:xfrm>
              <a:off x="5526" y="2479"/>
              <a:ext cx="39" cy="39"/>
            </a:xfrm>
            <a:custGeom>
              <a:avLst/>
              <a:gdLst>
                <a:gd name="T0" fmla="*/ 25 w 26"/>
                <a:gd name="T1" fmla="*/ 9 h 27"/>
                <a:gd name="T2" fmla="*/ 17 w 26"/>
                <a:gd name="T3" fmla="*/ 9 h 27"/>
                <a:gd name="T4" fmla="*/ 17 w 26"/>
                <a:gd name="T5" fmla="*/ 1 h 27"/>
                <a:gd name="T6" fmla="*/ 16 w 26"/>
                <a:gd name="T7" fmla="*/ 0 h 27"/>
                <a:gd name="T8" fmla="*/ 10 w 26"/>
                <a:gd name="T9" fmla="*/ 0 h 27"/>
                <a:gd name="T10" fmla="*/ 8 w 26"/>
                <a:gd name="T11" fmla="*/ 1 h 27"/>
                <a:gd name="T12" fmla="*/ 8 w 26"/>
                <a:gd name="T13" fmla="*/ 9 h 27"/>
                <a:gd name="T14" fmla="*/ 1 w 26"/>
                <a:gd name="T15" fmla="*/ 9 h 27"/>
                <a:gd name="T16" fmla="*/ 0 w 26"/>
                <a:gd name="T17" fmla="*/ 10 h 27"/>
                <a:gd name="T18" fmla="*/ 0 w 26"/>
                <a:gd name="T19" fmla="*/ 17 h 27"/>
                <a:gd name="T20" fmla="*/ 1 w 26"/>
                <a:gd name="T21" fmla="*/ 18 h 27"/>
                <a:gd name="T22" fmla="*/ 8 w 26"/>
                <a:gd name="T23" fmla="*/ 18 h 27"/>
                <a:gd name="T24" fmla="*/ 8 w 26"/>
                <a:gd name="T25" fmla="*/ 25 h 27"/>
                <a:gd name="T26" fmla="*/ 10 w 26"/>
                <a:gd name="T27" fmla="*/ 27 h 27"/>
                <a:gd name="T28" fmla="*/ 16 w 26"/>
                <a:gd name="T29" fmla="*/ 27 h 27"/>
                <a:gd name="T30" fmla="*/ 17 w 26"/>
                <a:gd name="T31" fmla="*/ 25 h 27"/>
                <a:gd name="T32" fmla="*/ 17 w 26"/>
                <a:gd name="T33" fmla="*/ 18 h 27"/>
                <a:gd name="T34" fmla="*/ 25 w 26"/>
                <a:gd name="T35" fmla="*/ 18 h 27"/>
                <a:gd name="T36" fmla="*/ 26 w 26"/>
                <a:gd name="T37" fmla="*/ 17 h 27"/>
                <a:gd name="T38" fmla="*/ 26 w 26"/>
                <a:gd name="T39" fmla="*/ 10 h 27"/>
                <a:gd name="T40" fmla="*/ 25 w 26"/>
                <a:gd name="T41"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27">
                  <a:moveTo>
                    <a:pt x="25" y="9"/>
                  </a:moveTo>
                  <a:cubicBezTo>
                    <a:pt x="17" y="9"/>
                    <a:pt x="17" y="9"/>
                    <a:pt x="17" y="9"/>
                  </a:cubicBezTo>
                  <a:cubicBezTo>
                    <a:pt x="17" y="1"/>
                    <a:pt x="17" y="1"/>
                    <a:pt x="17" y="1"/>
                  </a:cubicBezTo>
                  <a:cubicBezTo>
                    <a:pt x="17" y="1"/>
                    <a:pt x="17" y="0"/>
                    <a:pt x="16" y="0"/>
                  </a:cubicBezTo>
                  <a:cubicBezTo>
                    <a:pt x="10" y="0"/>
                    <a:pt x="10" y="0"/>
                    <a:pt x="10" y="0"/>
                  </a:cubicBezTo>
                  <a:cubicBezTo>
                    <a:pt x="9" y="0"/>
                    <a:pt x="8" y="1"/>
                    <a:pt x="8" y="1"/>
                  </a:cubicBezTo>
                  <a:cubicBezTo>
                    <a:pt x="8" y="9"/>
                    <a:pt x="8" y="9"/>
                    <a:pt x="8" y="9"/>
                  </a:cubicBezTo>
                  <a:cubicBezTo>
                    <a:pt x="1" y="9"/>
                    <a:pt x="1" y="9"/>
                    <a:pt x="1" y="9"/>
                  </a:cubicBezTo>
                  <a:cubicBezTo>
                    <a:pt x="0" y="9"/>
                    <a:pt x="0" y="9"/>
                    <a:pt x="0" y="10"/>
                  </a:cubicBezTo>
                  <a:cubicBezTo>
                    <a:pt x="0" y="17"/>
                    <a:pt x="0" y="17"/>
                    <a:pt x="0" y="17"/>
                  </a:cubicBezTo>
                  <a:cubicBezTo>
                    <a:pt x="0" y="17"/>
                    <a:pt x="0" y="18"/>
                    <a:pt x="1" y="18"/>
                  </a:cubicBezTo>
                  <a:cubicBezTo>
                    <a:pt x="8" y="18"/>
                    <a:pt x="8" y="18"/>
                    <a:pt x="8" y="18"/>
                  </a:cubicBezTo>
                  <a:cubicBezTo>
                    <a:pt x="8" y="25"/>
                    <a:pt x="8" y="25"/>
                    <a:pt x="8" y="25"/>
                  </a:cubicBezTo>
                  <a:cubicBezTo>
                    <a:pt x="8" y="26"/>
                    <a:pt x="9" y="27"/>
                    <a:pt x="10" y="27"/>
                  </a:cubicBezTo>
                  <a:cubicBezTo>
                    <a:pt x="16" y="27"/>
                    <a:pt x="16" y="27"/>
                    <a:pt x="16" y="27"/>
                  </a:cubicBezTo>
                  <a:cubicBezTo>
                    <a:pt x="17" y="27"/>
                    <a:pt x="17" y="26"/>
                    <a:pt x="17" y="25"/>
                  </a:cubicBezTo>
                  <a:cubicBezTo>
                    <a:pt x="17" y="18"/>
                    <a:pt x="17" y="18"/>
                    <a:pt x="17" y="18"/>
                  </a:cubicBezTo>
                  <a:cubicBezTo>
                    <a:pt x="25" y="18"/>
                    <a:pt x="25" y="18"/>
                    <a:pt x="25" y="18"/>
                  </a:cubicBezTo>
                  <a:cubicBezTo>
                    <a:pt x="26" y="18"/>
                    <a:pt x="26" y="17"/>
                    <a:pt x="26" y="17"/>
                  </a:cubicBezTo>
                  <a:cubicBezTo>
                    <a:pt x="26" y="10"/>
                    <a:pt x="26" y="10"/>
                    <a:pt x="26" y="10"/>
                  </a:cubicBezTo>
                  <a:cubicBezTo>
                    <a:pt x="26" y="9"/>
                    <a:pt x="26" y="9"/>
                    <a:pt x="25" y="9"/>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9" name="Oval 141"/>
            <p:cNvSpPr>
              <a:spLocks noChangeArrowheads="1"/>
            </p:cNvSpPr>
            <p:nvPr/>
          </p:nvSpPr>
          <p:spPr bwMode="auto">
            <a:xfrm>
              <a:off x="5495" y="2439"/>
              <a:ext cx="31" cy="31"/>
            </a:xfrm>
            <a:prstGeom prst="ellipse">
              <a:avLst/>
            </a:pr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40" name="Freeform 142"/>
            <p:cNvSpPr>
              <a:spLocks/>
            </p:cNvSpPr>
            <p:nvPr/>
          </p:nvSpPr>
          <p:spPr bwMode="auto">
            <a:xfrm>
              <a:off x="5511" y="2451"/>
              <a:ext cx="54" cy="140"/>
            </a:xfrm>
            <a:custGeom>
              <a:avLst/>
              <a:gdLst>
                <a:gd name="T0" fmla="*/ 36 w 36"/>
                <a:gd name="T1" fmla="*/ 18 h 95"/>
                <a:gd name="T2" fmla="*/ 18 w 36"/>
                <a:gd name="T3" fmla="*/ 0 h 95"/>
                <a:gd name="T4" fmla="*/ 18 w 36"/>
                <a:gd name="T5" fmla="*/ 0 h 95"/>
                <a:gd name="T6" fmla="*/ 0 w 36"/>
                <a:gd name="T7" fmla="*/ 18 h 95"/>
                <a:gd name="T8" fmla="*/ 0 w 36"/>
                <a:gd name="T9" fmla="*/ 77 h 95"/>
                <a:gd name="T10" fmla="*/ 18 w 36"/>
                <a:gd name="T11" fmla="*/ 95 h 95"/>
                <a:gd name="T12" fmla="*/ 18 w 36"/>
                <a:gd name="T13" fmla="*/ 95 h 95"/>
                <a:gd name="T14" fmla="*/ 36 w 36"/>
                <a:gd name="T15" fmla="*/ 77 h 95"/>
                <a:gd name="T16" fmla="*/ 36 w 36"/>
                <a:gd name="T17"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5">
                  <a:moveTo>
                    <a:pt x="36" y="18"/>
                  </a:moveTo>
                  <a:cubicBezTo>
                    <a:pt x="36" y="8"/>
                    <a:pt x="28" y="0"/>
                    <a:pt x="18" y="0"/>
                  </a:cubicBezTo>
                  <a:cubicBezTo>
                    <a:pt x="18" y="0"/>
                    <a:pt x="18" y="0"/>
                    <a:pt x="18" y="0"/>
                  </a:cubicBezTo>
                  <a:cubicBezTo>
                    <a:pt x="8" y="0"/>
                    <a:pt x="0" y="8"/>
                    <a:pt x="0" y="18"/>
                  </a:cubicBezTo>
                  <a:cubicBezTo>
                    <a:pt x="0" y="77"/>
                    <a:pt x="0" y="77"/>
                    <a:pt x="0" y="77"/>
                  </a:cubicBezTo>
                  <a:cubicBezTo>
                    <a:pt x="0" y="87"/>
                    <a:pt x="8" y="95"/>
                    <a:pt x="18" y="95"/>
                  </a:cubicBezTo>
                  <a:cubicBezTo>
                    <a:pt x="18" y="95"/>
                    <a:pt x="18" y="95"/>
                    <a:pt x="18" y="95"/>
                  </a:cubicBezTo>
                  <a:cubicBezTo>
                    <a:pt x="28" y="95"/>
                    <a:pt x="36" y="87"/>
                    <a:pt x="36" y="77"/>
                  </a:cubicBezTo>
                  <a:lnTo>
                    <a:pt x="36" y="1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41" name="Freeform 143"/>
            <p:cNvSpPr>
              <a:spLocks/>
            </p:cNvSpPr>
            <p:nvPr/>
          </p:nvSpPr>
          <p:spPr bwMode="auto">
            <a:xfrm>
              <a:off x="5211" y="2422"/>
              <a:ext cx="53" cy="139"/>
            </a:xfrm>
            <a:custGeom>
              <a:avLst/>
              <a:gdLst>
                <a:gd name="T0" fmla="*/ 36 w 36"/>
                <a:gd name="T1" fmla="*/ 18 h 94"/>
                <a:gd name="T2" fmla="*/ 18 w 36"/>
                <a:gd name="T3" fmla="*/ 0 h 94"/>
                <a:gd name="T4" fmla="*/ 18 w 36"/>
                <a:gd name="T5" fmla="*/ 0 h 94"/>
                <a:gd name="T6" fmla="*/ 0 w 36"/>
                <a:gd name="T7" fmla="*/ 18 h 94"/>
                <a:gd name="T8" fmla="*/ 0 w 36"/>
                <a:gd name="T9" fmla="*/ 76 h 94"/>
                <a:gd name="T10" fmla="*/ 18 w 36"/>
                <a:gd name="T11" fmla="*/ 94 h 94"/>
                <a:gd name="T12" fmla="*/ 18 w 36"/>
                <a:gd name="T13" fmla="*/ 94 h 94"/>
                <a:gd name="T14" fmla="*/ 36 w 36"/>
                <a:gd name="T15" fmla="*/ 76 h 94"/>
                <a:gd name="T16" fmla="*/ 36 w 36"/>
                <a:gd name="T17"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4">
                  <a:moveTo>
                    <a:pt x="36" y="18"/>
                  </a:moveTo>
                  <a:cubicBezTo>
                    <a:pt x="36" y="8"/>
                    <a:pt x="28" y="0"/>
                    <a:pt x="18" y="0"/>
                  </a:cubicBezTo>
                  <a:cubicBezTo>
                    <a:pt x="18" y="0"/>
                    <a:pt x="18" y="0"/>
                    <a:pt x="18" y="0"/>
                  </a:cubicBezTo>
                  <a:cubicBezTo>
                    <a:pt x="8" y="0"/>
                    <a:pt x="0" y="8"/>
                    <a:pt x="0" y="18"/>
                  </a:cubicBezTo>
                  <a:cubicBezTo>
                    <a:pt x="0" y="76"/>
                    <a:pt x="0" y="76"/>
                    <a:pt x="0" y="76"/>
                  </a:cubicBezTo>
                  <a:cubicBezTo>
                    <a:pt x="0" y="86"/>
                    <a:pt x="8" y="94"/>
                    <a:pt x="18" y="94"/>
                  </a:cubicBezTo>
                  <a:cubicBezTo>
                    <a:pt x="18" y="94"/>
                    <a:pt x="18" y="94"/>
                    <a:pt x="18" y="94"/>
                  </a:cubicBezTo>
                  <a:cubicBezTo>
                    <a:pt x="28" y="94"/>
                    <a:pt x="36" y="86"/>
                    <a:pt x="36" y="76"/>
                  </a:cubicBezTo>
                  <a:lnTo>
                    <a:pt x="36"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42" name="Freeform 144"/>
            <p:cNvSpPr>
              <a:spLocks/>
            </p:cNvSpPr>
            <p:nvPr/>
          </p:nvSpPr>
          <p:spPr bwMode="auto">
            <a:xfrm>
              <a:off x="5058" y="2448"/>
              <a:ext cx="54" cy="143"/>
            </a:xfrm>
            <a:custGeom>
              <a:avLst/>
              <a:gdLst>
                <a:gd name="T0" fmla="*/ 36 w 36"/>
                <a:gd name="T1" fmla="*/ 97 h 97"/>
                <a:gd name="T2" fmla="*/ 36 w 36"/>
                <a:gd name="T3" fmla="*/ 18 h 97"/>
                <a:gd name="T4" fmla="*/ 18 w 36"/>
                <a:gd name="T5" fmla="*/ 0 h 97"/>
                <a:gd name="T6" fmla="*/ 0 w 36"/>
                <a:gd name="T7" fmla="*/ 18 h 97"/>
                <a:gd name="T8" fmla="*/ 0 w 36"/>
                <a:gd name="T9" fmla="*/ 97 h 97"/>
                <a:gd name="T10" fmla="*/ 36 w 36"/>
                <a:gd name="T11" fmla="*/ 97 h 97"/>
              </a:gdLst>
              <a:ahLst/>
              <a:cxnLst>
                <a:cxn ang="0">
                  <a:pos x="T0" y="T1"/>
                </a:cxn>
                <a:cxn ang="0">
                  <a:pos x="T2" y="T3"/>
                </a:cxn>
                <a:cxn ang="0">
                  <a:pos x="T4" y="T5"/>
                </a:cxn>
                <a:cxn ang="0">
                  <a:pos x="T6" y="T7"/>
                </a:cxn>
                <a:cxn ang="0">
                  <a:pos x="T8" y="T9"/>
                </a:cxn>
                <a:cxn ang="0">
                  <a:pos x="T10" y="T11"/>
                </a:cxn>
              </a:cxnLst>
              <a:rect l="0" t="0" r="r" b="b"/>
              <a:pathLst>
                <a:path w="36" h="97">
                  <a:moveTo>
                    <a:pt x="36" y="97"/>
                  </a:moveTo>
                  <a:cubicBezTo>
                    <a:pt x="36" y="18"/>
                    <a:pt x="36" y="18"/>
                    <a:pt x="36" y="18"/>
                  </a:cubicBezTo>
                  <a:cubicBezTo>
                    <a:pt x="36" y="8"/>
                    <a:pt x="28" y="0"/>
                    <a:pt x="18" y="0"/>
                  </a:cubicBezTo>
                  <a:cubicBezTo>
                    <a:pt x="8" y="0"/>
                    <a:pt x="0" y="8"/>
                    <a:pt x="0" y="18"/>
                  </a:cubicBezTo>
                  <a:cubicBezTo>
                    <a:pt x="0" y="97"/>
                    <a:pt x="0" y="97"/>
                    <a:pt x="0" y="97"/>
                  </a:cubicBezTo>
                  <a:lnTo>
                    <a:pt x="36" y="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43" name="Freeform 145"/>
            <p:cNvSpPr>
              <a:spLocks/>
            </p:cNvSpPr>
            <p:nvPr/>
          </p:nvSpPr>
          <p:spPr bwMode="auto">
            <a:xfrm>
              <a:off x="5159" y="2396"/>
              <a:ext cx="53" cy="140"/>
            </a:xfrm>
            <a:custGeom>
              <a:avLst/>
              <a:gdLst>
                <a:gd name="T0" fmla="*/ 36 w 36"/>
                <a:gd name="T1" fmla="*/ 18 h 95"/>
                <a:gd name="T2" fmla="*/ 18 w 36"/>
                <a:gd name="T3" fmla="*/ 0 h 95"/>
                <a:gd name="T4" fmla="*/ 18 w 36"/>
                <a:gd name="T5" fmla="*/ 0 h 95"/>
                <a:gd name="T6" fmla="*/ 0 w 36"/>
                <a:gd name="T7" fmla="*/ 18 h 95"/>
                <a:gd name="T8" fmla="*/ 0 w 36"/>
                <a:gd name="T9" fmla="*/ 77 h 95"/>
                <a:gd name="T10" fmla="*/ 18 w 36"/>
                <a:gd name="T11" fmla="*/ 95 h 95"/>
                <a:gd name="T12" fmla="*/ 18 w 36"/>
                <a:gd name="T13" fmla="*/ 95 h 95"/>
                <a:gd name="T14" fmla="*/ 36 w 36"/>
                <a:gd name="T15" fmla="*/ 77 h 95"/>
                <a:gd name="T16" fmla="*/ 36 w 36"/>
                <a:gd name="T17"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5">
                  <a:moveTo>
                    <a:pt x="36" y="18"/>
                  </a:moveTo>
                  <a:cubicBezTo>
                    <a:pt x="36" y="8"/>
                    <a:pt x="28" y="0"/>
                    <a:pt x="18" y="0"/>
                  </a:cubicBezTo>
                  <a:cubicBezTo>
                    <a:pt x="18" y="0"/>
                    <a:pt x="18" y="0"/>
                    <a:pt x="18" y="0"/>
                  </a:cubicBezTo>
                  <a:cubicBezTo>
                    <a:pt x="8" y="0"/>
                    <a:pt x="0" y="8"/>
                    <a:pt x="0" y="18"/>
                  </a:cubicBezTo>
                  <a:cubicBezTo>
                    <a:pt x="0" y="77"/>
                    <a:pt x="0" y="77"/>
                    <a:pt x="0" y="77"/>
                  </a:cubicBezTo>
                  <a:cubicBezTo>
                    <a:pt x="0" y="87"/>
                    <a:pt x="8" y="95"/>
                    <a:pt x="18" y="95"/>
                  </a:cubicBezTo>
                  <a:cubicBezTo>
                    <a:pt x="18" y="95"/>
                    <a:pt x="18" y="95"/>
                    <a:pt x="18" y="95"/>
                  </a:cubicBezTo>
                  <a:cubicBezTo>
                    <a:pt x="28" y="95"/>
                    <a:pt x="36" y="87"/>
                    <a:pt x="36" y="77"/>
                  </a:cubicBezTo>
                  <a:lnTo>
                    <a:pt x="36"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44" name="Freeform 146"/>
            <p:cNvSpPr>
              <a:spLocks/>
            </p:cNvSpPr>
            <p:nvPr/>
          </p:nvSpPr>
          <p:spPr bwMode="auto">
            <a:xfrm>
              <a:off x="5106" y="2422"/>
              <a:ext cx="55" cy="139"/>
            </a:xfrm>
            <a:custGeom>
              <a:avLst/>
              <a:gdLst>
                <a:gd name="T0" fmla="*/ 37 w 37"/>
                <a:gd name="T1" fmla="*/ 18 h 94"/>
                <a:gd name="T2" fmla="*/ 18 w 37"/>
                <a:gd name="T3" fmla="*/ 0 h 94"/>
                <a:gd name="T4" fmla="*/ 18 w 37"/>
                <a:gd name="T5" fmla="*/ 0 h 94"/>
                <a:gd name="T6" fmla="*/ 0 w 37"/>
                <a:gd name="T7" fmla="*/ 18 h 94"/>
                <a:gd name="T8" fmla="*/ 0 w 37"/>
                <a:gd name="T9" fmla="*/ 76 h 94"/>
                <a:gd name="T10" fmla="*/ 18 w 37"/>
                <a:gd name="T11" fmla="*/ 94 h 94"/>
                <a:gd name="T12" fmla="*/ 18 w 37"/>
                <a:gd name="T13" fmla="*/ 94 h 94"/>
                <a:gd name="T14" fmla="*/ 37 w 37"/>
                <a:gd name="T15" fmla="*/ 76 h 94"/>
                <a:gd name="T16" fmla="*/ 37 w 37"/>
                <a:gd name="T17"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94">
                  <a:moveTo>
                    <a:pt x="37" y="18"/>
                  </a:moveTo>
                  <a:cubicBezTo>
                    <a:pt x="37" y="8"/>
                    <a:pt x="28" y="0"/>
                    <a:pt x="18" y="0"/>
                  </a:cubicBezTo>
                  <a:cubicBezTo>
                    <a:pt x="18" y="0"/>
                    <a:pt x="18" y="0"/>
                    <a:pt x="18" y="0"/>
                  </a:cubicBezTo>
                  <a:cubicBezTo>
                    <a:pt x="8" y="0"/>
                    <a:pt x="0" y="8"/>
                    <a:pt x="0" y="18"/>
                  </a:cubicBezTo>
                  <a:cubicBezTo>
                    <a:pt x="0" y="76"/>
                    <a:pt x="0" y="76"/>
                    <a:pt x="0" y="76"/>
                  </a:cubicBezTo>
                  <a:cubicBezTo>
                    <a:pt x="0" y="86"/>
                    <a:pt x="8" y="94"/>
                    <a:pt x="18" y="94"/>
                  </a:cubicBezTo>
                  <a:cubicBezTo>
                    <a:pt x="18" y="94"/>
                    <a:pt x="18" y="94"/>
                    <a:pt x="18" y="94"/>
                  </a:cubicBezTo>
                  <a:cubicBezTo>
                    <a:pt x="28" y="94"/>
                    <a:pt x="37" y="86"/>
                    <a:pt x="37" y="76"/>
                  </a:cubicBezTo>
                  <a:lnTo>
                    <a:pt x="37"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grpSp>
      <p:grpSp>
        <p:nvGrpSpPr>
          <p:cNvPr id="1229" name="Group 1228"/>
          <p:cNvGrpSpPr/>
          <p:nvPr/>
        </p:nvGrpSpPr>
        <p:grpSpPr>
          <a:xfrm>
            <a:off x="4575178" y="3665541"/>
            <a:ext cx="1584325" cy="2370136"/>
            <a:chOff x="4575176" y="3665538"/>
            <a:chExt cx="1584326" cy="2370137"/>
          </a:xfrm>
        </p:grpSpPr>
        <p:grpSp>
          <p:nvGrpSpPr>
            <p:cNvPr id="1172" name="Group 207"/>
            <p:cNvGrpSpPr>
              <a:grpSpLocks noChangeAspect="1"/>
            </p:cNvGrpSpPr>
            <p:nvPr/>
          </p:nvGrpSpPr>
          <p:grpSpPr bwMode="auto">
            <a:xfrm>
              <a:off x="4575176" y="3665538"/>
              <a:ext cx="1584326" cy="2370137"/>
              <a:chOff x="2882" y="2309"/>
              <a:chExt cx="998" cy="1493"/>
            </a:xfrm>
          </p:grpSpPr>
          <p:sp>
            <p:nvSpPr>
              <p:cNvPr id="1173" name="AutoShape 206"/>
              <p:cNvSpPr>
                <a:spLocks noChangeAspect="1" noChangeArrowheads="1" noTextEdit="1"/>
              </p:cNvSpPr>
              <p:nvPr/>
            </p:nvSpPr>
            <p:spPr bwMode="auto">
              <a:xfrm>
                <a:off x="2882" y="2311"/>
                <a:ext cx="997" cy="1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4" name="Rectangle 208"/>
              <p:cNvSpPr>
                <a:spLocks noChangeArrowheads="1"/>
              </p:cNvSpPr>
              <p:nvPr/>
            </p:nvSpPr>
            <p:spPr bwMode="auto">
              <a:xfrm>
                <a:off x="3561" y="2948"/>
                <a:ext cx="43" cy="66"/>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5" name="Freeform 209"/>
              <p:cNvSpPr>
                <a:spLocks/>
              </p:cNvSpPr>
              <p:nvPr/>
            </p:nvSpPr>
            <p:spPr bwMode="auto">
              <a:xfrm>
                <a:off x="3439" y="3455"/>
                <a:ext cx="150" cy="347"/>
              </a:xfrm>
              <a:custGeom>
                <a:avLst/>
                <a:gdLst>
                  <a:gd name="T0" fmla="*/ 84 w 150"/>
                  <a:gd name="T1" fmla="*/ 347 h 347"/>
                  <a:gd name="T2" fmla="*/ 150 w 150"/>
                  <a:gd name="T3" fmla="*/ 347 h 347"/>
                  <a:gd name="T4" fmla="*/ 65 w 150"/>
                  <a:gd name="T5" fmla="*/ 0 h 347"/>
                  <a:gd name="T6" fmla="*/ 0 w 150"/>
                  <a:gd name="T7" fmla="*/ 0 h 347"/>
                  <a:gd name="T8" fmla="*/ 84 w 150"/>
                  <a:gd name="T9" fmla="*/ 347 h 347"/>
                </a:gdLst>
                <a:ahLst/>
                <a:cxnLst>
                  <a:cxn ang="0">
                    <a:pos x="T0" y="T1"/>
                  </a:cxn>
                  <a:cxn ang="0">
                    <a:pos x="T2" y="T3"/>
                  </a:cxn>
                  <a:cxn ang="0">
                    <a:pos x="T4" y="T5"/>
                  </a:cxn>
                  <a:cxn ang="0">
                    <a:pos x="T6" y="T7"/>
                  </a:cxn>
                  <a:cxn ang="0">
                    <a:pos x="T8" y="T9"/>
                  </a:cxn>
                </a:cxnLst>
                <a:rect l="0" t="0" r="r" b="b"/>
                <a:pathLst>
                  <a:path w="150" h="347">
                    <a:moveTo>
                      <a:pt x="84" y="347"/>
                    </a:moveTo>
                    <a:lnTo>
                      <a:pt x="150" y="347"/>
                    </a:lnTo>
                    <a:lnTo>
                      <a:pt x="65" y="0"/>
                    </a:lnTo>
                    <a:lnTo>
                      <a:pt x="0" y="0"/>
                    </a:lnTo>
                    <a:lnTo>
                      <a:pt x="84" y="347"/>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6" name="Rectangle 210"/>
              <p:cNvSpPr>
                <a:spLocks noChangeArrowheads="1"/>
              </p:cNvSpPr>
              <p:nvPr/>
            </p:nvSpPr>
            <p:spPr bwMode="auto">
              <a:xfrm>
                <a:off x="3307" y="3212"/>
                <a:ext cx="65" cy="8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7" name="Freeform 211"/>
              <p:cNvSpPr>
                <a:spLocks/>
              </p:cNvSpPr>
              <p:nvPr/>
            </p:nvSpPr>
            <p:spPr bwMode="auto">
              <a:xfrm>
                <a:off x="3415" y="3212"/>
                <a:ext cx="158" cy="243"/>
              </a:xfrm>
              <a:custGeom>
                <a:avLst/>
                <a:gdLst>
                  <a:gd name="T0" fmla="*/ 158 w 158"/>
                  <a:gd name="T1" fmla="*/ 243 h 243"/>
                  <a:gd name="T2" fmla="*/ 56 w 158"/>
                  <a:gd name="T3" fmla="*/ 243 h 243"/>
                  <a:gd name="T4" fmla="*/ 0 w 158"/>
                  <a:gd name="T5" fmla="*/ 0 h 243"/>
                  <a:gd name="T6" fmla="*/ 102 w 158"/>
                  <a:gd name="T7" fmla="*/ 0 h 243"/>
                  <a:gd name="T8" fmla="*/ 158 w 158"/>
                  <a:gd name="T9" fmla="*/ 243 h 243"/>
                </a:gdLst>
                <a:ahLst/>
                <a:cxnLst>
                  <a:cxn ang="0">
                    <a:pos x="T0" y="T1"/>
                  </a:cxn>
                  <a:cxn ang="0">
                    <a:pos x="T2" y="T3"/>
                  </a:cxn>
                  <a:cxn ang="0">
                    <a:pos x="T4" y="T5"/>
                  </a:cxn>
                  <a:cxn ang="0">
                    <a:pos x="T6" y="T7"/>
                  </a:cxn>
                  <a:cxn ang="0">
                    <a:pos x="T8" y="T9"/>
                  </a:cxn>
                </a:cxnLst>
                <a:rect l="0" t="0" r="r" b="b"/>
                <a:pathLst>
                  <a:path w="158" h="243">
                    <a:moveTo>
                      <a:pt x="158" y="243"/>
                    </a:moveTo>
                    <a:lnTo>
                      <a:pt x="56" y="243"/>
                    </a:lnTo>
                    <a:lnTo>
                      <a:pt x="0" y="0"/>
                    </a:lnTo>
                    <a:lnTo>
                      <a:pt x="102" y="0"/>
                    </a:lnTo>
                    <a:lnTo>
                      <a:pt x="158" y="243"/>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8" name="Freeform 212"/>
              <p:cNvSpPr>
                <a:spLocks/>
              </p:cNvSpPr>
              <p:nvPr/>
            </p:nvSpPr>
            <p:spPr bwMode="auto">
              <a:xfrm>
                <a:off x="3415" y="3212"/>
                <a:ext cx="93" cy="243"/>
              </a:xfrm>
              <a:custGeom>
                <a:avLst/>
                <a:gdLst>
                  <a:gd name="T0" fmla="*/ 93 w 93"/>
                  <a:gd name="T1" fmla="*/ 243 h 243"/>
                  <a:gd name="T2" fmla="*/ 56 w 93"/>
                  <a:gd name="T3" fmla="*/ 243 h 243"/>
                  <a:gd name="T4" fmla="*/ 0 w 93"/>
                  <a:gd name="T5" fmla="*/ 0 h 243"/>
                  <a:gd name="T6" fmla="*/ 36 w 93"/>
                  <a:gd name="T7" fmla="*/ 0 h 243"/>
                  <a:gd name="T8" fmla="*/ 93 w 93"/>
                  <a:gd name="T9" fmla="*/ 243 h 243"/>
                </a:gdLst>
                <a:ahLst/>
                <a:cxnLst>
                  <a:cxn ang="0">
                    <a:pos x="T0" y="T1"/>
                  </a:cxn>
                  <a:cxn ang="0">
                    <a:pos x="T2" y="T3"/>
                  </a:cxn>
                  <a:cxn ang="0">
                    <a:pos x="T4" y="T5"/>
                  </a:cxn>
                  <a:cxn ang="0">
                    <a:pos x="T6" y="T7"/>
                  </a:cxn>
                  <a:cxn ang="0">
                    <a:pos x="T8" y="T9"/>
                  </a:cxn>
                </a:cxnLst>
                <a:rect l="0" t="0" r="r" b="b"/>
                <a:pathLst>
                  <a:path w="93" h="243">
                    <a:moveTo>
                      <a:pt x="93" y="243"/>
                    </a:moveTo>
                    <a:lnTo>
                      <a:pt x="56" y="243"/>
                    </a:lnTo>
                    <a:lnTo>
                      <a:pt x="0" y="0"/>
                    </a:lnTo>
                    <a:lnTo>
                      <a:pt x="36" y="0"/>
                    </a:lnTo>
                    <a:lnTo>
                      <a:pt x="93" y="243"/>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9" name="Freeform 213"/>
              <p:cNvSpPr>
                <a:spLocks/>
              </p:cNvSpPr>
              <p:nvPr/>
            </p:nvSpPr>
            <p:spPr bwMode="auto">
              <a:xfrm>
                <a:off x="3578" y="2863"/>
                <a:ext cx="122" cy="144"/>
              </a:xfrm>
              <a:custGeom>
                <a:avLst/>
                <a:gdLst>
                  <a:gd name="T0" fmla="*/ 40 w 122"/>
                  <a:gd name="T1" fmla="*/ 144 h 144"/>
                  <a:gd name="T2" fmla="*/ 122 w 122"/>
                  <a:gd name="T3" fmla="*/ 144 h 144"/>
                  <a:gd name="T4" fmla="*/ 82 w 122"/>
                  <a:gd name="T5" fmla="*/ 0 h 144"/>
                  <a:gd name="T6" fmla="*/ 0 w 122"/>
                  <a:gd name="T7" fmla="*/ 0 h 144"/>
                  <a:gd name="T8" fmla="*/ 40 w 122"/>
                  <a:gd name="T9" fmla="*/ 144 h 144"/>
                </a:gdLst>
                <a:ahLst/>
                <a:cxnLst>
                  <a:cxn ang="0">
                    <a:pos x="T0" y="T1"/>
                  </a:cxn>
                  <a:cxn ang="0">
                    <a:pos x="T2" y="T3"/>
                  </a:cxn>
                  <a:cxn ang="0">
                    <a:pos x="T4" y="T5"/>
                  </a:cxn>
                  <a:cxn ang="0">
                    <a:pos x="T6" y="T7"/>
                  </a:cxn>
                  <a:cxn ang="0">
                    <a:pos x="T8" y="T9"/>
                  </a:cxn>
                </a:cxnLst>
                <a:rect l="0" t="0" r="r" b="b"/>
                <a:pathLst>
                  <a:path w="122" h="144">
                    <a:moveTo>
                      <a:pt x="40" y="144"/>
                    </a:moveTo>
                    <a:lnTo>
                      <a:pt x="122" y="144"/>
                    </a:lnTo>
                    <a:lnTo>
                      <a:pt x="82" y="0"/>
                    </a:lnTo>
                    <a:lnTo>
                      <a:pt x="0" y="0"/>
                    </a:lnTo>
                    <a:lnTo>
                      <a:pt x="40" y="144"/>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0" name="Freeform 214"/>
              <p:cNvSpPr>
                <a:spLocks/>
              </p:cNvSpPr>
              <p:nvPr/>
            </p:nvSpPr>
            <p:spPr bwMode="auto">
              <a:xfrm>
                <a:off x="3570" y="2740"/>
                <a:ext cx="133" cy="127"/>
              </a:xfrm>
              <a:custGeom>
                <a:avLst/>
                <a:gdLst>
                  <a:gd name="T0" fmla="*/ 90 w 90"/>
                  <a:gd name="T1" fmla="*/ 61 h 86"/>
                  <a:gd name="T2" fmla="*/ 66 w 90"/>
                  <a:gd name="T3" fmla="*/ 86 h 86"/>
                  <a:gd name="T4" fmla="*/ 24 w 90"/>
                  <a:gd name="T5" fmla="*/ 86 h 86"/>
                  <a:gd name="T6" fmla="*/ 0 w 90"/>
                  <a:gd name="T7" fmla="*/ 61 h 86"/>
                  <a:gd name="T8" fmla="*/ 0 w 90"/>
                  <a:gd name="T9" fmla="*/ 24 h 86"/>
                  <a:gd name="T10" fmla="*/ 24 w 90"/>
                  <a:gd name="T11" fmla="*/ 0 h 86"/>
                  <a:gd name="T12" fmla="*/ 66 w 90"/>
                  <a:gd name="T13" fmla="*/ 0 h 86"/>
                  <a:gd name="T14" fmla="*/ 90 w 90"/>
                  <a:gd name="T15" fmla="*/ 24 h 86"/>
                  <a:gd name="T16" fmla="*/ 90 w 90"/>
                  <a:gd name="T17" fmla="*/ 6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6">
                    <a:moveTo>
                      <a:pt x="90" y="61"/>
                    </a:moveTo>
                    <a:cubicBezTo>
                      <a:pt x="90" y="75"/>
                      <a:pt x="79" y="86"/>
                      <a:pt x="66" y="86"/>
                    </a:cubicBezTo>
                    <a:cubicBezTo>
                      <a:pt x="24" y="86"/>
                      <a:pt x="24" y="86"/>
                      <a:pt x="24" y="86"/>
                    </a:cubicBezTo>
                    <a:cubicBezTo>
                      <a:pt x="11" y="86"/>
                      <a:pt x="0" y="75"/>
                      <a:pt x="0" y="61"/>
                    </a:cubicBezTo>
                    <a:cubicBezTo>
                      <a:pt x="0" y="24"/>
                      <a:pt x="0" y="24"/>
                      <a:pt x="0" y="24"/>
                    </a:cubicBezTo>
                    <a:cubicBezTo>
                      <a:pt x="0" y="11"/>
                      <a:pt x="11" y="0"/>
                      <a:pt x="24" y="0"/>
                    </a:cubicBezTo>
                    <a:cubicBezTo>
                      <a:pt x="66" y="0"/>
                      <a:pt x="66" y="0"/>
                      <a:pt x="66" y="0"/>
                    </a:cubicBezTo>
                    <a:cubicBezTo>
                      <a:pt x="79" y="0"/>
                      <a:pt x="90" y="11"/>
                      <a:pt x="90" y="24"/>
                    </a:cubicBezTo>
                    <a:lnTo>
                      <a:pt x="90"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1" name="Freeform 215"/>
              <p:cNvSpPr>
                <a:spLocks/>
              </p:cNvSpPr>
              <p:nvPr/>
            </p:nvSpPr>
            <p:spPr bwMode="auto">
              <a:xfrm>
                <a:off x="2882" y="2309"/>
                <a:ext cx="490" cy="576"/>
              </a:xfrm>
              <a:custGeom>
                <a:avLst/>
                <a:gdLst>
                  <a:gd name="T0" fmla="*/ 0 w 490"/>
                  <a:gd name="T1" fmla="*/ 0 h 576"/>
                  <a:gd name="T2" fmla="*/ 93 w 490"/>
                  <a:gd name="T3" fmla="*/ 0 h 576"/>
                  <a:gd name="T4" fmla="*/ 490 w 490"/>
                  <a:gd name="T5" fmla="*/ 436 h 576"/>
                  <a:gd name="T6" fmla="*/ 344 w 490"/>
                  <a:gd name="T7" fmla="*/ 576 h 576"/>
                  <a:gd name="T8" fmla="*/ 0 w 490"/>
                  <a:gd name="T9" fmla="*/ 0 h 576"/>
                </a:gdLst>
                <a:ahLst/>
                <a:cxnLst>
                  <a:cxn ang="0">
                    <a:pos x="T0" y="T1"/>
                  </a:cxn>
                  <a:cxn ang="0">
                    <a:pos x="T2" y="T3"/>
                  </a:cxn>
                  <a:cxn ang="0">
                    <a:pos x="T4" y="T5"/>
                  </a:cxn>
                  <a:cxn ang="0">
                    <a:pos x="T6" y="T7"/>
                  </a:cxn>
                  <a:cxn ang="0">
                    <a:pos x="T8" y="T9"/>
                  </a:cxn>
                </a:cxnLst>
                <a:rect l="0" t="0" r="r" b="b"/>
                <a:pathLst>
                  <a:path w="490" h="576">
                    <a:moveTo>
                      <a:pt x="0" y="0"/>
                    </a:moveTo>
                    <a:lnTo>
                      <a:pt x="93" y="0"/>
                    </a:lnTo>
                    <a:lnTo>
                      <a:pt x="490" y="436"/>
                    </a:lnTo>
                    <a:lnTo>
                      <a:pt x="344" y="576"/>
                    </a:lnTo>
                    <a:lnTo>
                      <a:pt x="0"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2" name="Freeform 216"/>
              <p:cNvSpPr>
                <a:spLocks/>
              </p:cNvSpPr>
              <p:nvPr/>
            </p:nvSpPr>
            <p:spPr bwMode="auto">
              <a:xfrm>
                <a:off x="3392" y="2309"/>
                <a:ext cx="488" cy="576"/>
              </a:xfrm>
              <a:custGeom>
                <a:avLst/>
                <a:gdLst>
                  <a:gd name="T0" fmla="*/ 488 w 488"/>
                  <a:gd name="T1" fmla="*/ 0 h 576"/>
                  <a:gd name="T2" fmla="*/ 397 w 488"/>
                  <a:gd name="T3" fmla="*/ 0 h 576"/>
                  <a:gd name="T4" fmla="*/ 0 w 488"/>
                  <a:gd name="T5" fmla="*/ 436 h 576"/>
                  <a:gd name="T6" fmla="*/ 146 w 488"/>
                  <a:gd name="T7" fmla="*/ 576 h 576"/>
                  <a:gd name="T8" fmla="*/ 488 w 488"/>
                  <a:gd name="T9" fmla="*/ 0 h 576"/>
                </a:gdLst>
                <a:ahLst/>
                <a:cxnLst>
                  <a:cxn ang="0">
                    <a:pos x="T0" y="T1"/>
                  </a:cxn>
                  <a:cxn ang="0">
                    <a:pos x="T2" y="T3"/>
                  </a:cxn>
                  <a:cxn ang="0">
                    <a:pos x="T4" y="T5"/>
                  </a:cxn>
                  <a:cxn ang="0">
                    <a:pos x="T6" y="T7"/>
                  </a:cxn>
                  <a:cxn ang="0">
                    <a:pos x="T8" y="T9"/>
                  </a:cxn>
                </a:cxnLst>
                <a:rect l="0" t="0" r="r" b="b"/>
                <a:pathLst>
                  <a:path w="488" h="576">
                    <a:moveTo>
                      <a:pt x="488" y="0"/>
                    </a:moveTo>
                    <a:lnTo>
                      <a:pt x="397" y="0"/>
                    </a:lnTo>
                    <a:lnTo>
                      <a:pt x="0" y="436"/>
                    </a:lnTo>
                    <a:lnTo>
                      <a:pt x="146" y="576"/>
                    </a:lnTo>
                    <a:lnTo>
                      <a:pt x="488"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3" name="Freeform 217"/>
              <p:cNvSpPr>
                <a:spLocks/>
              </p:cNvSpPr>
              <p:nvPr/>
            </p:nvSpPr>
            <p:spPr bwMode="auto">
              <a:xfrm>
                <a:off x="3273" y="2514"/>
                <a:ext cx="234" cy="205"/>
              </a:xfrm>
              <a:custGeom>
                <a:avLst/>
                <a:gdLst>
                  <a:gd name="T0" fmla="*/ 234 w 234"/>
                  <a:gd name="T1" fmla="*/ 205 h 205"/>
                  <a:gd name="T2" fmla="*/ 0 w 234"/>
                  <a:gd name="T3" fmla="*/ 205 h 205"/>
                  <a:gd name="T4" fmla="*/ 58 w 234"/>
                  <a:gd name="T5" fmla="*/ 0 h 205"/>
                  <a:gd name="T6" fmla="*/ 195 w 234"/>
                  <a:gd name="T7" fmla="*/ 0 h 205"/>
                  <a:gd name="T8" fmla="*/ 234 w 234"/>
                  <a:gd name="T9" fmla="*/ 205 h 205"/>
                </a:gdLst>
                <a:ahLst/>
                <a:cxnLst>
                  <a:cxn ang="0">
                    <a:pos x="T0" y="T1"/>
                  </a:cxn>
                  <a:cxn ang="0">
                    <a:pos x="T2" y="T3"/>
                  </a:cxn>
                  <a:cxn ang="0">
                    <a:pos x="T4" y="T5"/>
                  </a:cxn>
                  <a:cxn ang="0">
                    <a:pos x="T6" y="T7"/>
                  </a:cxn>
                  <a:cxn ang="0">
                    <a:pos x="T8" y="T9"/>
                  </a:cxn>
                </a:cxnLst>
                <a:rect l="0" t="0" r="r" b="b"/>
                <a:pathLst>
                  <a:path w="234" h="205">
                    <a:moveTo>
                      <a:pt x="234" y="205"/>
                    </a:moveTo>
                    <a:lnTo>
                      <a:pt x="0" y="205"/>
                    </a:lnTo>
                    <a:lnTo>
                      <a:pt x="58" y="0"/>
                    </a:lnTo>
                    <a:lnTo>
                      <a:pt x="195" y="0"/>
                    </a:lnTo>
                    <a:lnTo>
                      <a:pt x="234" y="2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4" name="Freeform 218"/>
              <p:cNvSpPr>
                <a:spLocks/>
              </p:cNvSpPr>
              <p:nvPr/>
            </p:nvSpPr>
            <p:spPr bwMode="auto">
              <a:xfrm>
                <a:off x="3273" y="2514"/>
                <a:ext cx="99" cy="205"/>
              </a:xfrm>
              <a:custGeom>
                <a:avLst/>
                <a:gdLst>
                  <a:gd name="T0" fmla="*/ 99 w 99"/>
                  <a:gd name="T1" fmla="*/ 205 h 205"/>
                  <a:gd name="T2" fmla="*/ 0 w 99"/>
                  <a:gd name="T3" fmla="*/ 205 h 205"/>
                  <a:gd name="T4" fmla="*/ 58 w 99"/>
                  <a:gd name="T5" fmla="*/ 0 h 205"/>
                  <a:gd name="T6" fmla="*/ 99 w 99"/>
                  <a:gd name="T7" fmla="*/ 0 h 205"/>
                  <a:gd name="T8" fmla="*/ 99 w 99"/>
                  <a:gd name="T9" fmla="*/ 205 h 205"/>
                </a:gdLst>
                <a:ahLst/>
                <a:cxnLst>
                  <a:cxn ang="0">
                    <a:pos x="T0" y="T1"/>
                  </a:cxn>
                  <a:cxn ang="0">
                    <a:pos x="T2" y="T3"/>
                  </a:cxn>
                  <a:cxn ang="0">
                    <a:pos x="T4" y="T5"/>
                  </a:cxn>
                  <a:cxn ang="0">
                    <a:pos x="T6" y="T7"/>
                  </a:cxn>
                  <a:cxn ang="0">
                    <a:pos x="T8" y="T9"/>
                  </a:cxn>
                </a:cxnLst>
                <a:rect l="0" t="0" r="r" b="b"/>
                <a:pathLst>
                  <a:path w="99" h="205">
                    <a:moveTo>
                      <a:pt x="99" y="205"/>
                    </a:moveTo>
                    <a:lnTo>
                      <a:pt x="0" y="205"/>
                    </a:lnTo>
                    <a:lnTo>
                      <a:pt x="58" y="0"/>
                    </a:lnTo>
                    <a:lnTo>
                      <a:pt x="99" y="0"/>
                    </a:lnTo>
                    <a:lnTo>
                      <a:pt x="99" y="205"/>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5" name="Freeform 219"/>
              <p:cNvSpPr>
                <a:spLocks/>
              </p:cNvSpPr>
              <p:nvPr/>
            </p:nvSpPr>
            <p:spPr bwMode="auto">
              <a:xfrm>
                <a:off x="3189" y="2703"/>
                <a:ext cx="495" cy="289"/>
              </a:xfrm>
              <a:custGeom>
                <a:avLst/>
                <a:gdLst>
                  <a:gd name="T0" fmla="*/ 420 w 495"/>
                  <a:gd name="T1" fmla="*/ 289 h 289"/>
                  <a:gd name="T2" fmla="*/ 0 w 495"/>
                  <a:gd name="T3" fmla="*/ 289 h 289"/>
                  <a:gd name="T4" fmla="*/ 40 w 495"/>
                  <a:gd name="T5" fmla="*/ 185 h 289"/>
                  <a:gd name="T6" fmla="*/ 0 w 495"/>
                  <a:gd name="T7" fmla="*/ 0 h 289"/>
                  <a:gd name="T8" fmla="*/ 420 w 495"/>
                  <a:gd name="T9" fmla="*/ 0 h 289"/>
                  <a:gd name="T10" fmla="*/ 495 w 495"/>
                  <a:gd name="T11" fmla="*/ 131 h 289"/>
                  <a:gd name="T12" fmla="*/ 420 w 495"/>
                  <a:gd name="T13" fmla="*/ 289 h 289"/>
                </a:gdLst>
                <a:ahLst/>
                <a:cxnLst>
                  <a:cxn ang="0">
                    <a:pos x="T0" y="T1"/>
                  </a:cxn>
                  <a:cxn ang="0">
                    <a:pos x="T2" y="T3"/>
                  </a:cxn>
                  <a:cxn ang="0">
                    <a:pos x="T4" y="T5"/>
                  </a:cxn>
                  <a:cxn ang="0">
                    <a:pos x="T6" y="T7"/>
                  </a:cxn>
                  <a:cxn ang="0">
                    <a:pos x="T8" y="T9"/>
                  </a:cxn>
                  <a:cxn ang="0">
                    <a:pos x="T10" y="T11"/>
                  </a:cxn>
                  <a:cxn ang="0">
                    <a:pos x="T12" y="T13"/>
                  </a:cxn>
                </a:cxnLst>
                <a:rect l="0" t="0" r="r" b="b"/>
                <a:pathLst>
                  <a:path w="495" h="289">
                    <a:moveTo>
                      <a:pt x="420" y="289"/>
                    </a:moveTo>
                    <a:lnTo>
                      <a:pt x="0" y="289"/>
                    </a:lnTo>
                    <a:lnTo>
                      <a:pt x="40" y="185"/>
                    </a:lnTo>
                    <a:lnTo>
                      <a:pt x="0" y="0"/>
                    </a:lnTo>
                    <a:lnTo>
                      <a:pt x="420" y="0"/>
                    </a:lnTo>
                    <a:lnTo>
                      <a:pt x="495" y="131"/>
                    </a:lnTo>
                    <a:lnTo>
                      <a:pt x="420" y="2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6" name="Freeform 220"/>
              <p:cNvSpPr>
                <a:spLocks/>
              </p:cNvSpPr>
              <p:nvPr/>
            </p:nvSpPr>
            <p:spPr bwMode="auto">
              <a:xfrm>
                <a:off x="3189" y="2703"/>
                <a:ext cx="105" cy="289"/>
              </a:xfrm>
              <a:custGeom>
                <a:avLst/>
                <a:gdLst>
                  <a:gd name="T0" fmla="*/ 0 w 105"/>
                  <a:gd name="T1" fmla="*/ 0 h 289"/>
                  <a:gd name="T2" fmla="*/ 105 w 105"/>
                  <a:gd name="T3" fmla="*/ 131 h 289"/>
                  <a:gd name="T4" fmla="*/ 0 w 105"/>
                  <a:gd name="T5" fmla="*/ 289 h 289"/>
                  <a:gd name="T6" fmla="*/ 0 w 105"/>
                  <a:gd name="T7" fmla="*/ 0 h 289"/>
                </a:gdLst>
                <a:ahLst/>
                <a:cxnLst>
                  <a:cxn ang="0">
                    <a:pos x="T0" y="T1"/>
                  </a:cxn>
                  <a:cxn ang="0">
                    <a:pos x="T2" y="T3"/>
                  </a:cxn>
                  <a:cxn ang="0">
                    <a:pos x="T4" y="T5"/>
                  </a:cxn>
                  <a:cxn ang="0">
                    <a:pos x="T6" y="T7"/>
                  </a:cxn>
                </a:cxnLst>
                <a:rect l="0" t="0" r="r" b="b"/>
                <a:pathLst>
                  <a:path w="105" h="289">
                    <a:moveTo>
                      <a:pt x="0" y="0"/>
                    </a:moveTo>
                    <a:lnTo>
                      <a:pt x="105" y="131"/>
                    </a:lnTo>
                    <a:lnTo>
                      <a:pt x="0" y="289"/>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7" name="Freeform 221"/>
              <p:cNvSpPr>
                <a:spLocks/>
              </p:cNvSpPr>
              <p:nvPr/>
            </p:nvSpPr>
            <p:spPr bwMode="auto">
              <a:xfrm>
                <a:off x="3343" y="2600"/>
                <a:ext cx="145" cy="18"/>
              </a:xfrm>
              <a:custGeom>
                <a:avLst/>
                <a:gdLst>
                  <a:gd name="T0" fmla="*/ 145 w 145"/>
                  <a:gd name="T1" fmla="*/ 18 h 18"/>
                  <a:gd name="T2" fmla="*/ 0 w 145"/>
                  <a:gd name="T3" fmla="*/ 18 h 18"/>
                  <a:gd name="T4" fmla="*/ 0 w 145"/>
                  <a:gd name="T5" fmla="*/ 0 h 18"/>
                  <a:gd name="T6" fmla="*/ 142 w 145"/>
                  <a:gd name="T7" fmla="*/ 0 h 18"/>
                  <a:gd name="T8" fmla="*/ 145 w 145"/>
                  <a:gd name="T9" fmla="*/ 18 h 18"/>
                </a:gdLst>
                <a:ahLst/>
                <a:cxnLst>
                  <a:cxn ang="0">
                    <a:pos x="T0" y="T1"/>
                  </a:cxn>
                  <a:cxn ang="0">
                    <a:pos x="T2" y="T3"/>
                  </a:cxn>
                  <a:cxn ang="0">
                    <a:pos x="T4" y="T5"/>
                  </a:cxn>
                  <a:cxn ang="0">
                    <a:pos x="T6" y="T7"/>
                  </a:cxn>
                  <a:cxn ang="0">
                    <a:pos x="T8" y="T9"/>
                  </a:cxn>
                </a:cxnLst>
                <a:rect l="0" t="0" r="r" b="b"/>
                <a:pathLst>
                  <a:path w="145" h="18">
                    <a:moveTo>
                      <a:pt x="145" y="18"/>
                    </a:moveTo>
                    <a:lnTo>
                      <a:pt x="0" y="18"/>
                    </a:lnTo>
                    <a:lnTo>
                      <a:pt x="0" y="0"/>
                    </a:lnTo>
                    <a:lnTo>
                      <a:pt x="142" y="0"/>
                    </a:lnTo>
                    <a:lnTo>
                      <a:pt x="145" y="18"/>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8" name="Freeform 222"/>
              <p:cNvSpPr>
                <a:spLocks/>
              </p:cNvSpPr>
              <p:nvPr/>
            </p:nvSpPr>
            <p:spPr bwMode="auto">
              <a:xfrm>
                <a:off x="3343" y="2652"/>
                <a:ext cx="164" cy="51"/>
              </a:xfrm>
              <a:custGeom>
                <a:avLst/>
                <a:gdLst>
                  <a:gd name="T0" fmla="*/ 0 w 164"/>
                  <a:gd name="T1" fmla="*/ 51 h 51"/>
                  <a:gd name="T2" fmla="*/ 0 w 164"/>
                  <a:gd name="T3" fmla="*/ 0 h 51"/>
                  <a:gd name="T4" fmla="*/ 150 w 164"/>
                  <a:gd name="T5" fmla="*/ 0 h 51"/>
                  <a:gd name="T6" fmla="*/ 164 w 164"/>
                  <a:gd name="T7" fmla="*/ 51 h 51"/>
                  <a:gd name="T8" fmla="*/ 0 w 164"/>
                  <a:gd name="T9" fmla="*/ 51 h 51"/>
                </a:gdLst>
                <a:ahLst/>
                <a:cxnLst>
                  <a:cxn ang="0">
                    <a:pos x="T0" y="T1"/>
                  </a:cxn>
                  <a:cxn ang="0">
                    <a:pos x="T2" y="T3"/>
                  </a:cxn>
                  <a:cxn ang="0">
                    <a:pos x="T4" y="T5"/>
                  </a:cxn>
                  <a:cxn ang="0">
                    <a:pos x="T6" y="T7"/>
                  </a:cxn>
                  <a:cxn ang="0">
                    <a:pos x="T8" y="T9"/>
                  </a:cxn>
                </a:cxnLst>
                <a:rect l="0" t="0" r="r" b="b"/>
                <a:pathLst>
                  <a:path w="164" h="51">
                    <a:moveTo>
                      <a:pt x="0" y="51"/>
                    </a:moveTo>
                    <a:lnTo>
                      <a:pt x="0" y="0"/>
                    </a:lnTo>
                    <a:lnTo>
                      <a:pt x="150" y="0"/>
                    </a:lnTo>
                    <a:lnTo>
                      <a:pt x="164" y="51"/>
                    </a:lnTo>
                    <a:lnTo>
                      <a:pt x="0" y="51"/>
                    </a:lnTo>
                    <a:close/>
                  </a:path>
                </a:pathLst>
              </a:custGeom>
              <a:solidFill>
                <a:srgbClr val="6DC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9" name="Line 223"/>
              <p:cNvSpPr>
                <a:spLocks noChangeShapeType="1"/>
              </p:cNvSpPr>
              <p:nvPr/>
            </p:nvSpPr>
            <p:spPr bwMode="auto">
              <a:xfrm>
                <a:off x="3390" y="2677"/>
                <a:ext cx="84" cy="0"/>
              </a:xfrm>
              <a:prstGeom prst="line">
                <a:avLst/>
              </a:prstGeom>
              <a:noFill/>
              <a:ln w="11113"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0" name="Freeform 224"/>
              <p:cNvSpPr>
                <a:spLocks/>
              </p:cNvSpPr>
              <p:nvPr/>
            </p:nvSpPr>
            <p:spPr bwMode="auto">
              <a:xfrm>
                <a:off x="3033" y="2863"/>
                <a:ext cx="147" cy="144"/>
              </a:xfrm>
              <a:custGeom>
                <a:avLst/>
                <a:gdLst>
                  <a:gd name="T0" fmla="*/ 82 w 147"/>
                  <a:gd name="T1" fmla="*/ 144 h 144"/>
                  <a:gd name="T2" fmla="*/ 0 w 147"/>
                  <a:gd name="T3" fmla="*/ 144 h 144"/>
                  <a:gd name="T4" fmla="*/ 65 w 147"/>
                  <a:gd name="T5" fmla="*/ 0 h 144"/>
                  <a:gd name="T6" fmla="*/ 147 w 147"/>
                  <a:gd name="T7" fmla="*/ 0 h 144"/>
                  <a:gd name="T8" fmla="*/ 82 w 147"/>
                  <a:gd name="T9" fmla="*/ 144 h 144"/>
                </a:gdLst>
                <a:ahLst/>
                <a:cxnLst>
                  <a:cxn ang="0">
                    <a:pos x="T0" y="T1"/>
                  </a:cxn>
                  <a:cxn ang="0">
                    <a:pos x="T2" y="T3"/>
                  </a:cxn>
                  <a:cxn ang="0">
                    <a:pos x="T4" y="T5"/>
                  </a:cxn>
                  <a:cxn ang="0">
                    <a:pos x="T6" y="T7"/>
                  </a:cxn>
                  <a:cxn ang="0">
                    <a:pos x="T8" y="T9"/>
                  </a:cxn>
                </a:cxnLst>
                <a:rect l="0" t="0" r="r" b="b"/>
                <a:pathLst>
                  <a:path w="147" h="144">
                    <a:moveTo>
                      <a:pt x="82" y="144"/>
                    </a:moveTo>
                    <a:lnTo>
                      <a:pt x="0" y="144"/>
                    </a:lnTo>
                    <a:lnTo>
                      <a:pt x="65" y="0"/>
                    </a:lnTo>
                    <a:lnTo>
                      <a:pt x="147" y="0"/>
                    </a:lnTo>
                    <a:lnTo>
                      <a:pt x="82" y="144"/>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1" name="Freeform 225"/>
              <p:cNvSpPr>
                <a:spLocks/>
              </p:cNvSpPr>
              <p:nvPr/>
            </p:nvSpPr>
            <p:spPr bwMode="auto">
              <a:xfrm>
                <a:off x="3009" y="2863"/>
                <a:ext cx="89" cy="144"/>
              </a:xfrm>
              <a:custGeom>
                <a:avLst/>
                <a:gdLst>
                  <a:gd name="T0" fmla="*/ 0 w 89"/>
                  <a:gd name="T1" fmla="*/ 144 h 144"/>
                  <a:gd name="T2" fmla="*/ 24 w 89"/>
                  <a:gd name="T3" fmla="*/ 144 h 144"/>
                  <a:gd name="T4" fmla="*/ 89 w 89"/>
                  <a:gd name="T5" fmla="*/ 0 h 144"/>
                  <a:gd name="T6" fmla="*/ 64 w 89"/>
                  <a:gd name="T7" fmla="*/ 0 h 144"/>
                  <a:gd name="T8" fmla="*/ 0 w 89"/>
                  <a:gd name="T9" fmla="*/ 144 h 144"/>
                </a:gdLst>
                <a:ahLst/>
                <a:cxnLst>
                  <a:cxn ang="0">
                    <a:pos x="T0" y="T1"/>
                  </a:cxn>
                  <a:cxn ang="0">
                    <a:pos x="T2" y="T3"/>
                  </a:cxn>
                  <a:cxn ang="0">
                    <a:pos x="T4" y="T5"/>
                  </a:cxn>
                  <a:cxn ang="0">
                    <a:pos x="T6" y="T7"/>
                  </a:cxn>
                  <a:cxn ang="0">
                    <a:pos x="T8" y="T9"/>
                  </a:cxn>
                </a:cxnLst>
                <a:rect l="0" t="0" r="r" b="b"/>
                <a:pathLst>
                  <a:path w="89" h="144">
                    <a:moveTo>
                      <a:pt x="0" y="144"/>
                    </a:moveTo>
                    <a:lnTo>
                      <a:pt x="24" y="144"/>
                    </a:lnTo>
                    <a:lnTo>
                      <a:pt x="89" y="0"/>
                    </a:lnTo>
                    <a:lnTo>
                      <a:pt x="64" y="0"/>
                    </a:lnTo>
                    <a:lnTo>
                      <a:pt x="0" y="144"/>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2" name="Rectangle 226"/>
              <p:cNvSpPr>
                <a:spLocks noChangeArrowheads="1"/>
              </p:cNvSpPr>
              <p:nvPr/>
            </p:nvSpPr>
            <p:spPr bwMode="auto">
              <a:xfrm>
                <a:off x="3253" y="2992"/>
                <a:ext cx="254" cy="186"/>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3" name="Rectangle 227"/>
              <p:cNvSpPr>
                <a:spLocks noChangeArrowheads="1"/>
              </p:cNvSpPr>
              <p:nvPr/>
            </p:nvSpPr>
            <p:spPr bwMode="auto">
              <a:xfrm>
                <a:off x="3253" y="2992"/>
                <a:ext cx="41" cy="186"/>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4" name="Freeform 228"/>
              <p:cNvSpPr>
                <a:spLocks/>
              </p:cNvSpPr>
              <p:nvPr/>
            </p:nvSpPr>
            <p:spPr bwMode="auto">
              <a:xfrm>
                <a:off x="3253" y="2992"/>
                <a:ext cx="254" cy="45"/>
              </a:xfrm>
              <a:custGeom>
                <a:avLst/>
                <a:gdLst>
                  <a:gd name="T0" fmla="*/ 254 w 254"/>
                  <a:gd name="T1" fmla="*/ 0 h 45"/>
                  <a:gd name="T2" fmla="*/ 0 w 254"/>
                  <a:gd name="T3" fmla="*/ 45 h 45"/>
                  <a:gd name="T4" fmla="*/ 0 w 254"/>
                  <a:gd name="T5" fmla="*/ 0 h 45"/>
                  <a:gd name="T6" fmla="*/ 254 w 254"/>
                  <a:gd name="T7" fmla="*/ 0 h 45"/>
                  <a:gd name="T8" fmla="*/ 254 w 254"/>
                  <a:gd name="T9" fmla="*/ 0 h 45"/>
                </a:gdLst>
                <a:ahLst/>
                <a:cxnLst>
                  <a:cxn ang="0">
                    <a:pos x="T0" y="T1"/>
                  </a:cxn>
                  <a:cxn ang="0">
                    <a:pos x="T2" y="T3"/>
                  </a:cxn>
                  <a:cxn ang="0">
                    <a:pos x="T4" y="T5"/>
                  </a:cxn>
                  <a:cxn ang="0">
                    <a:pos x="T6" y="T7"/>
                  </a:cxn>
                  <a:cxn ang="0">
                    <a:pos x="T8" y="T9"/>
                  </a:cxn>
                </a:cxnLst>
                <a:rect l="0" t="0" r="r" b="b"/>
                <a:pathLst>
                  <a:path w="254" h="45">
                    <a:moveTo>
                      <a:pt x="254" y="0"/>
                    </a:moveTo>
                    <a:lnTo>
                      <a:pt x="0" y="45"/>
                    </a:lnTo>
                    <a:lnTo>
                      <a:pt x="0" y="0"/>
                    </a:lnTo>
                    <a:lnTo>
                      <a:pt x="254" y="0"/>
                    </a:lnTo>
                    <a:lnTo>
                      <a:pt x="254"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5" name="Rectangle 229"/>
              <p:cNvSpPr>
                <a:spLocks noChangeArrowheads="1"/>
              </p:cNvSpPr>
              <p:nvPr/>
            </p:nvSpPr>
            <p:spPr bwMode="auto">
              <a:xfrm>
                <a:off x="3225" y="3093"/>
                <a:ext cx="305" cy="11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6" name="Freeform 230"/>
              <p:cNvSpPr>
                <a:spLocks/>
              </p:cNvSpPr>
              <p:nvPr/>
            </p:nvSpPr>
            <p:spPr bwMode="auto">
              <a:xfrm>
                <a:off x="3343" y="3191"/>
                <a:ext cx="159" cy="102"/>
              </a:xfrm>
              <a:custGeom>
                <a:avLst/>
                <a:gdLst>
                  <a:gd name="T0" fmla="*/ 131 w 159"/>
                  <a:gd name="T1" fmla="*/ 102 h 102"/>
                  <a:gd name="T2" fmla="*/ 29 w 159"/>
                  <a:gd name="T3" fmla="*/ 102 h 102"/>
                  <a:gd name="T4" fmla="*/ 0 w 159"/>
                  <a:gd name="T5" fmla="*/ 0 h 102"/>
                  <a:gd name="T6" fmla="*/ 159 w 159"/>
                  <a:gd name="T7" fmla="*/ 0 h 102"/>
                  <a:gd name="T8" fmla="*/ 131 w 159"/>
                  <a:gd name="T9" fmla="*/ 102 h 102"/>
                </a:gdLst>
                <a:ahLst/>
                <a:cxnLst>
                  <a:cxn ang="0">
                    <a:pos x="T0" y="T1"/>
                  </a:cxn>
                  <a:cxn ang="0">
                    <a:pos x="T2" y="T3"/>
                  </a:cxn>
                  <a:cxn ang="0">
                    <a:pos x="T4" y="T5"/>
                  </a:cxn>
                  <a:cxn ang="0">
                    <a:pos x="T6" y="T7"/>
                  </a:cxn>
                  <a:cxn ang="0">
                    <a:pos x="T8" y="T9"/>
                  </a:cxn>
                </a:cxnLst>
                <a:rect l="0" t="0" r="r" b="b"/>
                <a:pathLst>
                  <a:path w="159" h="102">
                    <a:moveTo>
                      <a:pt x="131" y="102"/>
                    </a:moveTo>
                    <a:lnTo>
                      <a:pt x="29" y="102"/>
                    </a:lnTo>
                    <a:lnTo>
                      <a:pt x="0" y="0"/>
                    </a:lnTo>
                    <a:lnTo>
                      <a:pt x="159" y="0"/>
                    </a:lnTo>
                    <a:lnTo>
                      <a:pt x="131"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7" name="Freeform 231"/>
              <p:cNvSpPr>
                <a:spLocks/>
              </p:cNvSpPr>
              <p:nvPr/>
            </p:nvSpPr>
            <p:spPr bwMode="auto">
              <a:xfrm>
                <a:off x="3185" y="3212"/>
                <a:ext cx="158" cy="243"/>
              </a:xfrm>
              <a:custGeom>
                <a:avLst/>
                <a:gdLst>
                  <a:gd name="T0" fmla="*/ 102 w 158"/>
                  <a:gd name="T1" fmla="*/ 243 h 243"/>
                  <a:gd name="T2" fmla="*/ 0 w 158"/>
                  <a:gd name="T3" fmla="*/ 243 h 243"/>
                  <a:gd name="T4" fmla="*/ 57 w 158"/>
                  <a:gd name="T5" fmla="*/ 0 h 243"/>
                  <a:gd name="T6" fmla="*/ 158 w 158"/>
                  <a:gd name="T7" fmla="*/ 0 h 243"/>
                  <a:gd name="T8" fmla="*/ 102 w 158"/>
                  <a:gd name="T9" fmla="*/ 243 h 243"/>
                </a:gdLst>
                <a:ahLst/>
                <a:cxnLst>
                  <a:cxn ang="0">
                    <a:pos x="T0" y="T1"/>
                  </a:cxn>
                  <a:cxn ang="0">
                    <a:pos x="T2" y="T3"/>
                  </a:cxn>
                  <a:cxn ang="0">
                    <a:pos x="T4" y="T5"/>
                  </a:cxn>
                  <a:cxn ang="0">
                    <a:pos x="T6" y="T7"/>
                  </a:cxn>
                  <a:cxn ang="0">
                    <a:pos x="T8" y="T9"/>
                  </a:cxn>
                </a:cxnLst>
                <a:rect l="0" t="0" r="r" b="b"/>
                <a:pathLst>
                  <a:path w="158" h="243">
                    <a:moveTo>
                      <a:pt x="102" y="243"/>
                    </a:moveTo>
                    <a:lnTo>
                      <a:pt x="0" y="243"/>
                    </a:lnTo>
                    <a:lnTo>
                      <a:pt x="57" y="0"/>
                    </a:lnTo>
                    <a:lnTo>
                      <a:pt x="158" y="0"/>
                    </a:lnTo>
                    <a:lnTo>
                      <a:pt x="102" y="243"/>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8" name="Freeform 232"/>
              <p:cNvSpPr>
                <a:spLocks/>
              </p:cNvSpPr>
              <p:nvPr/>
            </p:nvSpPr>
            <p:spPr bwMode="auto">
              <a:xfrm>
                <a:off x="3185" y="3212"/>
                <a:ext cx="96" cy="243"/>
              </a:xfrm>
              <a:custGeom>
                <a:avLst/>
                <a:gdLst>
                  <a:gd name="T0" fmla="*/ 38 w 96"/>
                  <a:gd name="T1" fmla="*/ 243 h 243"/>
                  <a:gd name="T2" fmla="*/ 0 w 96"/>
                  <a:gd name="T3" fmla="*/ 243 h 243"/>
                  <a:gd name="T4" fmla="*/ 57 w 96"/>
                  <a:gd name="T5" fmla="*/ 0 h 243"/>
                  <a:gd name="T6" fmla="*/ 96 w 96"/>
                  <a:gd name="T7" fmla="*/ 0 h 243"/>
                  <a:gd name="T8" fmla="*/ 38 w 96"/>
                  <a:gd name="T9" fmla="*/ 243 h 243"/>
                </a:gdLst>
                <a:ahLst/>
                <a:cxnLst>
                  <a:cxn ang="0">
                    <a:pos x="T0" y="T1"/>
                  </a:cxn>
                  <a:cxn ang="0">
                    <a:pos x="T2" y="T3"/>
                  </a:cxn>
                  <a:cxn ang="0">
                    <a:pos x="T4" y="T5"/>
                  </a:cxn>
                  <a:cxn ang="0">
                    <a:pos x="T6" y="T7"/>
                  </a:cxn>
                  <a:cxn ang="0">
                    <a:pos x="T8" y="T9"/>
                  </a:cxn>
                </a:cxnLst>
                <a:rect l="0" t="0" r="r" b="b"/>
                <a:pathLst>
                  <a:path w="96" h="243">
                    <a:moveTo>
                      <a:pt x="38" y="243"/>
                    </a:moveTo>
                    <a:lnTo>
                      <a:pt x="0" y="243"/>
                    </a:lnTo>
                    <a:lnTo>
                      <a:pt x="57" y="0"/>
                    </a:lnTo>
                    <a:lnTo>
                      <a:pt x="96" y="0"/>
                    </a:lnTo>
                    <a:lnTo>
                      <a:pt x="38" y="243"/>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9" name="Freeform 233"/>
              <p:cNvSpPr>
                <a:spLocks/>
              </p:cNvSpPr>
              <p:nvPr/>
            </p:nvSpPr>
            <p:spPr bwMode="auto">
              <a:xfrm>
                <a:off x="3099" y="3455"/>
                <a:ext cx="233" cy="347"/>
              </a:xfrm>
              <a:custGeom>
                <a:avLst/>
                <a:gdLst>
                  <a:gd name="T0" fmla="*/ 148 w 233"/>
                  <a:gd name="T1" fmla="*/ 347 h 347"/>
                  <a:gd name="T2" fmla="*/ 0 w 233"/>
                  <a:gd name="T3" fmla="*/ 347 h 347"/>
                  <a:gd name="T4" fmla="*/ 86 w 233"/>
                  <a:gd name="T5" fmla="*/ 0 h 347"/>
                  <a:gd name="T6" fmla="*/ 233 w 233"/>
                  <a:gd name="T7" fmla="*/ 0 h 347"/>
                  <a:gd name="T8" fmla="*/ 148 w 233"/>
                  <a:gd name="T9" fmla="*/ 347 h 347"/>
                </a:gdLst>
                <a:ahLst/>
                <a:cxnLst>
                  <a:cxn ang="0">
                    <a:pos x="T0" y="T1"/>
                  </a:cxn>
                  <a:cxn ang="0">
                    <a:pos x="T2" y="T3"/>
                  </a:cxn>
                  <a:cxn ang="0">
                    <a:pos x="T4" y="T5"/>
                  </a:cxn>
                  <a:cxn ang="0">
                    <a:pos x="T6" y="T7"/>
                  </a:cxn>
                  <a:cxn ang="0">
                    <a:pos x="T8" y="T9"/>
                  </a:cxn>
                </a:cxnLst>
                <a:rect l="0" t="0" r="r" b="b"/>
                <a:pathLst>
                  <a:path w="233" h="347">
                    <a:moveTo>
                      <a:pt x="148" y="347"/>
                    </a:moveTo>
                    <a:lnTo>
                      <a:pt x="0" y="347"/>
                    </a:lnTo>
                    <a:lnTo>
                      <a:pt x="86" y="0"/>
                    </a:lnTo>
                    <a:lnTo>
                      <a:pt x="233" y="0"/>
                    </a:lnTo>
                    <a:lnTo>
                      <a:pt x="148" y="3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0" name="Freeform 234"/>
              <p:cNvSpPr>
                <a:spLocks/>
              </p:cNvSpPr>
              <p:nvPr/>
            </p:nvSpPr>
            <p:spPr bwMode="auto">
              <a:xfrm>
                <a:off x="3049" y="3455"/>
                <a:ext cx="136" cy="347"/>
              </a:xfrm>
              <a:custGeom>
                <a:avLst/>
                <a:gdLst>
                  <a:gd name="T0" fmla="*/ 0 w 136"/>
                  <a:gd name="T1" fmla="*/ 347 h 347"/>
                  <a:gd name="T2" fmla="*/ 50 w 136"/>
                  <a:gd name="T3" fmla="*/ 347 h 347"/>
                  <a:gd name="T4" fmla="*/ 136 w 136"/>
                  <a:gd name="T5" fmla="*/ 0 h 347"/>
                  <a:gd name="T6" fmla="*/ 86 w 136"/>
                  <a:gd name="T7" fmla="*/ 0 h 347"/>
                  <a:gd name="T8" fmla="*/ 0 w 136"/>
                  <a:gd name="T9" fmla="*/ 347 h 347"/>
                </a:gdLst>
                <a:ahLst/>
                <a:cxnLst>
                  <a:cxn ang="0">
                    <a:pos x="T0" y="T1"/>
                  </a:cxn>
                  <a:cxn ang="0">
                    <a:pos x="T2" y="T3"/>
                  </a:cxn>
                  <a:cxn ang="0">
                    <a:pos x="T4" y="T5"/>
                  </a:cxn>
                  <a:cxn ang="0">
                    <a:pos x="T6" y="T7"/>
                  </a:cxn>
                  <a:cxn ang="0">
                    <a:pos x="T8" y="T9"/>
                  </a:cxn>
                </a:cxnLst>
                <a:rect l="0" t="0" r="r" b="b"/>
                <a:pathLst>
                  <a:path w="136" h="347">
                    <a:moveTo>
                      <a:pt x="0" y="347"/>
                    </a:moveTo>
                    <a:lnTo>
                      <a:pt x="50" y="347"/>
                    </a:lnTo>
                    <a:lnTo>
                      <a:pt x="136" y="0"/>
                    </a:lnTo>
                    <a:lnTo>
                      <a:pt x="86" y="0"/>
                    </a:lnTo>
                    <a:lnTo>
                      <a:pt x="0" y="347"/>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1" name="Freeform 235"/>
              <p:cNvSpPr>
                <a:spLocks/>
              </p:cNvSpPr>
              <p:nvPr/>
            </p:nvSpPr>
            <p:spPr bwMode="auto">
              <a:xfrm>
                <a:off x="3491" y="3455"/>
                <a:ext cx="233" cy="347"/>
              </a:xfrm>
              <a:custGeom>
                <a:avLst/>
                <a:gdLst>
                  <a:gd name="T0" fmla="*/ 233 w 233"/>
                  <a:gd name="T1" fmla="*/ 347 h 347"/>
                  <a:gd name="T2" fmla="*/ 85 w 233"/>
                  <a:gd name="T3" fmla="*/ 347 h 347"/>
                  <a:gd name="T4" fmla="*/ 0 w 233"/>
                  <a:gd name="T5" fmla="*/ 0 h 347"/>
                  <a:gd name="T6" fmla="*/ 147 w 233"/>
                  <a:gd name="T7" fmla="*/ 0 h 347"/>
                  <a:gd name="T8" fmla="*/ 233 w 233"/>
                  <a:gd name="T9" fmla="*/ 347 h 347"/>
                </a:gdLst>
                <a:ahLst/>
                <a:cxnLst>
                  <a:cxn ang="0">
                    <a:pos x="T0" y="T1"/>
                  </a:cxn>
                  <a:cxn ang="0">
                    <a:pos x="T2" y="T3"/>
                  </a:cxn>
                  <a:cxn ang="0">
                    <a:pos x="T4" y="T5"/>
                  </a:cxn>
                  <a:cxn ang="0">
                    <a:pos x="T6" y="T7"/>
                  </a:cxn>
                  <a:cxn ang="0">
                    <a:pos x="T8" y="T9"/>
                  </a:cxn>
                </a:cxnLst>
                <a:rect l="0" t="0" r="r" b="b"/>
                <a:pathLst>
                  <a:path w="233" h="347">
                    <a:moveTo>
                      <a:pt x="233" y="347"/>
                    </a:moveTo>
                    <a:lnTo>
                      <a:pt x="85" y="347"/>
                    </a:lnTo>
                    <a:lnTo>
                      <a:pt x="0" y="0"/>
                    </a:lnTo>
                    <a:lnTo>
                      <a:pt x="147" y="0"/>
                    </a:lnTo>
                    <a:lnTo>
                      <a:pt x="233" y="3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2" name="Freeform 236"/>
              <p:cNvSpPr>
                <a:spLocks/>
              </p:cNvSpPr>
              <p:nvPr/>
            </p:nvSpPr>
            <p:spPr bwMode="auto">
              <a:xfrm>
                <a:off x="3189" y="2834"/>
                <a:ext cx="495" cy="158"/>
              </a:xfrm>
              <a:custGeom>
                <a:avLst/>
                <a:gdLst>
                  <a:gd name="T0" fmla="*/ 105 w 495"/>
                  <a:gd name="T1" fmla="*/ 0 h 158"/>
                  <a:gd name="T2" fmla="*/ 495 w 495"/>
                  <a:gd name="T3" fmla="*/ 0 h 158"/>
                  <a:gd name="T4" fmla="*/ 420 w 495"/>
                  <a:gd name="T5" fmla="*/ 158 h 158"/>
                  <a:gd name="T6" fmla="*/ 0 w 495"/>
                  <a:gd name="T7" fmla="*/ 158 h 158"/>
                  <a:gd name="T8" fmla="*/ 105 w 495"/>
                  <a:gd name="T9" fmla="*/ 0 h 158"/>
                </a:gdLst>
                <a:ahLst/>
                <a:cxnLst>
                  <a:cxn ang="0">
                    <a:pos x="T0" y="T1"/>
                  </a:cxn>
                  <a:cxn ang="0">
                    <a:pos x="T2" y="T3"/>
                  </a:cxn>
                  <a:cxn ang="0">
                    <a:pos x="T4" y="T5"/>
                  </a:cxn>
                  <a:cxn ang="0">
                    <a:pos x="T6" y="T7"/>
                  </a:cxn>
                  <a:cxn ang="0">
                    <a:pos x="T8" y="T9"/>
                  </a:cxn>
                </a:cxnLst>
                <a:rect l="0" t="0" r="r" b="b"/>
                <a:pathLst>
                  <a:path w="495" h="158">
                    <a:moveTo>
                      <a:pt x="105" y="0"/>
                    </a:moveTo>
                    <a:lnTo>
                      <a:pt x="495" y="0"/>
                    </a:lnTo>
                    <a:lnTo>
                      <a:pt x="420" y="158"/>
                    </a:lnTo>
                    <a:lnTo>
                      <a:pt x="0" y="158"/>
                    </a:lnTo>
                    <a:lnTo>
                      <a:pt x="105" y="0"/>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3" name="Freeform 237"/>
              <p:cNvSpPr>
                <a:spLocks/>
              </p:cNvSpPr>
              <p:nvPr/>
            </p:nvSpPr>
            <p:spPr bwMode="auto">
              <a:xfrm>
                <a:off x="3476" y="2985"/>
                <a:ext cx="189" cy="122"/>
              </a:xfrm>
              <a:custGeom>
                <a:avLst/>
                <a:gdLst>
                  <a:gd name="T0" fmla="*/ 0 w 189"/>
                  <a:gd name="T1" fmla="*/ 122 h 122"/>
                  <a:gd name="T2" fmla="*/ 68 w 189"/>
                  <a:gd name="T3" fmla="*/ 0 h 122"/>
                  <a:gd name="T4" fmla="*/ 189 w 189"/>
                  <a:gd name="T5" fmla="*/ 0 h 122"/>
                  <a:gd name="T6" fmla="*/ 189 w 189"/>
                  <a:gd name="T7" fmla="*/ 122 h 122"/>
                  <a:gd name="T8" fmla="*/ 0 w 189"/>
                  <a:gd name="T9" fmla="*/ 122 h 122"/>
                </a:gdLst>
                <a:ahLst/>
                <a:cxnLst>
                  <a:cxn ang="0">
                    <a:pos x="T0" y="T1"/>
                  </a:cxn>
                  <a:cxn ang="0">
                    <a:pos x="T2" y="T3"/>
                  </a:cxn>
                  <a:cxn ang="0">
                    <a:pos x="T4" y="T5"/>
                  </a:cxn>
                  <a:cxn ang="0">
                    <a:pos x="T6" y="T7"/>
                  </a:cxn>
                  <a:cxn ang="0">
                    <a:pos x="T8" y="T9"/>
                  </a:cxn>
                </a:cxnLst>
                <a:rect l="0" t="0" r="r" b="b"/>
                <a:pathLst>
                  <a:path w="189" h="122">
                    <a:moveTo>
                      <a:pt x="0" y="122"/>
                    </a:moveTo>
                    <a:lnTo>
                      <a:pt x="68" y="0"/>
                    </a:lnTo>
                    <a:lnTo>
                      <a:pt x="189" y="0"/>
                    </a:lnTo>
                    <a:lnTo>
                      <a:pt x="189" y="122"/>
                    </a:lnTo>
                    <a:lnTo>
                      <a:pt x="0" y="12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5" name="Freeform 239"/>
              <p:cNvSpPr>
                <a:spLocks/>
              </p:cNvSpPr>
              <p:nvPr/>
            </p:nvSpPr>
            <p:spPr bwMode="auto">
              <a:xfrm>
                <a:off x="3530" y="2985"/>
                <a:ext cx="189" cy="122"/>
              </a:xfrm>
              <a:custGeom>
                <a:avLst/>
                <a:gdLst>
                  <a:gd name="T0" fmla="*/ 0 w 189"/>
                  <a:gd name="T1" fmla="*/ 122 h 122"/>
                  <a:gd name="T2" fmla="*/ 68 w 189"/>
                  <a:gd name="T3" fmla="*/ 0 h 122"/>
                  <a:gd name="T4" fmla="*/ 189 w 189"/>
                  <a:gd name="T5" fmla="*/ 0 h 122"/>
                  <a:gd name="T6" fmla="*/ 189 w 189"/>
                  <a:gd name="T7" fmla="*/ 122 h 122"/>
                  <a:gd name="T8" fmla="*/ 0 w 189"/>
                  <a:gd name="T9" fmla="*/ 122 h 122"/>
                </a:gdLst>
                <a:ahLst/>
                <a:cxnLst>
                  <a:cxn ang="0">
                    <a:pos x="T0" y="T1"/>
                  </a:cxn>
                  <a:cxn ang="0">
                    <a:pos x="T2" y="T3"/>
                  </a:cxn>
                  <a:cxn ang="0">
                    <a:pos x="T4" y="T5"/>
                  </a:cxn>
                  <a:cxn ang="0">
                    <a:pos x="T6" y="T7"/>
                  </a:cxn>
                  <a:cxn ang="0">
                    <a:pos x="T8" y="T9"/>
                  </a:cxn>
                </a:cxnLst>
                <a:rect l="0" t="0" r="r" b="b"/>
                <a:pathLst>
                  <a:path w="189" h="122">
                    <a:moveTo>
                      <a:pt x="0" y="122"/>
                    </a:moveTo>
                    <a:lnTo>
                      <a:pt x="68" y="0"/>
                    </a:lnTo>
                    <a:lnTo>
                      <a:pt x="189" y="0"/>
                    </a:lnTo>
                    <a:lnTo>
                      <a:pt x="189" y="122"/>
                    </a:lnTo>
                    <a:lnTo>
                      <a:pt x="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6" name="Freeform 240"/>
              <p:cNvSpPr>
                <a:spLocks/>
              </p:cNvSpPr>
              <p:nvPr/>
            </p:nvSpPr>
            <p:spPr bwMode="auto">
              <a:xfrm>
                <a:off x="3476" y="3107"/>
                <a:ext cx="243" cy="28"/>
              </a:xfrm>
              <a:custGeom>
                <a:avLst/>
                <a:gdLst>
                  <a:gd name="T0" fmla="*/ 0 w 243"/>
                  <a:gd name="T1" fmla="*/ 28 h 28"/>
                  <a:gd name="T2" fmla="*/ 0 w 243"/>
                  <a:gd name="T3" fmla="*/ 0 h 28"/>
                  <a:gd name="T4" fmla="*/ 243 w 243"/>
                  <a:gd name="T5" fmla="*/ 0 h 28"/>
                  <a:gd name="T6" fmla="*/ 218 w 243"/>
                  <a:gd name="T7" fmla="*/ 28 h 28"/>
                  <a:gd name="T8" fmla="*/ 0 w 243"/>
                  <a:gd name="T9" fmla="*/ 28 h 28"/>
                </a:gdLst>
                <a:ahLst/>
                <a:cxnLst>
                  <a:cxn ang="0">
                    <a:pos x="T0" y="T1"/>
                  </a:cxn>
                  <a:cxn ang="0">
                    <a:pos x="T2" y="T3"/>
                  </a:cxn>
                  <a:cxn ang="0">
                    <a:pos x="T4" y="T5"/>
                  </a:cxn>
                  <a:cxn ang="0">
                    <a:pos x="T6" y="T7"/>
                  </a:cxn>
                  <a:cxn ang="0">
                    <a:pos x="T8" y="T9"/>
                  </a:cxn>
                </a:cxnLst>
                <a:rect l="0" t="0" r="r" b="b"/>
                <a:pathLst>
                  <a:path w="243" h="28">
                    <a:moveTo>
                      <a:pt x="0" y="28"/>
                    </a:moveTo>
                    <a:lnTo>
                      <a:pt x="0" y="0"/>
                    </a:lnTo>
                    <a:lnTo>
                      <a:pt x="243" y="0"/>
                    </a:lnTo>
                    <a:lnTo>
                      <a:pt x="218" y="28"/>
                    </a:lnTo>
                    <a:lnTo>
                      <a:pt x="0" y="28"/>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8" name="Freeform 242"/>
              <p:cNvSpPr>
                <a:spLocks/>
              </p:cNvSpPr>
              <p:nvPr/>
            </p:nvSpPr>
            <p:spPr bwMode="auto">
              <a:xfrm>
                <a:off x="3000" y="2989"/>
                <a:ext cx="350" cy="121"/>
              </a:xfrm>
              <a:custGeom>
                <a:avLst/>
                <a:gdLst>
                  <a:gd name="T0" fmla="*/ 350 w 350"/>
                  <a:gd name="T1" fmla="*/ 121 h 121"/>
                  <a:gd name="T2" fmla="*/ 279 w 350"/>
                  <a:gd name="T3" fmla="*/ 0 h 121"/>
                  <a:gd name="T4" fmla="*/ 0 w 350"/>
                  <a:gd name="T5" fmla="*/ 0 h 121"/>
                  <a:gd name="T6" fmla="*/ 0 w 350"/>
                  <a:gd name="T7" fmla="*/ 121 h 121"/>
                  <a:gd name="T8" fmla="*/ 350 w 350"/>
                  <a:gd name="T9" fmla="*/ 121 h 121"/>
                </a:gdLst>
                <a:ahLst/>
                <a:cxnLst>
                  <a:cxn ang="0">
                    <a:pos x="T0" y="T1"/>
                  </a:cxn>
                  <a:cxn ang="0">
                    <a:pos x="T2" y="T3"/>
                  </a:cxn>
                  <a:cxn ang="0">
                    <a:pos x="T4" y="T5"/>
                  </a:cxn>
                  <a:cxn ang="0">
                    <a:pos x="T6" y="T7"/>
                  </a:cxn>
                  <a:cxn ang="0">
                    <a:pos x="T8" y="T9"/>
                  </a:cxn>
                </a:cxnLst>
                <a:rect l="0" t="0" r="r" b="b"/>
                <a:pathLst>
                  <a:path w="350" h="121">
                    <a:moveTo>
                      <a:pt x="350" y="121"/>
                    </a:moveTo>
                    <a:lnTo>
                      <a:pt x="279" y="0"/>
                    </a:lnTo>
                    <a:lnTo>
                      <a:pt x="0" y="0"/>
                    </a:lnTo>
                    <a:lnTo>
                      <a:pt x="0" y="121"/>
                    </a:lnTo>
                    <a:lnTo>
                      <a:pt x="350"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9" name="Freeform 243"/>
              <p:cNvSpPr>
                <a:spLocks/>
              </p:cNvSpPr>
              <p:nvPr/>
            </p:nvSpPr>
            <p:spPr bwMode="auto">
              <a:xfrm>
                <a:off x="3000" y="3110"/>
                <a:ext cx="350" cy="25"/>
              </a:xfrm>
              <a:custGeom>
                <a:avLst/>
                <a:gdLst>
                  <a:gd name="T0" fmla="*/ 350 w 350"/>
                  <a:gd name="T1" fmla="*/ 25 h 25"/>
                  <a:gd name="T2" fmla="*/ 350 w 350"/>
                  <a:gd name="T3" fmla="*/ 0 h 25"/>
                  <a:gd name="T4" fmla="*/ 0 w 350"/>
                  <a:gd name="T5" fmla="*/ 0 h 25"/>
                  <a:gd name="T6" fmla="*/ 24 w 350"/>
                  <a:gd name="T7" fmla="*/ 25 h 25"/>
                  <a:gd name="T8" fmla="*/ 350 w 350"/>
                  <a:gd name="T9" fmla="*/ 25 h 25"/>
                </a:gdLst>
                <a:ahLst/>
                <a:cxnLst>
                  <a:cxn ang="0">
                    <a:pos x="T0" y="T1"/>
                  </a:cxn>
                  <a:cxn ang="0">
                    <a:pos x="T2" y="T3"/>
                  </a:cxn>
                  <a:cxn ang="0">
                    <a:pos x="T4" y="T5"/>
                  </a:cxn>
                  <a:cxn ang="0">
                    <a:pos x="T6" y="T7"/>
                  </a:cxn>
                  <a:cxn ang="0">
                    <a:pos x="T8" y="T9"/>
                  </a:cxn>
                </a:cxnLst>
                <a:rect l="0" t="0" r="r" b="b"/>
                <a:pathLst>
                  <a:path w="350" h="25">
                    <a:moveTo>
                      <a:pt x="350" y="25"/>
                    </a:moveTo>
                    <a:lnTo>
                      <a:pt x="350" y="0"/>
                    </a:lnTo>
                    <a:lnTo>
                      <a:pt x="0" y="0"/>
                    </a:lnTo>
                    <a:lnTo>
                      <a:pt x="24" y="25"/>
                    </a:lnTo>
                    <a:lnTo>
                      <a:pt x="350" y="25"/>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0" name="Freeform 244"/>
              <p:cNvSpPr>
                <a:spLocks/>
              </p:cNvSpPr>
              <p:nvPr/>
            </p:nvSpPr>
            <p:spPr bwMode="auto">
              <a:xfrm>
                <a:off x="3037" y="2740"/>
                <a:ext cx="132" cy="127"/>
              </a:xfrm>
              <a:custGeom>
                <a:avLst/>
                <a:gdLst>
                  <a:gd name="T0" fmla="*/ 89 w 89"/>
                  <a:gd name="T1" fmla="*/ 61 h 86"/>
                  <a:gd name="T2" fmla="*/ 65 w 89"/>
                  <a:gd name="T3" fmla="*/ 86 h 86"/>
                  <a:gd name="T4" fmla="*/ 24 w 89"/>
                  <a:gd name="T5" fmla="*/ 86 h 86"/>
                  <a:gd name="T6" fmla="*/ 0 w 89"/>
                  <a:gd name="T7" fmla="*/ 61 h 86"/>
                  <a:gd name="T8" fmla="*/ 0 w 89"/>
                  <a:gd name="T9" fmla="*/ 24 h 86"/>
                  <a:gd name="T10" fmla="*/ 24 w 89"/>
                  <a:gd name="T11" fmla="*/ 0 h 86"/>
                  <a:gd name="T12" fmla="*/ 65 w 89"/>
                  <a:gd name="T13" fmla="*/ 0 h 86"/>
                  <a:gd name="T14" fmla="*/ 89 w 89"/>
                  <a:gd name="T15" fmla="*/ 24 h 86"/>
                  <a:gd name="T16" fmla="*/ 89 w 89"/>
                  <a:gd name="T17" fmla="*/ 6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86">
                    <a:moveTo>
                      <a:pt x="89" y="61"/>
                    </a:moveTo>
                    <a:cubicBezTo>
                      <a:pt x="89" y="75"/>
                      <a:pt x="79" y="86"/>
                      <a:pt x="65" y="86"/>
                    </a:cubicBezTo>
                    <a:cubicBezTo>
                      <a:pt x="24" y="86"/>
                      <a:pt x="24" y="86"/>
                      <a:pt x="24" y="86"/>
                    </a:cubicBezTo>
                    <a:cubicBezTo>
                      <a:pt x="10" y="86"/>
                      <a:pt x="0" y="75"/>
                      <a:pt x="0" y="61"/>
                    </a:cubicBezTo>
                    <a:cubicBezTo>
                      <a:pt x="0" y="24"/>
                      <a:pt x="0" y="24"/>
                      <a:pt x="0" y="24"/>
                    </a:cubicBezTo>
                    <a:cubicBezTo>
                      <a:pt x="0" y="11"/>
                      <a:pt x="10" y="0"/>
                      <a:pt x="24" y="0"/>
                    </a:cubicBezTo>
                    <a:cubicBezTo>
                      <a:pt x="65" y="0"/>
                      <a:pt x="65" y="0"/>
                      <a:pt x="65" y="0"/>
                    </a:cubicBezTo>
                    <a:cubicBezTo>
                      <a:pt x="79" y="0"/>
                      <a:pt x="89" y="11"/>
                      <a:pt x="89" y="24"/>
                    </a:cubicBezTo>
                    <a:lnTo>
                      <a:pt x="89" y="61"/>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1" name="Freeform 245"/>
              <p:cNvSpPr>
                <a:spLocks/>
              </p:cNvSpPr>
              <p:nvPr/>
            </p:nvSpPr>
            <p:spPr bwMode="auto">
              <a:xfrm>
                <a:off x="3095" y="2740"/>
                <a:ext cx="133" cy="127"/>
              </a:xfrm>
              <a:custGeom>
                <a:avLst/>
                <a:gdLst>
                  <a:gd name="T0" fmla="*/ 90 w 90"/>
                  <a:gd name="T1" fmla="*/ 61 h 86"/>
                  <a:gd name="T2" fmla="*/ 66 w 90"/>
                  <a:gd name="T3" fmla="*/ 86 h 86"/>
                  <a:gd name="T4" fmla="*/ 24 w 90"/>
                  <a:gd name="T5" fmla="*/ 86 h 86"/>
                  <a:gd name="T6" fmla="*/ 0 w 90"/>
                  <a:gd name="T7" fmla="*/ 61 h 86"/>
                  <a:gd name="T8" fmla="*/ 0 w 90"/>
                  <a:gd name="T9" fmla="*/ 24 h 86"/>
                  <a:gd name="T10" fmla="*/ 24 w 90"/>
                  <a:gd name="T11" fmla="*/ 0 h 86"/>
                  <a:gd name="T12" fmla="*/ 66 w 90"/>
                  <a:gd name="T13" fmla="*/ 0 h 86"/>
                  <a:gd name="T14" fmla="*/ 90 w 90"/>
                  <a:gd name="T15" fmla="*/ 24 h 86"/>
                  <a:gd name="T16" fmla="*/ 90 w 90"/>
                  <a:gd name="T17" fmla="*/ 6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6">
                    <a:moveTo>
                      <a:pt x="90" y="61"/>
                    </a:moveTo>
                    <a:cubicBezTo>
                      <a:pt x="90" y="75"/>
                      <a:pt x="79" y="86"/>
                      <a:pt x="66" y="86"/>
                    </a:cubicBezTo>
                    <a:cubicBezTo>
                      <a:pt x="24" y="86"/>
                      <a:pt x="24" y="86"/>
                      <a:pt x="24" y="86"/>
                    </a:cubicBezTo>
                    <a:cubicBezTo>
                      <a:pt x="11" y="86"/>
                      <a:pt x="0" y="75"/>
                      <a:pt x="0" y="61"/>
                    </a:cubicBezTo>
                    <a:cubicBezTo>
                      <a:pt x="0" y="24"/>
                      <a:pt x="0" y="24"/>
                      <a:pt x="0" y="24"/>
                    </a:cubicBezTo>
                    <a:cubicBezTo>
                      <a:pt x="0" y="11"/>
                      <a:pt x="11" y="0"/>
                      <a:pt x="24" y="0"/>
                    </a:cubicBezTo>
                    <a:cubicBezTo>
                      <a:pt x="66" y="0"/>
                      <a:pt x="66" y="0"/>
                      <a:pt x="66" y="0"/>
                    </a:cubicBezTo>
                    <a:cubicBezTo>
                      <a:pt x="79" y="0"/>
                      <a:pt x="90" y="11"/>
                      <a:pt x="90" y="24"/>
                    </a:cubicBezTo>
                    <a:lnTo>
                      <a:pt x="90"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2" name="Rectangle 246"/>
              <p:cNvSpPr>
                <a:spLocks noChangeArrowheads="1"/>
              </p:cNvSpPr>
              <p:nvPr/>
            </p:nvSpPr>
            <p:spPr bwMode="auto">
              <a:xfrm>
                <a:off x="3343" y="2600"/>
                <a:ext cx="7" cy="18"/>
              </a:xfrm>
              <a:prstGeom prst="rect">
                <a:avLst/>
              </a:prstGeom>
              <a:solidFill>
                <a:srgbClr val="FCD11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3" name="Freeform 247"/>
              <p:cNvSpPr>
                <a:spLocks/>
              </p:cNvSpPr>
              <p:nvPr/>
            </p:nvSpPr>
            <p:spPr bwMode="auto">
              <a:xfrm>
                <a:off x="3332" y="2461"/>
                <a:ext cx="218" cy="120"/>
              </a:xfrm>
              <a:custGeom>
                <a:avLst/>
                <a:gdLst>
                  <a:gd name="T0" fmla="*/ 0 w 218"/>
                  <a:gd name="T1" fmla="*/ 0 h 120"/>
                  <a:gd name="T2" fmla="*/ 107 w 218"/>
                  <a:gd name="T3" fmla="*/ 120 h 120"/>
                  <a:gd name="T4" fmla="*/ 218 w 218"/>
                  <a:gd name="T5" fmla="*/ 0 h 120"/>
                </a:gdLst>
                <a:ahLst/>
                <a:cxnLst>
                  <a:cxn ang="0">
                    <a:pos x="T0" y="T1"/>
                  </a:cxn>
                  <a:cxn ang="0">
                    <a:pos x="T2" y="T3"/>
                  </a:cxn>
                  <a:cxn ang="0">
                    <a:pos x="T4" y="T5"/>
                  </a:cxn>
                </a:cxnLst>
                <a:rect l="0" t="0" r="r" b="b"/>
                <a:pathLst>
                  <a:path w="218" h="120">
                    <a:moveTo>
                      <a:pt x="0" y="0"/>
                    </a:moveTo>
                    <a:lnTo>
                      <a:pt x="107" y="120"/>
                    </a:lnTo>
                    <a:lnTo>
                      <a:pt x="218" y="0"/>
                    </a:lnTo>
                  </a:path>
                </a:pathLst>
              </a:custGeom>
              <a:noFill/>
              <a:ln w="23813" cap="rnd">
                <a:solidFill>
                  <a:srgbClr val="0072C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4" name="Rectangle 248"/>
              <p:cNvSpPr>
                <a:spLocks noChangeArrowheads="1"/>
              </p:cNvSpPr>
              <p:nvPr/>
            </p:nvSpPr>
            <p:spPr bwMode="auto">
              <a:xfrm>
                <a:off x="3225" y="3135"/>
                <a:ext cx="69" cy="77"/>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5" name="Freeform 249"/>
              <p:cNvSpPr>
                <a:spLocks/>
              </p:cNvSpPr>
              <p:nvPr/>
            </p:nvSpPr>
            <p:spPr bwMode="auto">
              <a:xfrm>
                <a:off x="3607" y="3742"/>
                <a:ext cx="105" cy="60"/>
              </a:xfrm>
              <a:custGeom>
                <a:avLst/>
                <a:gdLst>
                  <a:gd name="T0" fmla="*/ 0 w 105"/>
                  <a:gd name="T1" fmla="*/ 60 h 60"/>
                  <a:gd name="T2" fmla="*/ 0 w 105"/>
                  <a:gd name="T3" fmla="*/ 0 h 60"/>
                  <a:gd name="T4" fmla="*/ 105 w 105"/>
                  <a:gd name="T5" fmla="*/ 60 h 60"/>
                  <a:gd name="T6" fmla="*/ 0 w 105"/>
                  <a:gd name="T7" fmla="*/ 60 h 60"/>
                </a:gdLst>
                <a:ahLst/>
                <a:cxnLst>
                  <a:cxn ang="0">
                    <a:pos x="T0" y="T1"/>
                  </a:cxn>
                  <a:cxn ang="0">
                    <a:pos x="T2" y="T3"/>
                  </a:cxn>
                  <a:cxn ang="0">
                    <a:pos x="T4" y="T5"/>
                  </a:cxn>
                  <a:cxn ang="0">
                    <a:pos x="T6" y="T7"/>
                  </a:cxn>
                </a:cxnLst>
                <a:rect l="0" t="0" r="r" b="b"/>
                <a:pathLst>
                  <a:path w="105" h="60">
                    <a:moveTo>
                      <a:pt x="0" y="60"/>
                    </a:moveTo>
                    <a:lnTo>
                      <a:pt x="0" y="0"/>
                    </a:lnTo>
                    <a:lnTo>
                      <a:pt x="105" y="60"/>
                    </a:lnTo>
                    <a:lnTo>
                      <a:pt x="0" y="6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6" name="Freeform 250"/>
              <p:cNvSpPr>
                <a:spLocks/>
              </p:cNvSpPr>
              <p:nvPr/>
            </p:nvSpPr>
            <p:spPr bwMode="auto">
              <a:xfrm>
                <a:off x="3607" y="3739"/>
                <a:ext cx="205" cy="63"/>
              </a:xfrm>
              <a:custGeom>
                <a:avLst/>
                <a:gdLst>
                  <a:gd name="T0" fmla="*/ 101 w 205"/>
                  <a:gd name="T1" fmla="*/ 0 h 63"/>
                  <a:gd name="T2" fmla="*/ 205 w 205"/>
                  <a:gd name="T3" fmla="*/ 63 h 63"/>
                  <a:gd name="T4" fmla="*/ 105 w 205"/>
                  <a:gd name="T5" fmla="*/ 63 h 63"/>
                  <a:gd name="T6" fmla="*/ 0 w 205"/>
                  <a:gd name="T7" fmla="*/ 3 h 63"/>
                  <a:gd name="T8" fmla="*/ 101 w 205"/>
                  <a:gd name="T9" fmla="*/ 0 h 63"/>
                </a:gdLst>
                <a:ahLst/>
                <a:cxnLst>
                  <a:cxn ang="0">
                    <a:pos x="T0" y="T1"/>
                  </a:cxn>
                  <a:cxn ang="0">
                    <a:pos x="T2" y="T3"/>
                  </a:cxn>
                  <a:cxn ang="0">
                    <a:pos x="T4" y="T5"/>
                  </a:cxn>
                  <a:cxn ang="0">
                    <a:pos x="T6" y="T7"/>
                  </a:cxn>
                  <a:cxn ang="0">
                    <a:pos x="T8" y="T9"/>
                  </a:cxn>
                </a:cxnLst>
                <a:rect l="0" t="0" r="r" b="b"/>
                <a:pathLst>
                  <a:path w="205" h="63">
                    <a:moveTo>
                      <a:pt x="101" y="0"/>
                    </a:moveTo>
                    <a:lnTo>
                      <a:pt x="205" y="63"/>
                    </a:lnTo>
                    <a:lnTo>
                      <a:pt x="105" y="63"/>
                    </a:lnTo>
                    <a:lnTo>
                      <a:pt x="0" y="3"/>
                    </a:lnTo>
                    <a:lnTo>
                      <a:pt x="10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7" name="Freeform 251"/>
              <p:cNvSpPr>
                <a:spLocks/>
              </p:cNvSpPr>
              <p:nvPr/>
            </p:nvSpPr>
            <p:spPr bwMode="auto">
              <a:xfrm>
                <a:off x="3146" y="3739"/>
                <a:ext cx="206" cy="63"/>
              </a:xfrm>
              <a:custGeom>
                <a:avLst/>
                <a:gdLst>
                  <a:gd name="T0" fmla="*/ 101 w 206"/>
                  <a:gd name="T1" fmla="*/ 0 h 63"/>
                  <a:gd name="T2" fmla="*/ 206 w 206"/>
                  <a:gd name="T3" fmla="*/ 63 h 63"/>
                  <a:gd name="T4" fmla="*/ 101 w 206"/>
                  <a:gd name="T5" fmla="*/ 63 h 63"/>
                  <a:gd name="T6" fmla="*/ 0 w 206"/>
                  <a:gd name="T7" fmla="*/ 3 h 63"/>
                  <a:gd name="T8" fmla="*/ 101 w 206"/>
                  <a:gd name="T9" fmla="*/ 0 h 63"/>
                </a:gdLst>
                <a:ahLst/>
                <a:cxnLst>
                  <a:cxn ang="0">
                    <a:pos x="T0" y="T1"/>
                  </a:cxn>
                  <a:cxn ang="0">
                    <a:pos x="T2" y="T3"/>
                  </a:cxn>
                  <a:cxn ang="0">
                    <a:pos x="T4" y="T5"/>
                  </a:cxn>
                  <a:cxn ang="0">
                    <a:pos x="T6" y="T7"/>
                  </a:cxn>
                  <a:cxn ang="0">
                    <a:pos x="T8" y="T9"/>
                  </a:cxn>
                </a:cxnLst>
                <a:rect l="0" t="0" r="r" b="b"/>
                <a:pathLst>
                  <a:path w="206" h="63">
                    <a:moveTo>
                      <a:pt x="101" y="0"/>
                    </a:moveTo>
                    <a:lnTo>
                      <a:pt x="206" y="63"/>
                    </a:lnTo>
                    <a:lnTo>
                      <a:pt x="101" y="63"/>
                    </a:lnTo>
                    <a:lnTo>
                      <a:pt x="0" y="3"/>
                    </a:lnTo>
                    <a:lnTo>
                      <a:pt x="10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8" name="Freeform 252"/>
              <p:cNvSpPr>
                <a:spLocks/>
              </p:cNvSpPr>
              <p:nvPr/>
            </p:nvSpPr>
            <p:spPr bwMode="auto">
              <a:xfrm>
                <a:off x="3146" y="3742"/>
                <a:ext cx="105" cy="60"/>
              </a:xfrm>
              <a:custGeom>
                <a:avLst/>
                <a:gdLst>
                  <a:gd name="T0" fmla="*/ 0 w 105"/>
                  <a:gd name="T1" fmla="*/ 60 h 60"/>
                  <a:gd name="T2" fmla="*/ 0 w 105"/>
                  <a:gd name="T3" fmla="*/ 0 h 60"/>
                  <a:gd name="T4" fmla="*/ 105 w 105"/>
                  <a:gd name="T5" fmla="*/ 60 h 60"/>
                  <a:gd name="T6" fmla="*/ 0 w 105"/>
                  <a:gd name="T7" fmla="*/ 60 h 60"/>
                </a:gdLst>
                <a:ahLst/>
                <a:cxnLst>
                  <a:cxn ang="0">
                    <a:pos x="T0" y="T1"/>
                  </a:cxn>
                  <a:cxn ang="0">
                    <a:pos x="T2" y="T3"/>
                  </a:cxn>
                  <a:cxn ang="0">
                    <a:pos x="T4" y="T5"/>
                  </a:cxn>
                  <a:cxn ang="0">
                    <a:pos x="T6" y="T7"/>
                  </a:cxn>
                </a:cxnLst>
                <a:rect l="0" t="0" r="r" b="b"/>
                <a:pathLst>
                  <a:path w="105" h="60">
                    <a:moveTo>
                      <a:pt x="0" y="60"/>
                    </a:moveTo>
                    <a:lnTo>
                      <a:pt x="0" y="0"/>
                    </a:lnTo>
                    <a:lnTo>
                      <a:pt x="105" y="60"/>
                    </a:lnTo>
                    <a:lnTo>
                      <a:pt x="0" y="6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9" name="Freeform 253"/>
              <p:cNvSpPr>
                <a:spLocks/>
              </p:cNvSpPr>
              <p:nvPr/>
            </p:nvSpPr>
            <p:spPr bwMode="auto">
              <a:xfrm>
                <a:off x="3355" y="2883"/>
                <a:ext cx="177" cy="65"/>
              </a:xfrm>
              <a:custGeom>
                <a:avLst/>
                <a:gdLst>
                  <a:gd name="T0" fmla="*/ 14 w 177"/>
                  <a:gd name="T1" fmla="*/ 12 h 65"/>
                  <a:gd name="T2" fmla="*/ 0 w 177"/>
                  <a:gd name="T3" fmla="*/ 65 h 65"/>
                  <a:gd name="T4" fmla="*/ 177 w 177"/>
                  <a:gd name="T5" fmla="*/ 65 h 65"/>
                  <a:gd name="T6" fmla="*/ 164 w 177"/>
                  <a:gd name="T7" fmla="*/ 12 h 65"/>
                  <a:gd name="T8" fmla="*/ 150 w 177"/>
                  <a:gd name="T9" fmla="*/ 2 h 65"/>
                  <a:gd name="T10" fmla="*/ 127 w 177"/>
                  <a:gd name="T11" fmla="*/ 2 h 65"/>
                  <a:gd name="T12" fmla="*/ 113 w 177"/>
                  <a:gd name="T13" fmla="*/ 3 h 65"/>
                  <a:gd name="T14" fmla="*/ 59 w 177"/>
                  <a:gd name="T15" fmla="*/ 3 h 65"/>
                  <a:gd name="T16" fmla="*/ 48 w 177"/>
                  <a:gd name="T17" fmla="*/ 0 h 65"/>
                  <a:gd name="T18" fmla="*/ 28 w 177"/>
                  <a:gd name="T19" fmla="*/ 3 h 65"/>
                  <a:gd name="T20" fmla="*/ 14 w 177"/>
                  <a:gd name="T2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65">
                    <a:moveTo>
                      <a:pt x="14" y="12"/>
                    </a:moveTo>
                    <a:lnTo>
                      <a:pt x="0" y="65"/>
                    </a:lnTo>
                    <a:lnTo>
                      <a:pt x="177" y="65"/>
                    </a:lnTo>
                    <a:lnTo>
                      <a:pt x="164" y="12"/>
                    </a:lnTo>
                    <a:lnTo>
                      <a:pt x="150" y="2"/>
                    </a:lnTo>
                    <a:lnTo>
                      <a:pt x="127" y="2"/>
                    </a:lnTo>
                    <a:lnTo>
                      <a:pt x="113" y="3"/>
                    </a:lnTo>
                    <a:lnTo>
                      <a:pt x="59" y="3"/>
                    </a:lnTo>
                    <a:lnTo>
                      <a:pt x="48" y="0"/>
                    </a:lnTo>
                    <a:lnTo>
                      <a:pt x="28" y="3"/>
                    </a:lnTo>
                    <a:lnTo>
                      <a:pt x="14" y="1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0" name="Freeform 254"/>
              <p:cNvSpPr>
                <a:spLocks/>
              </p:cNvSpPr>
              <p:nvPr/>
            </p:nvSpPr>
            <p:spPr bwMode="auto">
              <a:xfrm>
                <a:off x="3369" y="2877"/>
                <a:ext cx="150" cy="31"/>
              </a:xfrm>
              <a:custGeom>
                <a:avLst/>
                <a:gdLst>
                  <a:gd name="T0" fmla="*/ 101 w 101"/>
                  <a:gd name="T1" fmla="*/ 11 h 21"/>
                  <a:gd name="T2" fmla="*/ 100 w 101"/>
                  <a:gd name="T3" fmla="*/ 8 h 21"/>
                  <a:gd name="T4" fmla="*/ 96 w 101"/>
                  <a:gd name="T5" fmla="*/ 5 h 21"/>
                  <a:gd name="T6" fmla="*/ 85 w 101"/>
                  <a:gd name="T7" fmla="*/ 0 h 21"/>
                  <a:gd name="T8" fmla="*/ 78 w 101"/>
                  <a:gd name="T9" fmla="*/ 0 h 21"/>
                  <a:gd name="T10" fmla="*/ 74 w 101"/>
                  <a:gd name="T11" fmla="*/ 1 h 21"/>
                  <a:gd name="T12" fmla="*/ 68 w 101"/>
                  <a:gd name="T13" fmla="*/ 3 h 21"/>
                  <a:gd name="T14" fmla="*/ 50 w 101"/>
                  <a:gd name="T15" fmla="*/ 3 h 21"/>
                  <a:gd name="T16" fmla="*/ 33 w 101"/>
                  <a:gd name="T17" fmla="*/ 3 h 21"/>
                  <a:gd name="T18" fmla="*/ 27 w 101"/>
                  <a:gd name="T19" fmla="*/ 1 h 21"/>
                  <a:gd name="T20" fmla="*/ 23 w 101"/>
                  <a:gd name="T21" fmla="*/ 0 h 21"/>
                  <a:gd name="T22" fmla="*/ 16 w 101"/>
                  <a:gd name="T23" fmla="*/ 0 h 21"/>
                  <a:gd name="T24" fmla="*/ 5 w 101"/>
                  <a:gd name="T25" fmla="*/ 5 h 21"/>
                  <a:gd name="T26" fmla="*/ 1 w 101"/>
                  <a:gd name="T27" fmla="*/ 8 h 21"/>
                  <a:gd name="T28" fmla="*/ 0 w 101"/>
                  <a:gd name="T29" fmla="*/ 12 h 21"/>
                  <a:gd name="T30" fmla="*/ 21 w 101"/>
                  <a:gd name="T31" fmla="*/ 5 h 21"/>
                  <a:gd name="T32" fmla="*/ 31 w 101"/>
                  <a:gd name="T33" fmla="*/ 14 h 21"/>
                  <a:gd name="T34" fmla="*/ 40 w 101"/>
                  <a:gd name="T35" fmla="*/ 21 h 21"/>
                  <a:gd name="T36" fmla="*/ 60 w 101"/>
                  <a:gd name="T37" fmla="*/ 21 h 21"/>
                  <a:gd name="T38" fmla="*/ 69 w 101"/>
                  <a:gd name="T39" fmla="*/ 14 h 21"/>
                  <a:gd name="T40" fmla="*/ 79 w 101"/>
                  <a:gd name="T41" fmla="*/ 5 h 21"/>
                  <a:gd name="T42" fmla="*/ 101 w 101"/>
                  <a:gd name="T43" fmla="*/ 12 h 21"/>
                  <a:gd name="T44" fmla="*/ 101 w 101"/>
                  <a:gd name="T4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21">
                    <a:moveTo>
                      <a:pt x="101" y="11"/>
                    </a:moveTo>
                    <a:cubicBezTo>
                      <a:pt x="101" y="11"/>
                      <a:pt x="100" y="9"/>
                      <a:pt x="100" y="8"/>
                    </a:cubicBezTo>
                    <a:cubicBezTo>
                      <a:pt x="100" y="7"/>
                      <a:pt x="98" y="6"/>
                      <a:pt x="96" y="5"/>
                    </a:cubicBezTo>
                    <a:cubicBezTo>
                      <a:pt x="94" y="4"/>
                      <a:pt x="87" y="1"/>
                      <a:pt x="85" y="0"/>
                    </a:cubicBezTo>
                    <a:cubicBezTo>
                      <a:pt x="82" y="0"/>
                      <a:pt x="79" y="0"/>
                      <a:pt x="78" y="0"/>
                    </a:cubicBezTo>
                    <a:cubicBezTo>
                      <a:pt x="76" y="0"/>
                      <a:pt x="75" y="0"/>
                      <a:pt x="74" y="1"/>
                    </a:cubicBezTo>
                    <a:cubicBezTo>
                      <a:pt x="73" y="1"/>
                      <a:pt x="70" y="3"/>
                      <a:pt x="68" y="3"/>
                    </a:cubicBezTo>
                    <a:cubicBezTo>
                      <a:pt x="66" y="3"/>
                      <a:pt x="50" y="3"/>
                      <a:pt x="50" y="3"/>
                    </a:cubicBezTo>
                    <a:cubicBezTo>
                      <a:pt x="50" y="3"/>
                      <a:pt x="34" y="3"/>
                      <a:pt x="33" y="3"/>
                    </a:cubicBezTo>
                    <a:cubicBezTo>
                      <a:pt x="31" y="3"/>
                      <a:pt x="28" y="1"/>
                      <a:pt x="27" y="1"/>
                    </a:cubicBezTo>
                    <a:cubicBezTo>
                      <a:pt x="26" y="0"/>
                      <a:pt x="24" y="0"/>
                      <a:pt x="23" y="0"/>
                    </a:cubicBezTo>
                    <a:cubicBezTo>
                      <a:pt x="21" y="0"/>
                      <a:pt x="19" y="0"/>
                      <a:pt x="16" y="0"/>
                    </a:cubicBezTo>
                    <a:cubicBezTo>
                      <a:pt x="14" y="1"/>
                      <a:pt x="7" y="4"/>
                      <a:pt x="5" y="5"/>
                    </a:cubicBezTo>
                    <a:cubicBezTo>
                      <a:pt x="2" y="6"/>
                      <a:pt x="1" y="7"/>
                      <a:pt x="1" y="8"/>
                    </a:cubicBezTo>
                    <a:cubicBezTo>
                      <a:pt x="1" y="9"/>
                      <a:pt x="0" y="12"/>
                      <a:pt x="0" y="12"/>
                    </a:cubicBezTo>
                    <a:cubicBezTo>
                      <a:pt x="4" y="9"/>
                      <a:pt x="16" y="5"/>
                      <a:pt x="21" y="5"/>
                    </a:cubicBezTo>
                    <a:cubicBezTo>
                      <a:pt x="26" y="5"/>
                      <a:pt x="28" y="10"/>
                      <a:pt x="31" y="14"/>
                    </a:cubicBezTo>
                    <a:cubicBezTo>
                      <a:pt x="36" y="20"/>
                      <a:pt x="37" y="21"/>
                      <a:pt x="40" y="21"/>
                    </a:cubicBezTo>
                    <a:cubicBezTo>
                      <a:pt x="43" y="21"/>
                      <a:pt x="58" y="21"/>
                      <a:pt x="60" y="21"/>
                    </a:cubicBezTo>
                    <a:cubicBezTo>
                      <a:pt x="63" y="21"/>
                      <a:pt x="65" y="20"/>
                      <a:pt x="69" y="14"/>
                    </a:cubicBezTo>
                    <a:cubicBezTo>
                      <a:pt x="73" y="10"/>
                      <a:pt x="75" y="5"/>
                      <a:pt x="79" y="5"/>
                    </a:cubicBezTo>
                    <a:cubicBezTo>
                      <a:pt x="84" y="5"/>
                      <a:pt x="96" y="9"/>
                      <a:pt x="101" y="12"/>
                    </a:cubicBez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1" name="Freeform 255"/>
              <p:cNvSpPr>
                <a:spLocks/>
              </p:cNvSpPr>
              <p:nvPr/>
            </p:nvSpPr>
            <p:spPr bwMode="auto">
              <a:xfrm>
                <a:off x="3519" y="289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2" name="Freeform 256"/>
              <p:cNvSpPr>
                <a:spLocks/>
              </p:cNvSpPr>
              <p:nvPr/>
            </p:nvSpPr>
            <p:spPr bwMode="auto">
              <a:xfrm>
                <a:off x="3517" y="28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3" name="Freeform 257"/>
              <p:cNvSpPr>
                <a:spLocks/>
              </p:cNvSpPr>
              <p:nvPr/>
            </p:nvSpPr>
            <p:spPr bwMode="auto">
              <a:xfrm>
                <a:off x="3519" y="289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4" name="Freeform 258"/>
              <p:cNvSpPr>
                <a:spLocks/>
              </p:cNvSpPr>
              <p:nvPr/>
            </p:nvSpPr>
            <p:spPr bwMode="auto">
              <a:xfrm>
                <a:off x="3337" y="2885"/>
                <a:ext cx="214" cy="134"/>
              </a:xfrm>
              <a:custGeom>
                <a:avLst/>
                <a:gdLst>
                  <a:gd name="T0" fmla="*/ 128 w 145"/>
                  <a:gd name="T1" fmla="*/ 11 h 91"/>
                  <a:gd name="T2" fmla="*/ 123 w 145"/>
                  <a:gd name="T3" fmla="*/ 7 h 91"/>
                  <a:gd name="T4" fmla="*/ 123 w 145"/>
                  <a:gd name="T5" fmla="*/ 6 h 91"/>
                  <a:gd name="T6" fmla="*/ 123 w 145"/>
                  <a:gd name="T7" fmla="*/ 7 h 91"/>
                  <a:gd name="T8" fmla="*/ 101 w 145"/>
                  <a:gd name="T9" fmla="*/ 0 h 91"/>
                  <a:gd name="T10" fmla="*/ 91 w 145"/>
                  <a:gd name="T11" fmla="*/ 9 h 91"/>
                  <a:gd name="T12" fmla="*/ 82 w 145"/>
                  <a:gd name="T13" fmla="*/ 16 h 91"/>
                  <a:gd name="T14" fmla="*/ 62 w 145"/>
                  <a:gd name="T15" fmla="*/ 16 h 91"/>
                  <a:gd name="T16" fmla="*/ 53 w 145"/>
                  <a:gd name="T17" fmla="*/ 9 h 91"/>
                  <a:gd name="T18" fmla="*/ 43 w 145"/>
                  <a:gd name="T19" fmla="*/ 0 h 91"/>
                  <a:gd name="T20" fmla="*/ 22 w 145"/>
                  <a:gd name="T21" fmla="*/ 7 h 91"/>
                  <a:gd name="T22" fmla="*/ 17 w 145"/>
                  <a:gd name="T23" fmla="*/ 11 h 91"/>
                  <a:gd name="T24" fmla="*/ 0 w 145"/>
                  <a:gd name="T25" fmla="*/ 69 h 91"/>
                  <a:gd name="T26" fmla="*/ 16 w 145"/>
                  <a:gd name="T27" fmla="*/ 91 h 91"/>
                  <a:gd name="T28" fmla="*/ 38 w 145"/>
                  <a:gd name="T29" fmla="*/ 71 h 91"/>
                  <a:gd name="T30" fmla="*/ 49 w 145"/>
                  <a:gd name="T31" fmla="*/ 66 h 91"/>
                  <a:gd name="T32" fmla="*/ 72 w 145"/>
                  <a:gd name="T33" fmla="*/ 66 h 91"/>
                  <a:gd name="T34" fmla="*/ 96 w 145"/>
                  <a:gd name="T35" fmla="*/ 66 h 91"/>
                  <a:gd name="T36" fmla="*/ 107 w 145"/>
                  <a:gd name="T37" fmla="*/ 71 h 91"/>
                  <a:gd name="T38" fmla="*/ 129 w 145"/>
                  <a:gd name="T39" fmla="*/ 91 h 91"/>
                  <a:gd name="T40" fmla="*/ 145 w 145"/>
                  <a:gd name="T41" fmla="*/ 69 h 91"/>
                  <a:gd name="T42" fmla="*/ 128 w 145"/>
                  <a:gd name="T43" fmla="*/ 1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5" h="91">
                    <a:moveTo>
                      <a:pt x="128" y="11"/>
                    </a:moveTo>
                    <a:cubicBezTo>
                      <a:pt x="126" y="7"/>
                      <a:pt x="123" y="7"/>
                      <a:pt x="123" y="7"/>
                    </a:cubicBezTo>
                    <a:cubicBezTo>
                      <a:pt x="123" y="7"/>
                      <a:pt x="123" y="7"/>
                      <a:pt x="123" y="6"/>
                    </a:cubicBezTo>
                    <a:cubicBezTo>
                      <a:pt x="123" y="7"/>
                      <a:pt x="123" y="7"/>
                      <a:pt x="123" y="7"/>
                    </a:cubicBezTo>
                    <a:cubicBezTo>
                      <a:pt x="118" y="4"/>
                      <a:pt x="106" y="0"/>
                      <a:pt x="101" y="0"/>
                    </a:cubicBezTo>
                    <a:cubicBezTo>
                      <a:pt x="97" y="0"/>
                      <a:pt x="95" y="5"/>
                      <a:pt x="91" y="9"/>
                    </a:cubicBezTo>
                    <a:cubicBezTo>
                      <a:pt x="87" y="15"/>
                      <a:pt x="85" y="16"/>
                      <a:pt x="82" y="16"/>
                    </a:cubicBezTo>
                    <a:cubicBezTo>
                      <a:pt x="80" y="16"/>
                      <a:pt x="65" y="16"/>
                      <a:pt x="62" y="16"/>
                    </a:cubicBezTo>
                    <a:cubicBezTo>
                      <a:pt x="59" y="16"/>
                      <a:pt x="58" y="15"/>
                      <a:pt x="53" y="9"/>
                    </a:cubicBezTo>
                    <a:cubicBezTo>
                      <a:pt x="50" y="5"/>
                      <a:pt x="48" y="0"/>
                      <a:pt x="43" y="0"/>
                    </a:cubicBezTo>
                    <a:cubicBezTo>
                      <a:pt x="38" y="0"/>
                      <a:pt x="26" y="4"/>
                      <a:pt x="22" y="7"/>
                    </a:cubicBezTo>
                    <a:cubicBezTo>
                      <a:pt x="22" y="7"/>
                      <a:pt x="19" y="7"/>
                      <a:pt x="17" y="11"/>
                    </a:cubicBezTo>
                    <a:cubicBezTo>
                      <a:pt x="16" y="15"/>
                      <a:pt x="0" y="54"/>
                      <a:pt x="0" y="69"/>
                    </a:cubicBezTo>
                    <a:cubicBezTo>
                      <a:pt x="0" y="89"/>
                      <a:pt x="15" y="91"/>
                      <a:pt x="16" y="91"/>
                    </a:cubicBezTo>
                    <a:cubicBezTo>
                      <a:pt x="18" y="91"/>
                      <a:pt x="33" y="76"/>
                      <a:pt x="38" y="71"/>
                    </a:cubicBezTo>
                    <a:cubicBezTo>
                      <a:pt x="42" y="66"/>
                      <a:pt x="46" y="66"/>
                      <a:pt x="49" y="66"/>
                    </a:cubicBezTo>
                    <a:cubicBezTo>
                      <a:pt x="52" y="66"/>
                      <a:pt x="57" y="66"/>
                      <a:pt x="72" y="66"/>
                    </a:cubicBezTo>
                    <a:cubicBezTo>
                      <a:pt x="88" y="66"/>
                      <a:pt x="93" y="66"/>
                      <a:pt x="96" y="66"/>
                    </a:cubicBezTo>
                    <a:cubicBezTo>
                      <a:pt x="99" y="66"/>
                      <a:pt x="103" y="66"/>
                      <a:pt x="107" y="71"/>
                    </a:cubicBezTo>
                    <a:cubicBezTo>
                      <a:pt x="112" y="76"/>
                      <a:pt x="127" y="91"/>
                      <a:pt x="129" y="91"/>
                    </a:cubicBezTo>
                    <a:cubicBezTo>
                      <a:pt x="130" y="91"/>
                      <a:pt x="145" y="89"/>
                      <a:pt x="145" y="69"/>
                    </a:cubicBezTo>
                    <a:cubicBezTo>
                      <a:pt x="145" y="54"/>
                      <a:pt x="129" y="15"/>
                      <a:pt x="128"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5" name="Freeform 259"/>
              <p:cNvSpPr>
                <a:spLocks/>
              </p:cNvSpPr>
              <p:nvPr/>
            </p:nvSpPr>
            <p:spPr bwMode="auto">
              <a:xfrm>
                <a:off x="3517" y="28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6" name="Freeform 260"/>
              <p:cNvSpPr>
                <a:spLocks/>
              </p:cNvSpPr>
              <p:nvPr/>
            </p:nvSpPr>
            <p:spPr bwMode="auto">
              <a:xfrm>
                <a:off x="3517" y="28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7" name="Rectangle 261"/>
              <p:cNvSpPr>
                <a:spLocks noChangeArrowheads="1"/>
              </p:cNvSpPr>
              <p:nvPr/>
            </p:nvSpPr>
            <p:spPr bwMode="auto">
              <a:xfrm>
                <a:off x="3343" y="2652"/>
                <a:ext cx="29" cy="51"/>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8" name="Rectangle 262"/>
              <p:cNvSpPr>
                <a:spLocks noChangeArrowheads="1"/>
              </p:cNvSpPr>
              <p:nvPr/>
            </p:nvSpPr>
            <p:spPr bwMode="auto">
              <a:xfrm>
                <a:off x="3406" y="2690"/>
                <a:ext cx="53" cy="13"/>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grpSp>
        <p:pic>
          <p:nvPicPr>
            <p:cNvPr id="845" name="Picture 844"/>
            <p:cNvPicPr>
              <a:picLocks noChangeAspect="1"/>
            </p:cNvPicPr>
            <p:nvPr/>
          </p:nvPicPr>
          <p:blipFill>
            <a:blip r:embed="rId13"/>
            <a:stretch>
              <a:fillRect/>
            </a:stretch>
          </p:blipFill>
          <p:spPr>
            <a:xfrm>
              <a:off x="5284036" y="4565870"/>
              <a:ext cx="377742" cy="252400"/>
            </a:xfrm>
            <a:prstGeom prst="rect">
              <a:avLst/>
            </a:prstGeom>
          </p:spPr>
        </p:pic>
      </p:grpSp>
      <p:sp>
        <p:nvSpPr>
          <p:cNvPr id="848" name="Freeform 239"/>
          <p:cNvSpPr>
            <a:spLocks/>
          </p:cNvSpPr>
          <p:nvPr/>
        </p:nvSpPr>
        <p:spPr bwMode="auto">
          <a:xfrm>
            <a:off x="5607051" y="4738690"/>
            <a:ext cx="300038" cy="193675"/>
          </a:xfrm>
          <a:custGeom>
            <a:avLst/>
            <a:gdLst>
              <a:gd name="T0" fmla="*/ 0 w 189"/>
              <a:gd name="T1" fmla="*/ 122 h 122"/>
              <a:gd name="T2" fmla="*/ 68 w 189"/>
              <a:gd name="T3" fmla="*/ 0 h 122"/>
              <a:gd name="T4" fmla="*/ 189 w 189"/>
              <a:gd name="T5" fmla="*/ 0 h 122"/>
              <a:gd name="T6" fmla="*/ 189 w 189"/>
              <a:gd name="T7" fmla="*/ 122 h 122"/>
              <a:gd name="T8" fmla="*/ 0 w 189"/>
              <a:gd name="T9" fmla="*/ 122 h 122"/>
            </a:gdLst>
            <a:ahLst/>
            <a:cxnLst>
              <a:cxn ang="0">
                <a:pos x="T0" y="T1"/>
              </a:cxn>
              <a:cxn ang="0">
                <a:pos x="T2" y="T3"/>
              </a:cxn>
              <a:cxn ang="0">
                <a:pos x="T4" y="T5"/>
              </a:cxn>
              <a:cxn ang="0">
                <a:pos x="T6" y="T7"/>
              </a:cxn>
              <a:cxn ang="0">
                <a:pos x="T8" y="T9"/>
              </a:cxn>
            </a:cxnLst>
            <a:rect l="0" t="0" r="r" b="b"/>
            <a:pathLst>
              <a:path w="189" h="122">
                <a:moveTo>
                  <a:pt x="0" y="122"/>
                </a:moveTo>
                <a:lnTo>
                  <a:pt x="68" y="0"/>
                </a:lnTo>
                <a:lnTo>
                  <a:pt x="189" y="0"/>
                </a:lnTo>
                <a:lnTo>
                  <a:pt x="189" y="122"/>
                </a:lnTo>
                <a:lnTo>
                  <a:pt x="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850" name="Freeform 242"/>
          <p:cNvSpPr>
            <a:spLocks/>
          </p:cNvSpPr>
          <p:nvPr/>
        </p:nvSpPr>
        <p:spPr bwMode="auto">
          <a:xfrm>
            <a:off x="4765677" y="4745041"/>
            <a:ext cx="555625" cy="192087"/>
          </a:xfrm>
          <a:custGeom>
            <a:avLst/>
            <a:gdLst>
              <a:gd name="T0" fmla="*/ 350 w 350"/>
              <a:gd name="T1" fmla="*/ 121 h 121"/>
              <a:gd name="T2" fmla="*/ 279 w 350"/>
              <a:gd name="T3" fmla="*/ 0 h 121"/>
              <a:gd name="T4" fmla="*/ 0 w 350"/>
              <a:gd name="T5" fmla="*/ 0 h 121"/>
              <a:gd name="T6" fmla="*/ 0 w 350"/>
              <a:gd name="T7" fmla="*/ 121 h 121"/>
              <a:gd name="T8" fmla="*/ 350 w 350"/>
              <a:gd name="T9" fmla="*/ 121 h 121"/>
            </a:gdLst>
            <a:ahLst/>
            <a:cxnLst>
              <a:cxn ang="0">
                <a:pos x="T0" y="T1"/>
              </a:cxn>
              <a:cxn ang="0">
                <a:pos x="T2" y="T3"/>
              </a:cxn>
              <a:cxn ang="0">
                <a:pos x="T4" y="T5"/>
              </a:cxn>
              <a:cxn ang="0">
                <a:pos x="T6" y="T7"/>
              </a:cxn>
              <a:cxn ang="0">
                <a:pos x="T8" y="T9"/>
              </a:cxn>
            </a:cxnLst>
            <a:rect l="0" t="0" r="r" b="b"/>
            <a:pathLst>
              <a:path w="350" h="121">
                <a:moveTo>
                  <a:pt x="350" y="121"/>
                </a:moveTo>
                <a:lnTo>
                  <a:pt x="279" y="0"/>
                </a:lnTo>
                <a:lnTo>
                  <a:pt x="0" y="0"/>
                </a:lnTo>
                <a:lnTo>
                  <a:pt x="0" y="121"/>
                </a:lnTo>
                <a:lnTo>
                  <a:pt x="350"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Tree>
    <p:extLst>
      <p:ext uri="{BB962C8B-B14F-4D97-AF65-F5344CB8AC3E}">
        <p14:creationId xmlns:p14="http://schemas.microsoft.com/office/powerpoint/2010/main" val="16967621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ES" dirty="0" smtClean="0"/>
              <a:t>Presentamos Azure </a:t>
            </a:r>
            <a:r>
              <a:rPr lang="es-ES" dirty="0" err="1" smtClean="0"/>
              <a:t>Stream</a:t>
            </a:r>
            <a:r>
              <a:rPr lang="es-ES" dirty="0" smtClean="0"/>
              <a:t> </a:t>
            </a:r>
            <a:r>
              <a:rPr lang="es-ES" dirty="0" err="1" smtClean="0"/>
              <a:t>Analytics</a:t>
            </a:r>
            <a:endParaRPr lang="en-US" dirty="0"/>
          </a:p>
        </p:txBody>
      </p:sp>
    </p:spTree>
    <p:extLst>
      <p:ext uri="{BB962C8B-B14F-4D97-AF65-F5344CB8AC3E}">
        <p14:creationId xmlns:p14="http://schemas.microsoft.com/office/powerpoint/2010/main" val="49914206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 dirty="0" smtClean="0">
                <a:solidFill>
                  <a:schemeClr val="bg1"/>
                </a:solidFill>
              </a:rPr>
              <a:t>Análisis de </a:t>
            </a:r>
            <a:r>
              <a:rPr lang="es-ES" dirty="0" err="1" smtClean="0">
                <a:solidFill>
                  <a:schemeClr val="bg1"/>
                </a:solidFill>
              </a:rPr>
              <a:t>Twitts</a:t>
            </a:r>
            <a:r>
              <a:rPr lang="es-ES" dirty="0" smtClean="0">
                <a:solidFill>
                  <a:schemeClr val="bg1"/>
                </a:solidFill>
              </a:rPr>
              <a:t> en tiempo real</a:t>
            </a:r>
            <a:endParaRPr lang="en-US" dirty="0">
              <a:solidFill>
                <a:schemeClr val="bg1"/>
              </a:solidFill>
            </a:endParaRPr>
          </a:p>
        </p:txBody>
      </p:sp>
    </p:spTree>
    <p:extLst>
      <p:ext uri="{BB962C8B-B14F-4D97-AF65-F5344CB8AC3E}">
        <p14:creationId xmlns:p14="http://schemas.microsoft.com/office/powerpoint/2010/main" val="186334914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 dirty="0" smtClean="0"/>
              <a:t>Twittea con #dotnetspain2015</a:t>
            </a:r>
            <a:endParaRPr lang="en-US" dirty="0"/>
          </a:p>
        </p:txBody>
      </p:sp>
      <p:sp>
        <p:nvSpPr>
          <p:cNvPr id="6" name="Text Placeholder 5"/>
          <p:cNvSpPr>
            <a:spLocks noGrp="1"/>
          </p:cNvSpPr>
          <p:nvPr>
            <p:ph type="body" sz="quarter" idx="10"/>
          </p:nvPr>
        </p:nvSpPr>
        <p:spPr>
          <a:xfrm>
            <a:off x="205963" y="2659062"/>
            <a:ext cx="4114449" cy="1089867"/>
          </a:xfrm>
        </p:spPr>
        <p:txBody>
          <a:bodyPr/>
          <a:lstStyle/>
          <a:p>
            <a:r>
              <a:rPr lang="es-ES" dirty="0" smtClean="0"/>
              <a:t>#</a:t>
            </a:r>
            <a:r>
              <a:rPr lang="es-ES" dirty="0" err="1" smtClean="0"/>
              <a:t>megusta</a:t>
            </a:r>
            <a:endParaRPr lang="en-US" dirty="0"/>
          </a:p>
        </p:txBody>
      </p:sp>
      <p:sp>
        <p:nvSpPr>
          <p:cNvPr id="7" name="Text Placeholder 6"/>
          <p:cNvSpPr>
            <a:spLocks noGrp="1"/>
          </p:cNvSpPr>
          <p:nvPr>
            <p:ph type="body" sz="quarter" idx="11"/>
          </p:nvPr>
        </p:nvSpPr>
        <p:spPr>
          <a:xfrm>
            <a:off x="5006155" y="2659062"/>
            <a:ext cx="4114449" cy="1089867"/>
          </a:xfrm>
        </p:spPr>
        <p:txBody>
          <a:bodyPr/>
          <a:lstStyle/>
          <a:p>
            <a:r>
              <a:rPr lang="es-ES" dirty="0" smtClean="0"/>
              <a:t>#</a:t>
            </a:r>
            <a:r>
              <a:rPr lang="es-ES" dirty="0" err="1" smtClean="0"/>
              <a:t>nomegusta</a:t>
            </a:r>
            <a:endParaRPr lang="en-US" dirty="0"/>
          </a:p>
        </p:txBody>
      </p:sp>
    </p:spTree>
    <p:extLst>
      <p:ext uri="{BB962C8B-B14F-4D97-AF65-F5344CB8AC3E}">
        <p14:creationId xmlns:p14="http://schemas.microsoft.com/office/powerpoint/2010/main" val="138604829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ES" dirty="0" smtClean="0"/>
              <a:t>Ingesta de </a:t>
            </a:r>
            <a:r>
              <a:rPr lang="es-ES" dirty="0" err="1" smtClean="0"/>
              <a:t>Twitts</a:t>
            </a:r>
            <a:r>
              <a:rPr lang="es-ES" dirty="0" smtClean="0"/>
              <a:t> en tiempo real con </a:t>
            </a:r>
            <a:r>
              <a:rPr lang="es-ES" dirty="0" err="1" smtClean="0"/>
              <a:t>Event</a:t>
            </a:r>
            <a:r>
              <a:rPr lang="es-ES" dirty="0" smtClean="0"/>
              <a:t> </a:t>
            </a:r>
            <a:r>
              <a:rPr lang="es-ES" dirty="0" err="1" smtClean="0"/>
              <a:t>Hubs</a:t>
            </a:r>
            <a:endParaRPr lang="es-ES" dirty="0"/>
          </a:p>
        </p:txBody>
      </p:sp>
      <p:sp>
        <p:nvSpPr>
          <p:cNvPr id="6" name="Text Placeholder 5"/>
          <p:cNvSpPr>
            <a:spLocks noGrp="1"/>
          </p:cNvSpPr>
          <p:nvPr>
            <p:ph type="body" sz="quarter" idx="13"/>
          </p:nvPr>
        </p:nvSpPr>
        <p:spPr/>
        <p:txBody>
          <a:bodyPr/>
          <a:lstStyle/>
          <a:p>
            <a:endParaRPr lang="es-ES" dirty="0"/>
          </a:p>
        </p:txBody>
      </p:sp>
    </p:spTree>
    <p:extLst>
      <p:ext uri="{BB962C8B-B14F-4D97-AF65-F5344CB8AC3E}">
        <p14:creationId xmlns:p14="http://schemas.microsoft.com/office/powerpoint/2010/main" val="1549588222"/>
      </p:ext>
    </p:extLst>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ES" dirty="0" smtClean="0"/>
              <a:t>Azure </a:t>
            </a:r>
            <a:r>
              <a:rPr lang="es-ES" dirty="0" err="1" smtClean="0"/>
              <a:t>Service</a:t>
            </a:r>
            <a:r>
              <a:rPr lang="es-ES" dirty="0" smtClean="0"/>
              <a:t> Bus</a:t>
            </a:r>
            <a:endParaRPr lang="es-ES" dirty="0"/>
          </a:p>
        </p:txBody>
      </p:sp>
      <p:grpSp>
        <p:nvGrpSpPr>
          <p:cNvPr id="36" name="Group 35"/>
          <p:cNvGrpSpPr/>
          <p:nvPr/>
        </p:nvGrpSpPr>
        <p:grpSpPr>
          <a:xfrm>
            <a:off x="1767681" y="1291011"/>
            <a:ext cx="2365032" cy="4523763"/>
            <a:chOff x="2146764" y="1291011"/>
            <a:chExt cx="2365032" cy="4523763"/>
          </a:xfrm>
        </p:grpSpPr>
        <p:sp>
          <p:nvSpPr>
            <p:cNvPr id="4" name="Rectangle 3"/>
            <p:cNvSpPr/>
            <p:nvPr/>
          </p:nvSpPr>
          <p:spPr bwMode="auto">
            <a:xfrm>
              <a:off x="2146764" y="1291011"/>
              <a:ext cx="2365032" cy="4523763"/>
            </a:xfrm>
            <a:prstGeom prst="rect">
              <a:avLst/>
            </a:prstGeom>
            <a:solidFill>
              <a:srgbClr val="00BE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r>
                <a:rPr lang="es-ES" sz="2000" dirty="0">
                  <a:gradFill>
                    <a:gsLst>
                      <a:gs pos="0">
                        <a:srgbClr val="FFFFFF"/>
                      </a:gs>
                      <a:gs pos="100000">
                        <a:srgbClr val="FFFFFF"/>
                      </a:gs>
                    </a:gsLst>
                    <a:lin ang="5400000" scaled="0"/>
                  </a:gradFill>
                  <a:ea typeface="Segoe UI" pitchFamily="34" charset="0"/>
                  <a:cs typeface="Segoe UI" pitchFamily="34" charset="0"/>
                </a:rPr>
                <a:t>Azure </a:t>
              </a:r>
              <a:r>
                <a:rPr lang="es-ES" sz="2000" dirty="0" err="1">
                  <a:gradFill>
                    <a:gsLst>
                      <a:gs pos="0">
                        <a:srgbClr val="FFFFFF"/>
                      </a:gs>
                      <a:gs pos="100000">
                        <a:srgbClr val="FFFFFF"/>
                      </a:gs>
                    </a:gsLst>
                    <a:lin ang="5400000" scaled="0"/>
                  </a:gradFill>
                  <a:ea typeface="Segoe UI" pitchFamily="34" charset="0"/>
                  <a:cs typeface="Segoe UI" pitchFamily="34" charset="0"/>
                </a:rPr>
                <a:t>Service</a:t>
              </a:r>
              <a:r>
                <a:rPr lang="es-ES" sz="2000" dirty="0">
                  <a:gradFill>
                    <a:gsLst>
                      <a:gs pos="0">
                        <a:srgbClr val="FFFFFF"/>
                      </a:gs>
                      <a:gs pos="100000">
                        <a:srgbClr val="FFFFFF"/>
                      </a:gs>
                    </a:gsLst>
                    <a:lin ang="5400000" scaled="0"/>
                  </a:gradFill>
                  <a:ea typeface="Segoe UI" pitchFamily="34" charset="0"/>
                  <a:cs typeface="Segoe UI" pitchFamily="34" charset="0"/>
                </a:rPr>
                <a:t> Bus</a:t>
              </a:r>
            </a:p>
          </p:txBody>
        </p:sp>
        <p:sp>
          <p:nvSpPr>
            <p:cNvPr id="5" name="Rectangle 4"/>
            <p:cNvSpPr/>
            <p:nvPr/>
          </p:nvSpPr>
          <p:spPr bwMode="auto">
            <a:xfrm>
              <a:off x="2328032" y="1833169"/>
              <a:ext cx="2047064" cy="705885"/>
            </a:xfrm>
            <a:prstGeom prst="rect">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r>
                <a:rPr lang="es-ES" sz="2000" dirty="0" err="1">
                  <a:solidFill>
                    <a:srgbClr val="505050">
                      <a:lumMod val="50000"/>
                    </a:srgbClr>
                  </a:solidFill>
                  <a:ea typeface="Segoe UI" pitchFamily="34" charset="0"/>
                  <a:cs typeface="Segoe UI" pitchFamily="34" charset="0"/>
                </a:rPr>
                <a:t>Relay</a:t>
              </a:r>
              <a:endParaRPr lang="es-ES" sz="2000" dirty="0">
                <a:solidFill>
                  <a:srgbClr val="505050">
                    <a:lumMod val="50000"/>
                  </a:srgbClr>
                </a:solidFill>
                <a:ea typeface="Segoe UI" pitchFamily="34" charset="0"/>
                <a:cs typeface="Segoe UI" pitchFamily="34" charset="0"/>
              </a:endParaRPr>
            </a:p>
          </p:txBody>
        </p:sp>
        <p:sp>
          <p:nvSpPr>
            <p:cNvPr id="6" name="Rectangle 5"/>
            <p:cNvSpPr/>
            <p:nvPr/>
          </p:nvSpPr>
          <p:spPr bwMode="auto">
            <a:xfrm>
              <a:off x="2328032" y="2622197"/>
              <a:ext cx="2047064" cy="705885"/>
            </a:xfrm>
            <a:prstGeom prst="rect">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r>
                <a:rPr lang="es-ES" sz="2000" dirty="0" err="1">
                  <a:solidFill>
                    <a:srgbClr val="505050">
                      <a:lumMod val="50000"/>
                    </a:srgbClr>
                  </a:solidFill>
                  <a:ea typeface="Segoe UI" pitchFamily="34" charset="0"/>
                  <a:cs typeface="Segoe UI" pitchFamily="34" charset="0"/>
                </a:rPr>
                <a:t>Queue</a:t>
              </a:r>
              <a:endParaRPr lang="es-ES" sz="2000" dirty="0">
                <a:solidFill>
                  <a:srgbClr val="505050">
                    <a:lumMod val="50000"/>
                  </a:srgbClr>
                </a:solidFill>
                <a:ea typeface="Segoe UI" pitchFamily="34" charset="0"/>
                <a:cs typeface="Segoe UI" pitchFamily="34" charset="0"/>
              </a:endParaRPr>
            </a:p>
          </p:txBody>
        </p:sp>
        <p:sp>
          <p:nvSpPr>
            <p:cNvPr id="7" name="Rectangle 6"/>
            <p:cNvSpPr/>
            <p:nvPr/>
          </p:nvSpPr>
          <p:spPr bwMode="auto">
            <a:xfrm>
              <a:off x="2328032" y="3391823"/>
              <a:ext cx="2047064" cy="705885"/>
            </a:xfrm>
            <a:prstGeom prst="rect">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r>
                <a:rPr lang="es-ES" sz="2000" dirty="0" err="1">
                  <a:solidFill>
                    <a:srgbClr val="505050">
                      <a:lumMod val="50000"/>
                    </a:srgbClr>
                  </a:solidFill>
                  <a:ea typeface="Segoe UI" pitchFamily="34" charset="0"/>
                  <a:cs typeface="Segoe UI" pitchFamily="34" charset="0"/>
                </a:rPr>
                <a:t>Topic</a:t>
              </a:r>
              <a:endParaRPr lang="es-ES" sz="2000" dirty="0">
                <a:solidFill>
                  <a:srgbClr val="505050">
                    <a:lumMod val="50000"/>
                  </a:srgbClr>
                </a:solidFill>
                <a:ea typeface="Segoe UI" pitchFamily="34" charset="0"/>
                <a:cs typeface="Segoe UI" pitchFamily="34" charset="0"/>
              </a:endParaRPr>
            </a:p>
          </p:txBody>
        </p:sp>
        <p:sp>
          <p:nvSpPr>
            <p:cNvPr id="8" name="Rectangle 7"/>
            <p:cNvSpPr/>
            <p:nvPr/>
          </p:nvSpPr>
          <p:spPr bwMode="auto">
            <a:xfrm>
              <a:off x="2328032" y="4155952"/>
              <a:ext cx="2047064" cy="705885"/>
            </a:xfrm>
            <a:prstGeom prst="rect">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r>
                <a:rPr lang="es-ES" sz="2000" dirty="0" err="1">
                  <a:solidFill>
                    <a:srgbClr val="505050">
                      <a:lumMod val="50000"/>
                    </a:srgbClr>
                  </a:solidFill>
                  <a:ea typeface="Segoe UI" pitchFamily="34" charset="0"/>
                  <a:cs typeface="Segoe UI" pitchFamily="34" charset="0"/>
                </a:rPr>
                <a:t>Notification</a:t>
              </a:r>
              <a:r>
                <a:rPr lang="es-ES" sz="2000" dirty="0">
                  <a:solidFill>
                    <a:srgbClr val="505050">
                      <a:lumMod val="50000"/>
                    </a:srgbClr>
                  </a:solidFill>
                  <a:ea typeface="Segoe UI" pitchFamily="34" charset="0"/>
                  <a:cs typeface="Segoe UI" pitchFamily="34" charset="0"/>
                </a:rPr>
                <a:t> </a:t>
              </a:r>
              <a:r>
                <a:rPr lang="es-ES" sz="2000" dirty="0" err="1">
                  <a:solidFill>
                    <a:srgbClr val="505050">
                      <a:lumMod val="50000"/>
                    </a:srgbClr>
                  </a:solidFill>
                  <a:ea typeface="Segoe UI" pitchFamily="34" charset="0"/>
                  <a:cs typeface="Segoe UI" pitchFamily="34" charset="0"/>
                </a:rPr>
                <a:t>Hub</a:t>
              </a:r>
              <a:endParaRPr lang="es-ES" sz="2000" dirty="0">
                <a:solidFill>
                  <a:srgbClr val="505050">
                    <a:lumMod val="50000"/>
                  </a:srgbClr>
                </a:solidFill>
                <a:ea typeface="Segoe UI" pitchFamily="34" charset="0"/>
                <a:cs typeface="Segoe UI" pitchFamily="34" charset="0"/>
              </a:endParaRPr>
            </a:p>
          </p:txBody>
        </p:sp>
        <p:sp>
          <p:nvSpPr>
            <p:cNvPr id="9" name="Rectangle 8"/>
            <p:cNvSpPr/>
            <p:nvPr/>
          </p:nvSpPr>
          <p:spPr bwMode="auto">
            <a:xfrm>
              <a:off x="2328032" y="4916469"/>
              <a:ext cx="2047064" cy="705885"/>
            </a:xfrm>
            <a:prstGeom prst="rect">
              <a:avLst/>
            </a:prstGeom>
            <a:solidFill>
              <a:srgbClr val="FFFF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r>
                <a:rPr lang="es-ES" sz="2000" dirty="0" err="1">
                  <a:solidFill>
                    <a:srgbClr val="505050">
                      <a:lumMod val="50000"/>
                    </a:srgbClr>
                  </a:solidFill>
                  <a:ea typeface="Segoe UI" pitchFamily="34" charset="0"/>
                  <a:cs typeface="Segoe UI" pitchFamily="34" charset="0"/>
                </a:rPr>
                <a:t>Event</a:t>
              </a:r>
              <a:r>
                <a:rPr lang="es-ES" sz="2000" dirty="0">
                  <a:solidFill>
                    <a:srgbClr val="505050">
                      <a:lumMod val="50000"/>
                    </a:srgbClr>
                  </a:solidFill>
                  <a:ea typeface="Segoe UI" pitchFamily="34" charset="0"/>
                  <a:cs typeface="Segoe UI" pitchFamily="34" charset="0"/>
                </a:rPr>
                <a:t> </a:t>
              </a:r>
              <a:r>
                <a:rPr lang="es-ES" sz="2000" dirty="0" err="1">
                  <a:solidFill>
                    <a:srgbClr val="505050">
                      <a:lumMod val="50000"/>
                    </a:srgbClr>
                  </a:solidFill>
                  <a:ea typeface="Segoe UI" pitchFamily="34" charset="0"/>
                  <a:cs typeface="Segoe UI" pitchFamily="34" charset="0"/>
                </a:rPr>
                <a:t>Hub</a:t>
              </a:r>
              <a:endParaRPr lang="es-ES" sz="2000" dirty="0">
                <a:solidFill>
                  <a:srgbClr val="505050">
                    <a:lumMod val="50000"/>
                  </a:srgbClr>
                </a:solidFill>
                <a:ea typeface="Segoe UI" pitchFamily="34" charset="0"/>
                <a:cs typeface="Segoe UI" pitchFamily="34" charset="0"/>
              </a:endParaRPr>
            </a:p>
          </p:txBody>
        </p:sp>
      </p:grpSp>
      <p:sp>
        <p:nvSpPr>
          <p:cNvPr id="12" name="Rectangle 11"/>
          <p:cNvSpPr/>
          <p:nvPr/>
        </p:nvSpPr>
        <p:spPr bwMode="auto">
          <a:xfrm>
            <a:off x="5163198" y="2616759"/>
            <a:ext cx="715652" cy="71676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167" name="Group 166"/>
          <p:cNvGrpSpPr/>
          <p:nvPr/>
        </p:nvGrpSpPr>
        <p:grpSpPr>
          <a:xfrm>
            <a:off x="5151314" y="4157839"/>
            <a:ext cx="739415" cy="702110"/>
            <a:chOff x="8149037" y="2613179"/>
            <a:chExt cx="1577675" cy="1554656"/>
          </a:xfrm>
        </p:grpSpPr>
        <p:sp>
          <p:nvSpPr>
            <p:cNvPr id="140" name="Rectangle 139"/>
            <p:cNvSpPr/>
            <p:nvPr/>
          </p:nvSpPr>
          <p:spPr bwMode="auto">
            <a:xfrm>
              <a:off x="8149037" y="26131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1" name="Rectangle 140"/>
            <p:cNvSpPr/>
            <p:nvPr/>
          </p:nvSpPr>
          <p:spPr bwMode="auto">
            <a:xfrm>
              <a:off x="8309190" y="26131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2" name="Rectangle 141"/>
            <p:cNvSpPr/>
            <p:nvPr/>
          </p:nvSpPr>
          <p:spPr bwMode="auto">
            <a:xfrm>
              <a:off x="8469344" y="26131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3" name="Rectangle 142"/>
            <p:cNvSpPr/>
            <p:nvPr/>
          </p:nvSpPr>
          <p:spPr bwMode="auto">
            <a:xfrm>
              <a:off x="8629497" y="26131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4" name="Rectangle 143"/>
            <p:cNvSpPr/>
            <p:nvPr/>
          </p:nvSpPr>
          <p:spPr bwMode="auto">
            <a:xfrm>
              <a:off x="8789650" y="26131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5" name="Rectangle 144"/>
            <p:cNvSpPr/>
            <p:nvPr/>
          </p:nvSpPr>
          <p:spPr bwMode="auto">
            <a:xfrm>
              <a:off x="8949804" y="26131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6" name="Rectangle 145"/>
            <p:cNvSpPr/>
            <p:nvPr/>
          </p:nvSpPr>
          <p:spPr bwMode="auto">
            <a:xfrm>
              <a:off x="9109957" y="26131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7" name="Rectangle 146"/>
            <p:cNvSpPr/>
            <p:nvPr/>
          </p:nvSpPr>
          <p:spPr bwMode="auto">
            <a:xfrm>
              <a:off x="9270110" y="26131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8" name="Rectangle 147"/>
            <p:cNvSpPr/>
            <p:nvPr/>
          </p:nvSpPr>
          <p:spPr bwMode="auto">
            <a:xfrm>
              <a:off x="9430264" y="26131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9" name="Rectangle 148"/>
            <p:cNvSpPr/>
            <p:nvPr/>
          </p:nvSpPr>
          <p:spPr bwMode="auto">
            <a:xfrm>
              <a:off x="9590417" y="26131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0" name="Rectangle 129"/>
            <p:cNvSpPr/>
            <p:nvPr/>
          </p:nvSpPr>
          <p:spPr bwMode="auto">
            <a:xfrm>
              <a:off x="8149045" y="27700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1" name="Rectangle 130"/>
            <p:cNvSpPr/>
            <p:nvPr/>
          </p:nvSpPr>
          <p:spPr bwMode="auto">
            <a:xfrm>
              <a:off x="8309198" y="27700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2" name="Rectangle 131"/>
            <p:cNvSpPr/>
            <p:nvPr/>
          </p:nvSpPr>
          <p:spPr bwMode="auto">
            <a:xfrm>
              <a:off x="8469352" y="27700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3" name="Rectangle 132"/>
            <p:cNvSpPr/>
            <p:nvPr/>
          </p:nvSpPr>
          <p:spPr bwMode="auto">
            <a:xfrm>
              <a:off x="8629505" y="27700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4" name="Rectangle 133"/>
            <p:cNvSpPr/>
            <p:nvPr/>
          </p:nvSpPr>
          <p:spPr bwMode="auto">
            <a:xfrm>
              <a:off x="8789658" y="27700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5" name="Rectangle 134"/>
            <p:cNvSpPr/>
            <p:nvPr/>
          </p:nvSpPr>
          <p:spPr bwMode="auto">
            <a:xfrm>
              <a:off x="8949812" y="27700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6" name="Rectangle 135"/>
            <p:cNvSpPr/>
            <p:nvPr/>
          </p:nvSpPr>
          <p:spPr bwMode="auto">
            <a:xfrm>
              <a:off x="9109965" y="27700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7" name="Rectangle 136"/>
            <p:cNvSpPr/>
            <p:nvPr/>
          </p:nvSpPr>
          <p:spPr bwMode="auto">
            <a:xfrm>
              <a:off x="9270118" y="27700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8" name="Rectangle 137"/>
            <p:cNvSpPr/>
            <p:nvPr/>
          </p:nvSpPr>
          <p:spPr bwMode="auto">
            <a:xfrm>
              <a:off x="9430272" y="27700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39" name="Rectangle 138"/>
            <p:cNvSpPr/>
            <p:nvPr/>
          </p:nvSpPr>
          <p:spPr bwMode="auto">
            <a:xfrm>
              <a:off x="9590425" y="27700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0" name="Rectangle 119"/>
            <p:cNvSpPr/>
            <p:nvPr/>
          </p:nvSpPr>
          <p:spPr bwMode="auto">
            <a:xfrm>
              <a:off x="8149053" y="29268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1" name="Rectangle 120"/>
            <p:cNvSpPr/>
            <p:nvPr/>
          </p:nvSpPr>
          <p:spPr bwMode="auto">
            <a:xfrm>
              <a:off x="8309206" y="29268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2" name="Rectangle 121"/>
            <p:cNvSpPr/>
            <p:nvPr/>
          </p:nvSpPr>
          <p:spPr bwMode="auto">
            <a:xfrm>
              <a:off x="8469360" y="29268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3" name="Rectangle 122"/>
            <p:cNvSpPr/>
            <p:nvPr/>
          </p:nvSpPr>
          <p:spPr bwMode="auto">
            <a:xfrm>
              <a:off x="8629513" y="29268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4" name="Rectangle 123"/>
            <p:cNvSpPr/>
            <p:nvPr/>
          </p:nvSpPr>
          <p:spPr bwMode="auto">
            <a:xfrm>
              <a:off x="8789666" y="29268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5" name="Rectangle 124"/>
            <p:cNvSpPr/>
            <p:nvPr/>
          </p:nvSpPr>
          <p:spPr bwMode="auto">
            <a:xfrm>
              <a:off x="8949820" y="29268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6" name="Rectangle 125"/>
            <p:cNvSpPr/>
            <p:nvPr/>
          </p:nvSpPr>
          <p:spPr bwMode="auto">
            <a:xfrm>
              <a:off x="9109973" y="29268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7" name="Rectangle 126"/>
            <p:cNvSpPr/>
            <p:nvPr/>
          </p:nvSpPr>
          <p:spPr bwMode="auto">
            <a:xfrm>
              <a:off x="9270126" y="29268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8" name="Rectangle 127"/>
            <p:cNvSpPr/>
            <p:nvPr/>
          </p:nvSpPr>
          <p:spPr bwMode="auto">
            <a:xfrm>
              <a:off x="9430280" y="29268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29" name="Rectangle 128"/>
            <p:cNvSpPr/>
            <p:nvPr/>
          </p:nvSpPr>
          <p:spPr bwMode="auto">
            <a:xfrm>
              <a:off x="9590433" y="29268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0" name="Rectangle 109"/>
            <p:cNvSpPr/>
            <p:nvPr/>
          </p:nvSpPr>
          <p:spPr bwMode="auto">
            <a:xfrm>
              <a:off x="8149061" y="30837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1" name="Rectangle 110"/>
            <p:cNvSpPr/>
            <p:nvPr/>
          </p:nvSpPr>
          <p:spPr bwMode="auto">
            <a:xfrm>
              <a:off x="8309214" y="30837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2" name="Rectangle 111"/>
            <p:cNvSpPr/>
            <p:nvPr/>
          </p:nvSpPr>
          <p:spPr bwMode="auto">
            <a:xfrm>
              <a:off x="8469368" y="30837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8629521" y="30837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4" name="Rectangle 113"/>
            <p:cNvSpPr/>
            <p:nvPr/>
          </p:nvSpPr>
          <p:spPr bwMode="auto">
            <a:xfrm>
              <a:off x="8789674" y="30837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5" name="Rectangle 114"/>
            <p:cNvSpPr/>
            <p:nvPr/>
          </p:nvSpPr>
          <p:spPr bwMode="auto">
            <a:xfrm>
              <a:off x="8949828" y="30837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6" name="Rectangle 115"/>
            <p:cNvSpPr/>
            <p:nvPr/>
          </p:nvSpPr>
          <p:spPr bwMode="auto">
            <a:xfrm>
              <a:off x="9109981" y="30837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7" name="Rectangle 116"/>
            <p:cNvSpPr/>
            <p:nvPr/>
          </p:nvSpPr>
          <p:spPr bwMode="auto">
            <a:xfrm>
              <a:off x="9270134" y="30837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8" name="Rectangle 117"/>
            <p:cNvSpPr/>
            <p:nvPr/>
          </p:nvSpPr>
          <p:spPr bwMode="auto">
            <a:xfrm>
              <a:off x="9430288" y="30837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9" name="Rectangle 118"/>
            <p:cNvSpPr/>
            <p:nvPr/>
          </p:nvSpPr>
          <p:spPr bwMode="auto">
            <a:xfrm>
              <a:off x="9590441" y="30837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0" name="Rectangle 99"/>
            <p:cNvSpPr/>
            <p:nvPr/>
          </p:nvSpPr>
          <p:spPr bwMode="auto">
            <a:xfrm>
              <a:off x="8149069" y="324056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1" name="Rectangle 100"/>
            <p:cNvSpPr/>
            <p:nvPr/>
          </p:nvSpPr>
          <p:spPr bwMode="auto">
            <a:xfrm>
              <a:off x="8309222" y="324056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2" name="Rectangle 101"/>
            <p:cNvSpPr/>
            <p:nvPr/>
          </p:nvSpPr>
          <p:spPr bwMode="auto">
            <a:xfrm>
              <a:off x="8469376" y="324056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3" name="Rectangle 102"/>
            <p:cNvSpPr/>
            <p:nvPr/>
          </p:nvSpPr>
          <p:spPr bwMode="auto">
            <a:xfrm>
              <a:off x="8629529" y="324056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4" name="Rectangle 103"/>
            <p:cNvSpPr/>
            <p:nvPr/>
          </p:nvSpPr>
          <p:spPr bwMode="auto">
            <a:xfrm>
              <a:off x="8789682" y="324056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5" name="Rectangle 104"/>
            <p:cNvSpPr/>
            <p:nvPr/>
          </p:nvSpPr>
          <p:spPr bwMode="auto">
            <a:xfrm>
              <a:off x="8949836" y="324056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6" name="Rectangle 105"/>
            <p:cNvSpPr/>
            <p:nvPr/>
          </p:nvSpPr>
          <p:spPr bwMode="auto">
            <a:xfrm>
              <a:off x="9109989" y="324056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7" name="Rectangle 106"/>
            <p:cNvSpPr/>
            <p:nvPr/>
          </p:nvSpPr>
          <p:spPr bwMode="auto">
            <a:xfrm>
              <a:off x="9270142" y="324056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8" name="Rectangle 107"/>
            <p:cNvSpPr/>
            <p:nvPr/>
          </p:nvSpPr>
          <p:spPr bwMode="auto">
            <a:xfrm>
              <a:off x="9430296" y="324056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9" name="Rectangle 108"/>
            <p:cNvSpPr/>
            <p:nvPr/>
          </p:nvSpPr>
          <p:spPr bwMode="auto">
            <a:xfrm>
              <a:off x="9590449" y="324056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0" name="Rectangle 89"/>
            <p:cNvSpPr/>
            <p:nvPr/>
          </p:nvSpPr>
          <p:spPr bwMode="auto">
            <a:xfrm>
              <a:off x="8149077" y="339741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1" name="Rectangle 90"/>
            <p:cNvSpPr/>
            <p:nvPr/>
          </p:nvSpPr>
          <p:spPr bwMode="auto">
            <a:xfrm>
              <a:off x="8309230" y="339741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2" name="Rectangle 91"/>
            <p:cNvSpPr/>
            <p:nvPr/>
          </p:nvSpPr>
          <p:spPr bwMode="auto">
            <a:xfrm>
              <a:off x="8469384" y="339741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3" name="Rectangle 92"/>
            <p:cNvSpPr/>
            <p:nvPr/>
          </p:nvSpPr>
          <p:spPr bwMode="auto">
            <a:xfrm>
              <a:off x="8629537" y="339741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4" name="Rectangle 93"/>
            <p:cNvSpPr/>
            <p:nvPr/>
          </p:nvSpPr>
          <p:spPr bwMode="auto">
            <a:xfrm>
              <a:off x="8789690" y="339741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5" name="Rectangle 94"/>
            <p:cNvSpPr/>
            <p:nvPr/>
          </p:nvSpPr>
          <p:spPr bwMode="auto">
            <a:xfrm>
              <a:off x="8949844" y="339741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6" name="Rectangle 95"/>
            <p:cNvSpPr/>
            <p:nvPr/>
          </p:nvSpPr>
          <p:spPr bwMode="auto">
            <a:xfrm>
              <a:off x="9109997" y="339741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7" name="Rectangle 96"/>
            <p:cNvSpPr/>
            <p:nvPr/>
          </p:nvSpPr>
          <p:spPr bwMode="auto">
            <a:xfrm>
              <a:off x="9270150" y="339741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8" name="Rectangle 97"/>
            <p:cNvSpPr/>
            <p:nvPr/>
          </p:nvSpPr>
          <p:spPr bwMode="auto">
            <a:xfrm>
              <a:off x="9430304" y="339741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9" name="Rectangle 98"/>
            <p:cNvSpPr/>
            <p:nvPr/>
          </p:nvSpPr>
          <p:spPr bwMode="auto">
            <a:xfrm>
              <a:off x="9590457" y="339741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0" name="Rectangle 79"/>
            <p:cNvSpPr/>
            <p:nvPr/>
          </p:nvSpPr>
          <p:spPr bwMode="auto">
            <a:xfrm>
              <a:off x="8149085" y="355426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1" name="Rectangle 80"/>
            <p:cNvSpPr/>
            <p:nvPr/>
          </p:nvSpPr>
          <p:spPr bwMode="auto">
            <a:xfrm>
              <a:off x="8309238" y="355426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2" name="Rectangle 81"/>
            <p:cNvSpPr/>
            <p:nvPr/>
          </p:nvSpPr>
          <p:spPr bwMode="auto">
            <a:xfrm>
              <a:off x="8469392" y="355426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3" name="Rectangle 82"/>
            <p:cNvSpPr/>
            <p:nvPr/>
          </p:nvSpPr>
          <p:spPr bwMode="auto">
            <a:xfrm>
              <a:off x="8629545" y="355426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4" name="Rectangle 83"/>
            <p:cNvSpPr/>
            <p:nvPr/>
          </p:nvSpPr>
          <p:spPr bwMode="auto">
            <a:xfrm>
              <a:off x="8789698" y="355426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5" name="Rectangle 84"/>
            <p:cNvSpPr/>
            <p:nvPr/>
          </p:nvSpPr>
          <p:spPr bwMode="auto">
            <a:xfrm>
              <a:off x="8949852" y="355426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6" name="Rectangle 85"/>
            <p:cNvSpPr/>
            <p:nvPr/>
          </p:nvSpPr>
          <p:spPr bwMode="auto">
            <a:xfrm>
              <a:off x="9110005" y="355426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7" name="Rectangle 86"/>
            <p:cNvSpPr/>
            <p:nvPr/>
          </p:nvSpPr>
          <p:spPr bwMode="auto">
            <a:xfrm>
              <a:off x="9270158" y="355426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8" name="Rectangle 87"/>
            <p:cNvSpPr/>
            <p:nvPr/>
          </p:nvSpPr>
          <p:spPr bwMode="auto">
            <a:xfrm>
              <a:off x="9430312" y="355426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9" name="Rectangle 88"/>
            <p:cNvSpPr/>
            <p:nvPr/>
          </p:nvSpPr>
          <p:spPr bwMode="auto">
            <a:xfrm>
              <a:off x="9590465" y="355426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0" name="Rectangle 69"/>
            <p:cNvSpPr/>
            <p:nvPr/>
          </p:nvSpPr>
          <p:spPr bwMode="auto">
            <a:xfrm>
              <a:off x="8149093" y="371110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1" name="Rectangle 70"/>
            <p:cNvSpPr/>
            <p:nvPr/>
          </p:nvSpPr>
          <p:spPr bwMode="auto">
            <a:xfrm>
              <a:off x="8309246" y="371110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2" name="Rectangle 71"/>
            <p:cNvSpPr/>
            <p:nvPr/>
          </p:nvSpPr>
          <p:spPr bwMode="auto">
            <a:xfrm>
              <a:off x="8469400" y="371110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3" name="Rectangle 72"/>
            <p:cNvSpPr/>
            <p:nvPr/>
          </p:nvSpPr>
          <p:spPr bwMode="auto">
            <a:xfrm>
              <a:off x="8629553" y="371110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4" name="Rectangle 73"/>
            <p:cNvSpPr/>
            <p:nvPr/>
          </p:nvSpPr>
          <p:spPr bwMode="auto">
            <a:xfrm>
              <a:off x="8789706" y="371110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5" name="Rectangle 74"/>
            <p:cNvSpPr/>
            <p:nvPr/>
          </p:nvSpPr>
          <p:spPr bwMode="auto">
            <a:xfrm>
              <a:off x="8949860" y="371110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6" name="Rectangle 75"/>
            <p:cNvSpPr/>
            <p:nvPr/>
          </p:nvSpPr>
          <p:spPr bwMode="auto">
            <a:xfrm>
              <a:off x="9110013" y="371110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7" name="Rectangle 76"/>
            <p:cNvSpPr/>
            <p:nvPr/>
          </p:nvSpPr>
          <p:spPr bwMode="auto">
            <a:xfrm>
              <a:off x="9270166" y="371110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8" name="Rectangle 77"/>
            <p:cNvSpPr/>
            <p:nvPr/>
          </p:nvSpPr>
          <p:spPr bwMode="auto">
            <a:xfrm>
              <a:off x="9430320" y="371110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9" name="Rectangle 78"/>
            <p:cNvSpPr/>
            <p:nvPr/>
          </p:nvSpPr>
          <p:spPr bwMode="auto">
            <a:xfrm>
              <a:off x="9590473" y="371110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0" name="Rectangle 59"/>
            <p:cNvSpPr/>
            <p:nvPr/>
          </p:nvSpPr>
          <p:spPr bwMode="auto">
            <a:xfrm>
              <a:off x="8149101" y="386795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 name="Rectangle 60"/>
            <p:cNvSpPr/>
            <p:nvPr/>
          </p:nvSpPr>
          <p:spPr bwMode="auto">
            <a:xfrm>
              <a:off x="8309254" y="386795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 name="Rectangle 61"/>
            <p:cNvSpPr/>
            <p:nvPr/>
          </p:nvSpPr>
          <p:spPr bwMode="auto">
            <a:xfrm>
              <a:off x="8469408" y="386795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 name="Rectangle 62"/>
            <p:cNvSpPr/>
            <p:nvPr/>
          </p:nvSpPr>
          <p:spPr bwMode="auto">
            <a:xfrm>
              <a:off x="8629561" y="386795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 name="Rectangle 63"/>
            <p:cNvSpPr/>
            <p:nvPr/>
          </p:nvSpPr>
          <p:spPr bwMode="auto">
            <a:xfrm>
              <a:off x="8789714" y="386795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 name="Rectangle 64"/>
            <p:cNvSpPr/>
            <p:nvPr/>
          </p:nvSpPr>
          <p:spPr bwMode="auto">
            <a:xfrm>
              <a:off x="8949868" y="386795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 name="Rectangle 65"/>
            <p:cNvSpPr/>
            <p:nvPr/>
          </p:nvSpPr>
          <p:spPr bwMode="auto">
            <a:xfrm>
              <a:off x="9110021" y="386795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 name="Rectangle 66"/>
            <p:cNvSpPr/>
            <p:nvPr/>
          </p:nvSpPr>
          <p:spPr bwMode="auto">
            <a:xfrm>
              <a:off x="9270174" y="386795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 name="Rectangle 67"/>
            <p:cNvSpPr/>
            <p:nvPr/>
          </p:nvSpPr>
          <p:spPr bwMode="auto">
            <a:xfrm>
              <a:off x="9430328" y="386795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 name="Rectangle 68"/>
            <p:cNvSpPr/>
            <p:nvPr/>
          </p:nvSpPr>
          <p:spPr bwMode="auto">
            <a:xfrm>
              <a:off x="9590481" y="386795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 name="Rectangle 49"/>
            <p:cNvSpPr/>
            <p:nvPr/>
          </p:nvSpPr>
          <p:spPr bwMode="auto">
            <a:xfrm>
              <a:off x="8149109" y="402480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 name="Rectangle 50"/>
            <p:cNvSpPr/>
            <p:nvPr/>
          </p:nvSpPr>
          <p:spPr bwMode="auto">
            <a:xfrm>
              <a:off x="8309262" y="402480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bwMode="auto">
            <a:xfrm>
              <a:off x="8469416" y="402480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3" name="Rectangle 52"/>
            <p:cNvSpPr/>
            <p:nvPr/>
          </p:nvSpPr>
          <p:spPr bwMode="auto">
            <a:xfrm>
              <a:off x="8629569" y="402480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4" name="Rectangle 53"/>
            <p:cNvSpPr/>
            <p:nvPr/>
          </p:nvSpPr>
          <p:spPr bwMode="auto">
            <a:xfrm>
              <a:off x="8789722" y="402480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 name="Rectangle 54"/>
            <p:cNvSpPr/>
            <p:nvPr/>
          </p:nvSpPr>
          <p:spPr bwMode="auto">
            <a:xfrm>
              <a:off x="8949876" y="402480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6" name="Rectangle 55"/>
            <p:cNvSpPr/>
            <p:nvPr/>
          </p:nvSpPr>
          <p:spPr bwMode="auto">
            <a:xfrm>
              <a:off x="9110029" y="402480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7" name="Rectangle 56"/>
            <p:cNvSpPr/>
            <p:nvPr/>
          </p:nvSpPr>
          <p:spPr bwMode="auto">
            <a:xfrm>
              <a:off x="9270182" y="402480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8" name="Rectangle 57"/>
            <p:cNvSpPr/>
            <p:nvPr/>
          </p:nvSpPr>
          <p:spPr bwMode="auto">
            <a:xfrm>
              <a:off x="9430336" y="402480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9" name="Rectangle 58"/>
            <p:cNvSpPr/>
            <p:nvPr/>
          </p:nvSpPr>
          <p:spPr bwMode="auto">
            <a:xfrm>
              <a:off x="9590489" y="4024800"/>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66" name="Group 165"/>
          <p:cNvGrpSpPr/>
          <p:nvPr/>
        </p:nvGrpSpPr>
        <p:grpSpPr>
          <a:xfrm>
            <a:off x="5161646" y="3392834"/>
            <a:ext cx="718750" cy="703860"/>
            <a:chOff x="8301437" y="2765579"/>
            <a:chExt cx="616707" cy="613575"/>
          </a:xfrm>
        </p:grpSpPr>
        <p:sp>
          <p:nvSpPr>
            <p:cNvPr id="150" name="Rectangle 149"/>
            <p:cNvSpPr/>
            <p:nvPr/>
          </p:nvSpPr>
          <p:spPr bwMode="auto">
            <a:xfrm>
              <a:off x="8301437"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51" name="Rectangle 150"/>
            <p:cNvSpPr/>
            <p:nvPr/>
          </p:nvSpPr>
          <p:spPr bwMode="auto">
            <a:xfrm>
              <a:off x="8461590"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52" name="Rectangle 151"/>
            <p:cNvSpPr/>
            <p:nvPr/>
          </p:nvSpPr>
          <p:spPr bwMode="auto">
            <a:xfrm>
              <a:off x="8621744"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53" name="Rectangle 152"/>
            <p:cNvSpPr/>
            <p:nvPr/>
          </p:nvSpPr>
          <p:spPr bwMode="auto">
            <a:xfrm>
              <a:off x="8781897"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54" name="Rectangle 153"/>
            <p:cNvSpPr/>
            <p:nvPr/>
          </p:nvSpPr>
          <p:spPr bwMode="auto">
            <a:xfrm>
              <a:off x="8301445"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55" name="Rectangle 154"/>
            <p:cNvSpPr/>
            <p:nvPr/>
          </p:nvSpPr>
          <p:spPr bwMode="auto">
            <a:xfrm>
              <a:off x="8461598"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56" name="Rectangle 155"/>
            <p:cNvSpPr/>
            <p:nvPr/>
          </p:nvSpPr>
          <p:spPr bwMode="auto">
            <a:xfrm>
              <a:off x="8621752"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57" name="Rectangle 156"/>
            <p:cNvSpPr/>
            <p:nvPr/>
          </p:nvSpPr>
          <p:spPr bwMode="auto">
            <a:xfrm>
              <a:off x="8781905"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58" name="Rectangle 157"/>
            <p:cNvSpPr/>
            <p:nvPr/>
          </p:nvSpPr>
          <p:spPr bwMode="auto">
            <a:xfrm>
              <a:off x="8301453"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59" name="Rectangle 158"/>
            <p:cNvSpPr/>
            <p:nvPr/>
          </p:nvSpPr>
          <p:spPr bwMode="auto">
            <a:xfrm>
              <a:off x="8461606"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60" name="Rectangle 159"/>
            <p:cNvSpPr/>
            <p:nvPr/>
          </p:nvSpPr>
          <p:spPr bwMode="auto">
            <a:xfrm>
              <a:off x="8621760"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61" name="Rectangle 160"/>
            <p:cNvSpPr/>
            <p:nvPr/>
          </p:nvSpPr>
          <p:spPr bwMode="auto">
            <a:xfrm>
              <a:off x="8781913"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62" name="Rectangle 161"/>
            <p:cNvSpPr/>
            <p:nvPr/>
          </p:nvSpPr>
          <p:spPr bwMode="auto">
            <a:xfrm>
              <a:off x="8301461"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63" name="Rectangle 162"/>
            <p:cNvSpPr/>
            <p:nvPr/>
          </p:nvSpPr>
          <p:spPr bwMode="auto">
            <a:xfrm>
              <a:off x="8461614"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64" name="Rectangle 163"/>
            <p:cNvSpPr/>
            <p:nvPr/>
          </p:nvSpPr>
          <p:spPr bwMode="auto">
            <a:xfrm>
              <a:off x="8621768"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65" name="Rectangle 164"/>
            <p:cNvSpPr/>
            <p:nvPr/>
          </p:nvSpPr>
          <p:spPr bwMode="auto">
            <a:xfrm>
              <a:off x="8781921"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sp>
        <p:nvSpPr>
          <p:cNvPr id="169" name="Rectangle 168"/>
          <p:cNvSpPr/>
          <p:nvPr/>
        </p:nvSpPr>
        <p:spPr bwMode="auto">
          <a:xfrm>
            <a:off x="5163198" y="1827732"/>
            <a:ext cx="715652" cy="71676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170" name="Group 169"/>
          <p:cNvGrpSpPr/>
          <p:nvPr/>
        </p:nvGrpSpPr>
        <p:grpSpPr>
          <a:xfrm>
            <a:off x="5161646" y="4917479"/>
            <a:ext cx="718750" cy="703860"/>
            <a:chOff x="8301437" y="2765579"/>
            <a:chExt cx="616707" cy="613575"/>
          </a:xfrm>
          <a:solidFill>
            <a:srgbClr val="FFFF00"/>
          </a:solidFill>
        </p:grpSpPr>
        <p:sp>
          <p:nvSpPr>
            <p:cNvPr id="171" name="Rectangle 170"/>
            <p:cNvSpPr/>
            <p:nvPr/>
          </p:nvSpPr>
          <p:spPr bwMode="auto">
            <a:xfrm>
              <a:off x="8301437" y="27655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72" name="Rectangle 171"/>
            <p:cNvSpPr/>
            <p:nvPr/>
          </p:nvSpPr>
          <p:spPr bwMode="auto">
            <a:xfrm>
              <a:off x="8461590" y="27655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73" name="Rectangle 172"/>
            <p:cNvSpPr/>
            <p:nvPr/>
          </p:nvSpPr>
          <p:spPr bwMode="auto">
            <a:xfrm>
              <a:off x="8621744" y="27655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74" name="Rectangle 173"/>
            <p:cNvSpPr/>
            <p:nvPr/>
          </p:nvSpPr>
          <p:spPr bwMode="auto">
            <a:xfrm>
              <a:off x="8781897" y="27655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75" name="Rectangle 174"/>
            <p:cNvSpPr/>
            <p:nvPr/>
          </p:nvSpPr>
          <p:spPr bwMode="auto">
            <a:xfrm>
              <a:off x="8301445" y="29224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76" name="Rectangle 175"/>
            <p:cNvSpPr/>
            <p:nvPr/>
          </p:nvSpPr>
          <p:spPr bwMode="auto">
            <a:xfrm>
              <a:off x="8461598" y="29224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77" name="Rectangle 176"/>
            <p:cNvSpPr/>
            <p:nvPr/>
          </p:nvSpPr>
          <p:spPr bwMode="auto">
            <a:xfrm>
              <a:off x="8621752" y="29224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78" name="Rectangle 177"/>
            <p:cNvSpPr/>
            <p:nvPr/>
          </p:nvSpPr>
          <p:spPr bwMode="auto">
            <a:xfrm>
              <a:off x="8781905" y="29224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79" name="Rectangle 178"/>
            <p:cNvSpPr/>
            <p:nvPr/>
          </p:nvSpPr>
          <p:spPr bwMode="auto">
            <a:xfrm>
              <a:off x="8301453" y="30792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80" name="Rectangle 179"/>
            <p:cNvSpPr/>
            <p:nvPr/>
          </p:nvSpPr>
          <p:spPr bwMode="auto">
            <a:xfrm>
              <a:off x="8461606" y="30792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81" name="Rectangle 180"/>
            <p:cNvSpPr/>
            <p:nvPr/>
          </p:nvSpPr>
          <p:spPr bwMode="auto">
            <a:xfrm>
              <a:off x="8621760" y="30792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82" name="Rectangle 181"/>
            <p:cNvSpPr/>
            <p:nvPr/>
          </p:nvSpPr>
          <p:spPr bwMode="auto">
            <a:xfrm>
              <a:off x="8781913" y="30792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83" name="Rectangle 182"/>
            <p:cNvSpPr/>
            <p:nvPr/>
          </p:nvSpPr>
          <p:spPr bwMode="auto">
            <a:xfrm>
              <a:off x="8301461" y="32361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84" name="Rectangle 183"/>
            <p:cNvSpPr/>
            <p:nvPr/>
          </p:nvSpPr>
          <p:spPr bwMode="auto">
            <a:xfrm>
              <a:off x="8461614" y="32361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85" name="Rectangle 184"/>
            <p:cNvSpPr/>
            <p:nvPr/>
          </p:nvSpPr>
          <p:spPr bwMode="auto">
            <a:xfrm>
              <a:off x="8621768" y="32361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86" name="Rectangle 185"/>
            <p:cNvSpPr/>
            <p:nvPr/>
          </p:nvSpPr>
          <p:spPr bwMode="auto">
            <a:xfrm>
              <a:off x="8781921" y="32361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88" name="Group 187"/>
          <p:cNvGrpSpPr/>
          <p:nvPr/>
        </p:nvGrpSpPr>
        <p:grpSpPr>
          <a:xfrm>
            <a:off x="362945" y="4918356"/>
            <a:ext cx="739415" cy="702110"/>
            <a:chOff x="8149037" y="2613179"/>
            <a:chExt cx="1577675" cy="1554656"/>
          </a:xfrm>
          <a:solidFill>
            <a:srgbClr val="FFFF00"/>
          </a:solidFill>
        </p:grpSpPr>
        <p:sp>
          <p:nvSpPr>
            <p:cNvPr id="189" name="Rectangle 188"/>
            <p:cNvSpPr/>
            <p:nvPr/>
          </p:nvSpPr>
          <p:spPr bwMode="auto">
            <a:xfrm>
              <a:off x="8149037" y="26131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0" name="Rectangle 189"/>
            <p:cNvSpPr/>
            <p:nvPr/>
          </p:nvSpPr>
          <p:spPr bwMode="auto">
            <a:xfrm>
              <a:off x="8309190" y="26131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1" name="Rectangle 190"/>
            <p:cNvSpPr/>
            <p:nvPr/>
          </p:nvSpPr>
          <p:spPr bwMode="auto">
            <a:xfrm>
              <a:off x="8469344" y="26131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2" name="Rectangle 191"/>
            <p:cNvSpPr/>
            <p:nvPr/>
          </p:nvSpPr>
          <p:spPr bwMode="auto">
            <a:xfrm>
              <a:off x="8629497" y="26131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3" name="Rectangle 192"/>
            <p:cNvSpPr/>
            <p:nvPr/>
          </p:nvSpPr>
          <p:spPr bwMode="auto">
            <a:xfrm>
              <a:off x="8789650" y="26131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4" name="Rectangle 193"/>
            <p:cNvSpPr/>
            <p:nvPr/>
          </p:nvSpPr>
          <p:spPr bwMode="auto">
            <a:xfrm>
              <a:off x="8949804" y="26131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5" name="Rectangle 194"/>
            <p:cNvSpPr/>
            <p:nvPr/>
          </p:nvSpPr>
          <p:spPr bwMode="auto">
            <a:xfrm>
              <a:off x="9109957" y="26131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6" name="Rectangle 195"/>
            <p:cNvSpPr/>
            <p:nvPr/>
          </p:nvSpPr>
          <p:spPr bwMode="auto">
            <a:xfrm>
              <a:off x="9270110" y="26131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7" name="Rectangle 196"/>
            <p:cNvSpPr/>
            <p:nvPr/>
          </p:nvSpPr>
          <p:spPr bwMode="auto">
            <a:xfrm>
              <a:off x="9430264" y="26131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8" name="Rectangle 197"/>
            <p:cNvSpPr/>
            <p:nvPr/>
          </p:nvSpPr>
          <p:spPr bwMode="auto">
            <a:xfrm>
              <a:off x="9590417" y="261317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9" name="Rectangle 198"/>
            <p:cNvSpPr/>
            <p:nvPr/>
          </p:nvSpPr>
          <p:spPr bwMode="auto">
            <a:xfrm>
              <a:off x="8149045" y="27700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0" name="Rectangle 199"/>
            <p:cNvSpPr/>
            <p:nvPr/>
          </p:nvSpPr>
          <p:spPr bwMode="auto">
            <a:xfrm>
              <a:off x="8309198" y="27700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1" name="Rectangle 200"/>
            <p:cNvSpPr/>
            <p:nvPr/>
          </p:nvSpPr>
          <p:spPr bwMode="auto">
            <a:xfrm>
              <a:off x="8469352" y="27700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2" name="Rectangle 201"/>
            <p:cNvSpPr/>
            <p:nvPr/>
          </p:nvSpPr>
          <p:spPr bwMode="auto">
            <a:xfrm>
              <a:off x="8629505" y="27700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3" name="Rectangle 202"/>
            <p:cNvSpPr/>
            <p:nvPr/>
          </p:nvSpPr>
          <p:spPr bwMode="auto">
            <a:xfrm>
              <a:off x="8789658" y="27700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4" name="Rectangle 203"/>
            <p:cNvSpPr/>
            <p:nvPr/>
          </p:nvSpPr>
          <p:spPr bwMode="auto">
            <a:xfrm>
              <a:off x="8949812" y="27700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5" name="Rectangle 204"/>
            <p:cNvSpPr/>
            <p:nvPr/>
          </p:nvSpPr>
          <p:spPr bwMode="auto">
            <a:xfrm>
              <a:off x="9109965" y="27700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6" name="Rectangle 205"/>
            <p:cNvSpPr/>
            <p:nvPr/>
          </p:nvSpPr>
          <p:spPr bwMode="auto">
            <a:xfrm>
              <a:off x="9270118" y="27700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7" name="Rectangle 206"/>
            <p:cNvSpPr/>
            <p:nvPr/>
          </p:nvSpPr>
          <p:spPr bwMode="auto">
            <a:xfrm>
              <a:off x="9430272" y="27700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8" name="Rectangle 207"/>
            <p:cNvSpPr/>
            <p:nvPr/>
          </p:nvSpPr>
          <p:spPr bwMode="auto">
            <a:xfrm>
              <a:off x="9590425" y="277002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9" name="Rectangle 208"/>
            <p:cNvSpPr/>
            <p:nvPr/>
          </p:nvSpPr>
          <p:spPr bwMode="auto">
            <a:xfrm>
              <a:off x="8149053" y="29268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0" name="Rectangle 209"/>
            <p:cNvSpPr/>
            <p:nvPr/>
          </p:nvSpPr>
          <p:spPr bwMode="auto">
            <a:xfrm>
              <a:off x="8309206" y="29268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1" name="Rectangle 210"/>
            <p:cNvSpPr/>
            <p:nvPr/>
          </p:nvSpPr>
          <p:spPr bwMode="auto">
            <a:xfrm>
              <a:off x="8469360" y="29268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2" name="Rectangle 211"/>
            <p:cNvSpPr/>
            <p:nvPr/>
          </p:nvSpPr>
          <p:spPr bwMode="auto">
            <a:xfrm>
              <a:off x="8629513" y="29268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3" name="Rectangle 212"/>
            <p:cNvSpPr/>
            <p:nvPr/>
          </p:nvSpPr>
          <p:spPr bwMode="auto">
            <a:xfrm>
              <a:off x="8789666" y="29268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4" name="Rectangle 213"/>
            <p:cNvSpPr/>
            <p:nvPr/>
          </p:nvSpPr>
          <p:spPr bwMode="auto">
            <a:xfrm>
              <a:off x="8949820" y="29268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5" name="Rectangle 214"/>
            <p:cNvSpPr/>
            <p:nvPr/>
          </p:nvSpPr>
          <p:spPr bwMode="auto">
            <a:xfrm>
              <a:off x="9109973" y="29268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6" name="Rectangle 215"/>
            <p:cNvSpPr/>
            <p:nvPr/>
          </p:nvSpPr>
          <p:spPr bwMode="auto">
            <a:xfrm>
              <a:off x="9270126" y="29268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7" name="Rectangle 216"/>
            <p:cNvSpPr/>
            <p:nvPr/>
          </p:nvSpPr>
          <p:spPr bwMode="auto">
            <a:xfrm>
              <a:off x="9430280" y="29268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8" name="Rectangle 217"/>
            <p:cNvSpPr/>
            <p:nvPr/>
          </p:nvSpPr>
          <p:spPr bwMode="auto">
            <a:xfrm>
              <a:off x="9590433" y="292687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9" name="Rectangle 218"/>
            <p:cNvSpPr/>
            <p:nvPr/>
          </p:nvSpPr>
          <p:spPr bwMode="auto">
            <a:xfrm>
              <a:off x="8149061" y="30837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0" name="Rectangle 219"/>
            <p:cNvSpPr/>
            <p:nvPr/>
          </p:nvSpPr>
          <p:spPr bwMode="auto">
            <a:xfrm>
              <a:off x="8309214" y="30837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1" name="Rectangle 220"/>
            <p:cNvSpPr/>
            <p:nvPr/>
          </p:nvSpPr>
          <p:spPr bwMode="auto">
            <a:xfrm>
              <a:off x="8469368" y="30837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2" name="Rectangle 221"/>
            <p:cNvSpPr/>
            <p:nvPr/>
          </p:nvSpPr>
          <p:spPr bwMode="auto">
            <a:xfrm>
              <a:off x="8629521" y="30837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3" name="Rectangle 222"/>
            <p:cNvSpPr/>
            <p:nvPr/>
          </p:nvSpPr>
          <p:spPr bwMode="auto">
            <a:xfrm>
              <a:off x="8789674" y="30837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4" name="Rectangle 223"/>
            <p:cNvSpPr/>
            <p:nvPr/>
          </p:nvSpPr>
          <p:spPr bwMode="auto">
            <a:xfrm>
              <a:off x="8949828" y="30837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5" name="Rectangle 224"/>
            <p:cNvSpPr/>
            <p:nvPr/>
          </p:nvSpPr>
          <p:spPr bwMode="auto">
            <a:xfrm>
              <a:off x="9109981" y="30837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6" name="Rectangle 225"/>
            <p:cNvSpPr/>
            <p:nvPr/>
          </p:nvSpPr>
          <p:spPr bwMode="auto">
            <a:xfrm>
              <a:off x="9270134" y="30837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7" name="Rectangle 226"/>
            <p:cNvSpPr/>
            <p:nvPr/>
          </p:nvSpPr>
          <p:spPr bwMode="auto">
            <a:xfrm>
              <a:off x="9430288" y="30837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8" name="Rectangle 227"/>
            <p:cNvSpPr/>
            <p:nvPr/>
          </p:nvSpPr>
          <p:spPr bwMode="auto">
            <a:xfrm>
              <a:off x="9590441" y="3083719"/>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9" name="Rectangle 228"/>
            <p:cNvSpPr/>
            <p:nvPr/>
          </p:nvSpPr>
          <p:spPr bwMode="auto">
            <a:xfrm>
              <a:off x="8149069" y="324056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0" name="Rectangle 229"/>
            <p:cNvSpPr/>
            <p:nvPr/>
          </p:nvSpPr>
          <p:spPr bwMode="auto">
            <a:xfrm>
              <a:off x="8309222" y="324056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1" name="Rectangle 230"/>
            <p:cNvSpPr/>
            <p:nvPr/>
          </p:nvSpPr>
          <p:spPr bwMode="auto">
            <a:xfrm>
              <a:off x="8469376" y="324056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2" name="Rectangle 231"/>
            <p:cNvSpPr/>
            <p:nvPr/>
          </p:nvSpPr>
          <p:spPr bwMode="auto">
            <a:xfrm>
              <a:off x="8629529" y="324056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3" name="Rectangle 232"/>
            <p:cNvSpPr/>
            <p:nvPr/>
          </p:nvSpPr>
          <p:spPr bwMode="auto">
            <a:xfrm>
              <a:off x="8789682" y="324056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4" name="Rectangle 233"/>
            <p:cNvSpPr/>
            <p:nvPr/>
          </p:nvSpPr>
          <p:spPr bwMode="auto">
            <a:xfrm>
              <a:off x="8949836" y="324056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5" name="Rectangle 234"/>
            <p:cNvSpPr/>
            <p:nvPr/>
          </p:nvSpPr>
          <p:spPr bwMode="auto">
            <a:xfrm>
              <a:off x="9109989" y="324056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6" name="Rectangle 235"/>
            <p:cNvSpPr/>
            <p:nvPr/>
          </p:nvSpPr>
          <p:spPr bwMode="auto">
            <a:xfrm>
              <a:off x="9270142" y="324056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7" name="Rectangle 236"/>
            <p:cNvSpPr/>
            <p:nvPr/>
          </p:nvSpPr>
          <p:spPr bwMode="auto">
            <a:xfrm>
              <a:off x="9430296" y="324056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8" name="Rectangle 237"/>
            <p:cNvSpPr/>
            <p:nvPr/>
          </p:nvSpPr>
          <p:spPr bwMode="auto">
            <a:xfrm>
              <a:off x="9590449" y="324056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9" name="Rectangle 238"/>
            <p:cNvSpPr/>
            <p:nvPr/>
          </p:nvSpPr>
          <p:spPr bwMode="auto">
            <a:xfrm>
              <a:off x="8149077" y="339741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0" name="Rectangle 239"/>
            <p:cNvSpPr/>
            <p:nvPr/>
          </p:nvSpPr>
          <p:spPr bwMode="auto">
            <a:xfrm>
              <a:off x="8309230" y="339741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1" name="Rectangle 240"/>
            <p:cNvSpPr/>
            <p:nvPr/>
          </p:nvSpPr>
          <p:spPr bwMode="auto">
            <a:xfrm>
              <a:off x="8469384" y="339741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2" name="Rectangle 241"/>
            <p:cNvSpPr/>
            <p:nvPr/>
          </p:nvSpPr>
          <p:spPr bwMode="auto">
            <a:xfrm>
              <a:off x="8629537" y="339741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3" name="Rectangle 242"/>
            <p:cNvSpPr/>
            <p:nvPr/>
          </p:nvSpPr>
          <p:spPr bwMode="auto">
            <a:xfrm>
              <a:off x="8789690" y="339741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4" name="Rectangle 243"/>
            <p:cNvSpPr/>
            <p:nvPr/>
          </p:nvSpPr>
          <p:spPr bwMode="auto">
            <a:xfrm>
              <a:off x="8949844" y="339741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5" name="Rectangle 244"/>
            <p:cNvSpPr/>
            <p:nvPr/>
          </p:nvSpPr>
          <p:spPr bwMode="auto">
            <a:xfrm>
              <a:off x="9109997" y="339741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6" name="Rectangle 245"/>
            <p:cNvSpPr/>
            <p:nvPr/>
          </p:nvSpPr>
          <p:spPr bwMode="auto">
            <a:xfrm>
              <a:off x="9270150" y="339741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7" name="Rectangle 246"/>
            <p:cNvSpPr/>
            <p:nvPr/>
          </p:nvSpPr>
          <p:spPr bwMode="auto">
            <a:xfrm>
              <a:off x="9430304" y="339741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8" name="Rectangle 247"/>
            <p:cNvSpPr/>
            <p:nvPr/>
          </p:nvSpPr>
          <p:spPr bwMode="auto">
            <a:xfrm>
              <a:off x="9590457" y="339741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9" name="Rectangle 248"/>
            <p:cNvSpPr/>
            <p:nvPr/>
          </p:nvSpPr>
          <p:spPr bwMode="auto">
            <a:xfrm>
              <a:off x="8149085" y="355426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0" name="Rectangle 249"/>
            <p:cNvSpPr/>
            <p:nvPr/>
          </p:nvSpPr>
          <p:spPr bwMode="auto">
            <a:xfrm>
              <a:off x="8309238" y="355426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1" name="Rectangle 250"/>
            <p:cNvSpPr/>
            <p:nvPr/>
          </p:nvSpPr>
          <p:spPr bwMode="auto">
            <a:xfrm>
              <a:off x="8469392" y="355426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2" name="Rectangle 251"/>
            <p:cNvSpPr/>
            <p:nvPr/>
          </p:nvSpPr>
          <p:spPr bwMode="auto">
            <a:xfrm>
              <a:off x="8629545" y="355426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3" name="Rectangle 252"/>
            <p:cNvSpPr/>
            <p:nvPr/>
          </p:nvSpPr>
          <p:spPr bwMode="auto">
            <a:xfrm>
              <a:off x="8789698" y="355426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4" name="Rectangle 253"/>
            <p:cNvSpPr/>
            <p:nvPr/>
          </p:nvSpPr>
          <p:spPr bwMode="auto">
            <a:xfrm>
              <a:off x="8949852" y="355426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5" name="Rectangle 254"/>
            <p:cNvSpPr/>
            <p:nvPr/>
          </p:nvSpPr>
          <p:spPr bwMode="auto">
            <a:xfrm>
              <a:off x="9110005" y="355426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6" name="Rectangle 255"/>
            <p:cNvSpPr/>
            <p:nvPr/>
          </p:nvSpPr>
          <p:spPr bwMode="auto">
            <a:xfrm>
              <a:off x="9270158" y="355426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7" name="Rectangle 256"/>
            <p:cNvSpPr/>
            <p:nvPr/>
          </p:nvSpPr>
          <p:spPr bwMode="auto">
            <a:xfrm>
              <a:off x="9430312" y="355426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8" name="Rectangle 257"/>
            <p:cNvSpPr/>
            <p:nvPr/>
          </p:nvSpPr>
          <p:spPr bwMode="auto">
            <a:xfrm>
              <a:off x="9590465" y="355426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9" name="Rectangle 258"/>
            <p:cNvSpPr/>
            <p:nvPr/>
          </p:nvSpPr>
          <p:spPr bwMode="auto">
            <a:xfrm>
              <a:off x="8149093" y="371110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0" name="Rectangle 259"/>
            <p:cNvSpPr/>
            <p:nvPr/>
          </p:nvSpPr>
          <p:spPr bwMode="auto">
            <a:xfrm>
              <a:off x="8309246" y="371110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1" name="Rectangle 260"/>
            <p:cNvSpPr/>
            <p:nvPr/>
          </p:nvSpPr>
          <p:spPr bwMode="auto">
            <a:xfrm>
              <a:off x="8469400" y="371110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2" name="Rectangle 261"/>
            <p:cNvSpPr/>
            <p:nvPr/>
          </p:nvSpPr>
          <p:spPr bwMode="auto">
            <a:xfrm>
              <a:off x="8629553" y="371110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3" name="Rectangle 262"/>
            <p:cNvSpPr/>
            <p:nvPr/>
          </p:nvSpPr>
          <p:spPr bwMode="auto">
            <a:xfrm>
              <a:off x="8789706" y="371110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4" name="Rectangle 263"/>
            <p:cNvSpPr/>
            <p:nvPr/>
          </p:nvSpPr>
          <p:spPr bwMode="auto">
            <a:xfrm>
              <a:off x="8949860" y="371110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5" name="Rectangle 264"/>
            <p:cNvSpPr/>
            <p:nvPr/>
          </p:nvSpPr>
          <p:spPr bwMode="auto">
            <a:xfrm>
              <a:off x="9110013" y="371110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6" name="Rectangle 265"/>
            <p:cNvSpPr/>
            <p:nvPr/>
          </p:nvSpPr>
          <p:spPr bwMode="auto">
            <a:xfrm>
              <a:off x="9270166" y="371110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7" name="Rectangle 266"/>
            <p:cNvSpPr/>
            <p:nvPr/>
          </p:nvSpPr>
          <p:spPr bwMode="auto">
            <a:xfrm>
              <a:off x="9430320" y="371110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8" name="Rectangle 267"/>
            <p:cNvSpPr/>
            <p:nvPr/>
          </p:nvSpPr>
          <p:spPr bwMode="auto">
            <a:xfrm>
              <a:off x="9590473" y="3711106"/>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9" name="Rectangle 268"/>
            <p:cNvSpPr/>
            <p:nvPr/>
          </p:nvSpPr>
          <p:spPr bwMode="auto">
            <a:xfrm>
              <a:off x="8149101" y="386795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0" name="Rectangle 269"/>
            <p:cNvSpPr/>
            <p:nvPr/>
          </p:nvSpPr>
          <p:spPr bwMode="auto">
            <a:xfrm>
              <a:off x="8309254" y="386795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1" name="Rectangle 270"/>
            <p:cNvSpPr/>
            <p:nvPr/>
          </p:nvSpPr>
          <p:spPr bwMode="auto">
            <a:xfrm>
              <a:off x="8469408" y="386795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2" name="Rectangle 271"/>
            <p:cNvSpPr/>
            <p:nvPr/>
          </p:nvSpPr>
          <p:spPr bwMode="auto">
            <a:xfrm>
              <a:off x="8629561" y="386795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3" name="Rectangle 272"/>
            <p:cNvSpPr/>
            <p:nvPr/>
          </p:nvSpPr>
          <p:spPr bwMode="auto">
            <a:xfrm>
              <a:off x="8789714" y="386795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4" name="Rectangle 273"/>
            <p:cNvSpPr/>
            <p:nvPr/>
          </p:nvSpPr>
          <p:spPr bwMode="auto">
            <a:xfrm>
              <a:off x="8949868" y="386795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5" name="Rectangle 274"/>
            <p:cNvSpPr/>
            <p:nvPr/>
          </p:nvSpPr>
          <p:spPr bwMode="auto">
            <a:xfrm>
              <a:off x="9110021" y="386795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6" name="Rectangle 275"/>
            <p:cNvSpPr/>
            <p:nvPr/>
          </p:nvSpPr>
          <p:spPr bwMode="auto">
            <a:xfrm>
              <a:off x="9270174" y="386795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7" name="Rectangle 276"/>
            <p:cNvSpPr/>
            <p:nvPr/>
          </p:nvSpPr>
          <p:spPr bwMode="auto">
            <a:xfrm>
              <a:off x="9430328" y="386795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8" name="Rectangle 277"/>
            <p:cNvSpPr/>
            <p:nvPr/>
          </p:nvSpPr>
          <p:spPr bwMode="auto">
            <a:xfrm>
              <a:off x="9590481" y="3867953"/>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9" name="Rectangle 278"/>
            <p:cNvSpPr/>
            <p:nvPr/>
          </p:nvSpPr>
          <p:spPr bwMode="auto">
            <a:xfrm>
              <a:off x="8149109" y="402480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0" name="Rectangle 279"/>
            <p:cNvSpPr/>
            <p:nvPr/>
          </p:nvSpPr>
          <p:spPr bwMode="auto">
            <a:xfrm>
              <a:off x="8309262" y="402480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1" name="Rectangle 280"/>
            <p:cNvSpPr/>
            <p:nvPr/>
          </p:nvSpPr>
          <p:spPr bwMode="auto">
            <a:xfrm>
              <a:off x="8469416" y="402480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2" name="Rectangle 281"/>
            <p:cNvSpPr/>
            <p:nvPr/>
          </p:nvSpPr>
          <p:spPr bwMode="auto">
            <a:xfrm>
              <a:off x="8629569" y="402480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3" name="Rectangle 282"/>
            <p:cNvSpPr/>
            <p:nvPr/>
          </p:nvSpPr>
          <p:spPr bwMode="auto">
            <a:xfrm>
              <a:off x="8789722" y="402480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4" name="Rectangle 283"/>
            <p:cNvSpPr/>
            <p:nvPr/>
          </p:nvSpPr>
          <p:spPr bwMode="auto">
            <a:xfrm>
              <a:off x="8949876" y="402480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5" name="Rectangle 284"/>
            <p:cNvSpPr/>
            <p:nvPr/>
          </p:nvSpPr>
          <p:spPr bwMode="auto">
            <a:xfrm>
              <a:off x="9110029" y="402480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6" name="Rectangle 285"/>
            <p:cNvSpPr/>
            <p:nvPr/>
          </p:nvSpPr>
          <p:spPr bwMode="auto">
            <a:xfrm>
              <a:off x="9270182" y="402480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7" name="Rectangle 286"/>
            <p:cNvSpPr/>
            <p:nvPr/>
          </p:nvSpPr>
          <p:spPr bwMode="auto">
            <a:xfrm>
              <a:off x="9430336" y="402480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8" name="Rectangle 287"/>
            <p:cNvSpPr/>
            <p:nvPr/>
          </p:nvSpPr>
          <p:spPr bwMode="auto">
            <a:xfrm>
              <a:off x="9590489" y="4024800"/>
              <a:ext cx="136223" cy="143035"/>
            </a:xfrm>
            <a:prstGeom prst="rect">
              <a:avLst/>
            </a:prstGeom>
            <a:grp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07" name="Group 306"/>
          <p:cNvGrpSpPr/>
          <p:nvPr/>
        </p:nvGrpSpPr>
        <p:grpSpPr>
          <a:xfrm>
            <a:off x="373277" y="2623208"/>
            <a:ext cx="718750" cy="703860"/>
            <a:chOff x="8301437" y="2765579"/>
            <a:chExt cx="616707" cy="613575"/>
          </a:xfrm>
        </p:grpSpPr>
        <p:sp>
          <p:nvSpPr>
            <p:cNvPr id="308" name="Rectangle 307"/>
            <p:cNvSpPr/>
            <p:nvPr/>
          </p:nvSpPr>
          <p:spPr bwMode="auto">
            <a:xfrm>
              <a:off x="8301437"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9" name="Rectangle 308"/>
            <p:cNvSpPr/>
            <p:nvPr/>
          </p:nvSpPr>
          <p:spPr bwMode="auto">
            <a:xfrm>
              <a:off x="8461590"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0" name="Rectangle 309"/>
            <p:cNvSpPr/>
            <p:nvPr/>
          </p:nvSpPr>
          <p:spPr bwMode="auto">
            <a:xfrm>
              <a:off x="8621744"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1" name="Rectangle 310"/>
            <p:cNvSpPr/>
            <p:nvPr/>
          </p:nvSpPr>
          <p:spPr bwMode="auto">
            <a:xfrm>
              <a:off x="8781897"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2" name="Rectangle 311"/>
            <p:cNvSpPr/>
            <p:nvPr/>
          </p:nvSpPr>
          <p:spPr bwMode="auto">
            <a:xfrm>
              <a:off x="8301445"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3" name="Rectangle 312"/>
            <p:cNvSpPr/>
            <p:nvPr/>
          </p:nvSpPr>
          <p:spPr bwMode="auto">
            <a:xfrm>
              <a:off x="8461598"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4" name="Rectangle 313"/>
            <p:cNvSpPr/>
            <p:nvPr/>
          </p:nvSpPr>
          <p:spPr bwMode="auto">
            <a:xfrm>
              <a:off x="8621752"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5" name="Rectangle 314"/>
            <p:cNvSpPr/>
            <p:nvPr/>
          </p:nvSpPr>
          <p:spPr bwMode="auto">
            <a:xfrm>
              <a:off x="8781905"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6" name="Rectangle 315"/>
            <p:cNvSpPr/>
            <p:nvPr/>
          </p:nvSpPr>
          <p:spPr bwMode="auto">
            <a:xfrm>
              <a:off x="8301453"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7" name="Rectangle 316"/>
            <p:cNvSpPr/>
            <p:nvPr/>
          </p:nvSpPr>
          <p:spPr bwMode="auto">
            <a:xfrm>
              <a:off x="8461606"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8" name="Rectangle 317"/>
            <p:cNvSpPr/>
            <p:nvPr/>
          </p:nvSpPr>
          <p:spPr bwMode="auto">
            <a:xfrm>
              <a:off x="8621760"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9" name="Rectangle 318"/>
            <p:cNvSpPr/>
            <p:nvPr/>
          </p:nvSpPr>
          <p:spPr bwMode="auto">
            <a:xfrm>
              <a:off x="8781913"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0" name="Rectangle 319"/>
            <p:cNvSpPr/>
            <p:nvPr/>
          </p:nvSpPr>
          <p:spPr bwMode="auto">
            <a:xfrm>
              <a:off x="8301461"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1" name="Rectangle 320"/>
            <p:cNvSpPr/>
            <p:nvPr/>
          </p:nvSpPr>
          <p:spPr bwMode="auto">
            <a:xfrm>
              <a:off x="8461614"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2" name="Rectangle 321"/>
            <p:cNvSpPr/>
            <p:nvPr/>
          </p:nvSpPr>
          <p:spPr bwMode="auto">
            <a:xfrm>
              <a:off x="8621768"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3" name="Rectangle 322"/>
            <p:cNvSpPr/>
            <p:nvPr/>
          </p:nvSpPr>
          <p:spPr bwMode="auto">
            <a:xfrm>
              <a:off x="8781921"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24" name="Group 323"/>
          <p:cNvGrpSpPr/>
          <p:nvPr/>
        </p:nvGrpSpPr>
        <p:grpSpPr>
          <a:xfrm>
            <a:off x="373277" y="3392834"/>
            <a:ext cx="718750" cy="703860"/>
            <a:chOff x="8301437" y="2765579"/>
            <a:chExt cx="616707" cy="613575"/>
          </a:xfrm>
        </p:grpSpPr>
        <p:sp>
          <p:nvSpPr>
            <p:cNvPr id="325" name="Rectangle 324"/>
            <p:cNvSpPr/>
            <p:nvPr/>
          </p:nvSpPr>
          <p:spPr bwMode="auto">
            <a:xfrm>
              <a:off x="8301437"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6" name="Rectangle 325"/>
            <p:cNvSpPr/>
            <p:nvPr/>
          </p:nvSpPr>
          <p:spPr bwMode="auto">
            <a:xfrm>
              <a:off x="8461590"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7" name="Rectangle 326"/>
            <p:cNvSpPr/>
            <p:nvPr/>
          </p:nvSpPr>
          <p:spPr bwMode="auto">
            <a:xfrm>
              <a:off x="8621744"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8" name="Rectangle 327"/>
            <p:cNvSpPr/>
            <p:nvPr/>
          </p:nvSpPr>
          <p:spPr bwMode="auto">
            <a:xfrm>
              <a:off x="8781897"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9" name="Rectangle 328"/>
            <p:cNvSpPr/>
            <p:nvPr/>
          </p:nvSpPr>
          <p:spPr bwMode="auto">
            <a:xfrm>
              <a:off x="8301445"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0" name="Rectangle 329"/>
            <p:cNvSpPr/>
            <p:nvPr/>
          </p:nvSpPr>
          <p:spPr bwMode="auto">
            <a:xfrm>
              <a:off x="8461598"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1" name="Rectangle 330"/>
            <p:cNvSpPr/>
            <p:nvPr/>
          </p:nvSpPr>
          <p:spPr bwMode="auto">
            <a:xfrm>
              <a:off x="8621752"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2" name="Rectangle 331"/>
            <p:cNvSpPr/>
            <p:nvPr/>
          </p:nvSpPr>
          <p:spPr bwMode="auto">
            <a:xfrm>
              <a:off x="8781905"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3" name="Rectangle 332"/>
            <p:cNvSpPr/>
            <p:nvPr/>
          </p:nvSpPr>
          <p:spPr bwMode="auto">
            <a:xfrm>
              <a:off x="8301453"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4" name="Rectangle 333"/>
            <p:cNvSpPr/>
            <p:nvPr/>
          </p:nvSpPr>
          <p:spPr bwMode="auto">
            <a:xfrm>
              <a:off x="8461606"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5" name="Rectangle 334"/>
            <p:cNvSpPr/>
            <p:nvPr/>
          </p:nvSpPr>
          <p:spPr bwMode="auto">
            <a:xfrm>
              <a:off x="8621760"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6" name="Rectangle 335"/>
            <p:cNvSpPr/>
            <p:nvPr/>
          </p:nvSpPr>
          <p:spPr bwMode="auto">
            <a:xfrm>
              <a:off x="8781913"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7" name="Rectangle 336"/>
            <p:cNvSpPr/>
            <p:nvPr/>
          </p:nvSpPr>
          <p:spPr bwMode="auto">
            <a:xfrm>
              <a:off x="8301461"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8" name="Rectangle 337"/>
            <p:cNvSpPr/>
            <p:nvPr/>
          </p:nvSpPr>
          <p:spPr bwMode="auto">
            <a:xfrm>
              <a:off x="8461614"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9" name="Rectangle 338"/>
            <p:cNvSpPr/>
            <p:nvPr/>
          </p:nvSpPr>
          <p:spPr bwMode="auto">
            <a:xfrm>
              <a:off x="8621768"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0" name="Rectangle 339"/>
            <p:cNvSpPr/>
            <p:nvPr/>
          </p:nvSpPr>
          <p:spPr bwMode="auto">
            <a:xfrm>
              <a:off x="8781921"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41" name="Group 340"/>
          <p:cNvGrpSpPr/>
          <p:nvPr/>
        </p:nvGrpSpPr>
        <p:grpSpPr>
          <a:xfrm>
            <a:off x="373277" y="1834180"/>
            <a:ext cx="718750" cy="703860"/>
            <a:chOff x="8301437" y="2765579"/>
            <a:chExt cx="616707" cy="613575"/>
          </a:xfrm>
        </p:grpSpPr>
        <p:sp>
          <p:nvSpPr>
            <p:cNvPr id="342" name="Rectangle 341"/>
            <p:cNvSpPr/>
            <p:nvPr/>
          </p:nvSpPr>
          <p:spPr bwMode="auto">
            <a:xfrm>
              <a:off x="8301437"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3" name="Rectangle 342"/>
            <p:cNvSpPr/>
            <p:nvPr/>
          </p:nvSpPr>
          <p:spPr bwMode="auto">
            <a:xfrm>
              <a:off x="8461590"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4" name="Rectangle 343"/>
            <p:cNvSpPr/>
            <p:nvPr/>
          </p:nvSpPr>
          <p:spPr bwMode="auto">
            <a:xfrm>
              <a:off x="8621744"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5" name="Rectangle 344"/>
            <p:cNvSpPr/>
            <p:nvPr/>
          </p:nvSpPr>
          <p:spPr bwMode="auto">
            <a:xfrm>
              <a:off x="8781897" y="276557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6" name="Rectangle 345"/>
            <p:cNvSpPr/>
            <p:nvPr/>
          </p:nvSpPr>
          <p:spPr bwMode="auto">
            <a:xfrm>
              <a:off x="8301445"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7" name="Rectangle 346"/>
            <p:cNvSpPr/>
            <p:nvPr/>
          </p:nvSpPr>
          <p:spPr bwMode="auto">
            <a:xfrm>
              <a:off x="8461598"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8" name="Rectangle 347"/>
            <p:cNvSpPr/>
            <p:nvPr/>
          </p:nvSpPr>
          <p:spPr bwMode="auto">
            <a:xfrm>
              <a:off x="8621752"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9" name="Rectangle 348"/>
            <p:cNvSpPr/>
            <p:nvPr/>
          </p:nvSpPr>
          <p:spPr bwMode="auto">
            <a:xfrm>
              <a:off x="8781905" y="2922426"/>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0" name="Rectangle 349"/>
            <p:cNvSpPr/>
            <p:nvPr/>
          </p:nvSpPr>
          <p:spPr bwMode="auto">
            <a:xfrm>
              <a:off x="8301453"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1" name="Rectangle 350"/>
            <p:cNvSpPr/>
            <p:nvPr/>
          </p:nvSpPr>
          <p:spPr bwMode="auto">
            <a:xfrm>
              <a:off x="8461606"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2" name="Rectangle 351"/>
            <p:cNvSpPr/>
            <p:nvPr/>
          </p:nvSpPr>
          <p:spPr bwMode="auto">
            <a:xfrm>
              <a:off x="8621760"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3" name="Rectangle 352"/>
            <p:cNvSpPr/>
            <p:nvPr/>
          </p:nvSpPr>
          <p:spPr bwMode="auto">
            <a:xfrm>
              <a:off x="8781913" y="3079273"/>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4" name="Rectangle 353"/>
            <p:cNvSpPr/>
            <p:nvPr/>
          </p:nvSpPr>
          <p:spPr bwMode="auto">
            <a:xfrm>
              <a:off x="8301461"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5" name="Rectangle 354"/>
            <p:cNvSpPr/>
            <p:nvPr/>
          </p:nvSpPr>
          <p:spPr bwMode="auto">
            <a:xfrm>
              <a:off x="8461614"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6" name="Rectangle 355"/>
            <p:cNvSpPr/>
            <p:nvPr/>
          </p:nvSpPr>
          <p:spPr bwMode="auto">
            <a:xfrm>
              <a:off x="8621768"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7" name="Rectangle 356"/>
            <p:cNvSpPr/>
            <p:nvPr/>
          </p:nvSpPr>
          <p:spPr bwMode="auto">
            <a:xfrm>
              <a:off x="8781921" y="3236119"/>
              <a:ext cx="136223" cy="143035"/>
            </a:xfrm>
            <a:prstGeom prst="rect">
              <a:avLst/>
            </a:prstGeom>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sp>
        <p:nvSpPr>
          <p:cNvPr id="358" name="Rectangle 357"/>
          <p:cNvSpPr/>
          <p:nvPr/>
        </p:nvSpPr>
        <p:spPr bwMode="auto">
          <a:xfrm>
            <a:off x="374828" y="4150515"/>
            <a:ext cx="715652" cy="71676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9" name="Left Arrow 358"/>
          <p:cNvSpPr/>
          <p:nvPr/>
        </p:nvSpPr>
        <p:spPr bwMode="auto">
          <a:xfrm>
            <a:off x="3887836" y="1827732"/>
            <a:ext cx="1248910" cy="669437"/>
          </a:xfrm>
          <a:prstGeom prst="leftArrow">
            <a:avLst>
              <a:gd name="adj1" fmla="val 81855"/>
              <a:gd name="adj2" fmla="val 50000"/>
            </a:avLst>
          </a:prstGeom>
          <a:noFill/>
          <a:ln>
            <a:solidFill>
              <a:schemeClr val="accent1">
                <a:lumMod val="40000"/>
                <a:lumOff val="6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cxnSp>
        <p:nvCxnSpPr>
          <p:cNvPr id="361" name="Straight Arrow Connector 360"/>
          <p:cNvCxnSpPr/>
          <p:nvPr/>
        </p:nvCxnSpPr>
        <p:spPr>
          <a:xfrm>
            <a:off x="1166531" y="2194034"/>
            <a:ext cx="818894" cy="0"/>
          </a:xfrm>
          <a:prstGeom prst="straightConnector1">
            <a:avLst/>
          </a:prstGeom>
          <a:ln w="57150">
            <a:solidFill>
              <a:schemeClr val="accent1">
                <a:lumMod val="40000"/>
                <a:lumOff val="6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2" name="Straight Arrow Connector 361"/>
          <p:cNvCxnSpPr/>
          <p:nvPr/>
        </p:nvCxnSpPr>
        <p:spPr>
          <a:xfrm flipV="1">
            <a:off x="3978985" y="2173010"/>
            <a:ext cx="1112035" cy="5179"/>
          </a:xfrm>
          <a:prstGeom prst="straightConnector1">
            <a:avLst/>
          </a:prstGeom>
          <a:ln w="57150">
            <a:solidFill>
              <a:schemeClr val="accent1">
                <a:lumMod val="40000"/>
                <a:lumOff val="6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6" name="Rectangle 365"/>
          <p:cNvSpPr/>
          <p:nvPr/>
        </p:nvSpPr>
        <p:spPr>
          <a:xfrm>
            <a:off x="5888832" y="1802146"/>
            <a:ext cx="2692981" cy="646331"/>
          </a:xfrm>
          <a:prstGeom prst="rect">
            <a:avLst/>
          </a:prstGeom>
        </p:spPr>
        <p:txBody>
          <a:bodyPr wrap="none">
            <a:spAutoFit/>
          </a:bodyPr>
          <a:lstStyle/>
          <a:p>
            <a:r>
              <a:rPr lang="es-ES" sz="1200" dirty="0">
                <a:gradFill>
                  <a:gsLst>
                    <a:gs pos="0">
                      <a:srgbClr val="FFFFFF"/>
                    </a:gs>
                    <a:gs pos="100000">
                      <a:srgbClr val="FFFFFF"/>
                    </a:gs>
                  </a:gsLst>
                  <a:lin ang="5400000" scaled="0"/>
                </a:gradFill>
                <a:cs typeface="Segoe UI" pitchFamily="34" charset="0"/>
              </a:rPr>
              <a:t>Servicio de Firewall trasversal de NAT</a:t>
            </a:r>
            <a:br>
              <a:rPr lang="es-ES" sz="1200" dirty="0">
                <a:gradFill>
                  <a:gsLst>
                    <a:gs pos="0">
                      <a:srgbClr val="FFFFFF"/>
                    </a:gs>
                    <a:gs pos="100000">
                      <a:srgbClr val="FFFFFF"/>
                    </a:gs>
                  </a:gsLst>
                  <a:lin ang="5400000" scaled="0"/>
                </a:gradFill>
                <a:cs typeface="Segoe UI" pitchFamily="34" charset="0"/>
              </a:rPr>
            </a:br>
            <a:r>
              <a:rPr lang="es-ES" sz="1200" dirty="0">
                <a:gradFill>
                  <a:gsLst>
                    <a:gs pos="0">
                      <a:srgbClr val="FFFFFF"/>
                    </a:gs>
                    <a:gs pos="100000">
                      <a:srgbClr val="FFFFFF"/>
                    </a:gs>
                  </a:gsLst>
                  <a:lin ang="5400000" scaled="0"/>
                </a:gradFill>
                <a:cs typeface="Segoe UI" pitchFamily="34" charset="0"/>
              </a:rPr>
              <a:t>Servicios </a:t>
            </a:r>
            <a:r>
              <a:rPr lang="es-ES" sz="1200" dirty="0" err="1">
                <a:gradFill>
                  <a:gsLst>
                    <a:gs pos="0">
                      <a:srgbClr val="FFFFFF"/>
                    </a:gs>
                    <a:gs pos="100000">
                      <a:srgbClr val="FFFFFF"/>
                    </a:gs>
                  </a:gsLst>
                  <a:lin ang="5400000" scaled="0"/>
                </a:gradFill>
                <a:cs typeface="Segoe UI" pitchFamily="34" charset="0"/>
              </a:rPr>
              <a:t>Request</a:t>
            </a:r>
            <a:r>
              <a:rPr lang="es-ES" sz="1200" dirty="0">
                <a:gradFill>
                  <a:gsLst>
                    <a:gs pos="0">
                      <a:srgbClr val="FFFFFF"/>
                    </a:gs>
                    <a:gs pos="100000">
                      <a:srgbClr val="FFFFFF"/>
                    </a:gs>
                  </a:gsLst>
                  <a:lin ang="5400000" scaled="0"/>
                </a:gradFill>
                <a:cs typeface="Segoe UI" pitchFamily="34" charset="0"/>
              </a:rPr>
              <a:t>/</a:t>
            </a:r>
            <a:r>
              <a:rPr lang="es-ES" sz="1200" dirty="0" err="1">
                <a:gradFill>
                  <a:gsLst>
                    <a:gs pos="0">
                      <a:srgbClr val="FFFFFF"/>
                    </a:gs>
                    <a:gs pos="100000">
                      <a:srgbClr val="FFFFFF"/>
                    </a:gs>
                  </a:gsLst>
                  <a:lin ang="5400000" scaled="0"/>
                </a:gradFill>
                <a:cs typeface="Segoe UI" pitchFamily="34" charset="0"/>
              </a:rPr>
              <a:t>Respons</a:t>
            </a:r>
            <a:r>
              <a:rPr lang="es-ES" sz="1200" dirty="0">
                <a:gradFill>
                  <a:gsLst>
                    <a:gs pos="0">
                      <a:srgbClr val="FFFFFF"/>
                    </a:gs>
                    <a:gs pos="100000">
                      <a:srgbClr val="FFFFFF"/>
                    </a:gs>
                  </a:gsLst>
                  <a:lin ang="5400000" scaled="0"/>
                </a:gradFill>
                <a:cs typeface="Segoe UI" pitchFamily="34" charset="0"/>
              </a:rPr>
              <a:t/>
            </a:r>
            <a:br>
              <a:rPr lang="es-ES" sz="1200" dirty="0">
                <a:gradFill>
                  <a:gsLst>
                    <a:gs pos="0">
                      <a:srgbClr val="FFFFFF"/>
                    </a:gs>
                    <a:gs pos="100000">
                      <a:srgbClr val="FFFFFF"/>
                    </a:gs>
                  </a:gsLst>
                  <a:lin ang="5400000" scaled="0"/>
                </a:gradFill>
                <a:cs typeface="Segoe UI" pitchFamily="34" charset="0"/>
              </a:rPr>
            </a:br>
            <a:r>
              <a:rPr lang="es-ES" sz="1200" dirty="0">
                <a:gradFill>
                  <a:gsLst>
                    <a:gs pos="0">
                      <a:srgbClr val="FFFFFF"/>
                    </a:gs>
                    <a:gs pos="100000">
                      <a:srgbClr val="FFFFFF"/>
                    </a:gs>
                  </a:gsLst>
                  <a:lin ang="5400000" scaled="0"/>
                </a:gradFill>
                <a:cs typeface="Segoe UI" pitchFamily="34" charset="0"/>
              </a:rPr>
              <a:t>Sin búfer con  TCP </a:t>
            </a:r>
            <a:r>
              <a:rPr lang="es-ES" sz="1200" dirty="0" err="1">
                <a:gradFill>
                  <a:gsLst>
                    <a:gs pos="0">
                      <a:srgbClr val="FFFFFF"/>
                    </a:gs>
                    <a:gs pos="100000">
                      <a:srgbClr val="FFFFFF"/>
                    </a:gs>
                  </a:gsLst>
                  <a:lin ang="5400000" scaled="0"/>
                </a:gradFill>
                <a:cs typeface="Segoe UI" pitchFamily="34" charset="0"/>
              </a:rPr>
              <a:t>Throttling</a:t>
            </a:r>
            <a:endParaRPr lang="es-ES" sz="1200" dirty="0">
              <a:solidFill>
                <a:srgbClr val="FFFFFF"/>
              </a:solidFill>
            </a:endParaRPr>
          </a:p>
        </p:txBody>
      </p:sp>
      <p:cxnSp>
        <p:nvCxnSpPr>
          <p:cNvPr id="367" name="Straight Arrow Connector 366"/>
          <p:cNvCxnSpPr/>
          <p:nvPr/>
        </p:nvCxnSpPr>
        <p:spPr>
          <a:xfrm>
            <a:off x="1151468" y="2987023"/>
            <a:ext cx="766314" cy="0"/>
          </a:xfrm>
          <a:prstGeom prst="straightConnector1">
            <a:avLst/>
          </a:prstGeom>
          <a:ln w="57150">
            <a:solidFill>
              <a:schemeClr val="accent1">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9" name="U-Turn Arrow 368"/>
          <p:cNvSpPr/>
          <p:nvPr/>
        </p:nvSpPr>
        <p:spPr bwMode="auto">
          <a:xfrm rot="16200000" flipH="1">
            <a:off x="4458123" y="2407760"/>
            <a:ext cx="207417" cy="1117689"/>
          </a:xfrm>
          <a:prstGeom prst="uturnArrow">
            <a:avLst/>
          </a:prstGeom>
          <a:solidFill>
            <a:srgbClr val="D6FF7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0" name="U-Turn Arrow 369"/>
          <p:cNvSpPr/>
          <p:nvPr/>
        </p:nvSpPr>
        <p:spPr bwMode="auto">
          <a:xfrm rot="16200000" flipH="1">
            <a:off x="4484899" y="3177816"/>
            <a:ext cx="207417" cy="1117689"/>
          </a:xfrm>
          <a:prstGeom prst="uturnArrow">
            <a:avLst/>
          </a:prstGeom>
          <a:solidFill>
            <a:srgbClr val="D6FF7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cxnSp>
        <p:nvCxnSpPr>
          <p:cNvPr id="371" name="Straight Arrow Connector 370"/>
          <p:cNvCxnSpPr/>
          <p:nvPr/>
        </p:nvCxnSpPr>
        <p:spPr>
          <a:xfrm>
            <a:off x="1138600" y="3744582"/>
            <a:ext cx="768859" cy="8105"/>
          </a:xfrm>
          <a:prstGeom prst="straightConnector1">
            <a:avLst/>
          </a:prstGeom>
          <a:ln w="57150">
            <a:solidFill>
              <a:schemeClr val="accent1">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2" name="Rectangle 371"/>
          <p:cNvSpPr/>
          <p:nvPr/>
        </p:nvSpPr>
        <p:spPr>
          <a:xfrm>
            <a:off x="5901932" y="2570112"/>
            <a:ext cx="3369215" cy="600164"/>
          </a:xfrm>
          <a:prstGeom prst="rect">
            <a:avLst/>
          </a:prstGeom>
        </p:spPr>
        <p:txBody>
          <a:bodyPr wrap="square">
            <a:spAutoFit/>
          </a:bodyPr>
          <a:lstStyle/>
          <a:p>
            <a:r>
              <a:rPr lang="es-ES" sz="1100" dirty="0" err="1">
                <a:gradFill>
                  <a:gsLst>
                    <a:gs pos="0">
                      <a:srgbClr val="FFFFFF"/>
                    </a:gs>
                    <a:gs pos="100000">
                      <a:srgbClr val="FFFFFF"/>
                    </a:gs>
                  </a:gsLst>
                  <a:lin ang="5400000" scaled="0"/>
                </a:gradFill>
                <a:cs typeface="Segoe UI" pitchFamily="34" charset="0"/>
              </a:rPr>
              <a:t>Broker</a:t>
            </a:r>
            <a:r>
              <a:rPr lang="es-ES" sz="1100" dirty="0">
                <a:gradFill>
                  <a:gsLst>
                    <a:gs pos="0">
                      <a:srgbClr val="FFFFFF"/>
                    </a:gs>
                    <a:gs pos="100000">
                      <a:srgbClr val="FFFFFF"/>
                    </a:gs>
                  </a:gsLst>
                  <a:lin ang="5400000" scaled="0"/>
                </a:gradFill>
                <a:cs typeface="Segoe UI" pitchFamily="34" charset="0"/>
              </a:rPr>
              <a:t> </a:t>
            </a:r>
            <a:r>
              <a:rPr lang="es-ES" sz="1100" dirty="0" smtClean="0">
                <a:gradFill>
                  <a:gsLst>
                    <a:gs pos="0">
                      <a:srgbClr val="FFFFFF"/>
                    </a:gs>
                    <a:gs pos="100000">
                      <a:srgbClr val="FFFFFF"/>
                    </a:gs>
                  </a:gsLst>
                  <a:lin ang="5400000" scaled="0"/>
                </a:gradFill>
                <a:cs typeface="Segoe UI" pitchFamily="34" charset="0"/>
              </a:rPr>
              <a:t>transacciones </a:t>
            </a:r>
            <a:r>
              <a:rPr lang="es-ES" sz="1100" dirty="0">
                <a:gradFill>
                  <a:gsLst>
                    <a:gs pos="0">
                      <a:srgbClr val="FFFFFF"/>
                    </a:gs>
                    <a:gs pos="100000">
                      <a:srgbClr val="FFFFFF"/>
                    </a:gs>
                  </a:gsLst>
                  <a:lin ang="5400000" scaled="0"/>
                </a:gradFill>
                <a:cs typeface="Segoe UI" pitchFamily="34" charset="0"/>
              </a:rPr>
              <a:t>en la nube con AMQP/HTTP</a:t>
            </a:r>
            <a:br>
              <a:rPr lang="es-ES" sz="1100" dirty="0">
                <a:gradFill>
                  <a:gsLst>
                    <a:gs pos="0">
                      <a:srgbClr val="FFFFFF"/>
                    </a:gs>
                    <a:gs pos="100000">
                      <a:srgbClr val="FFFFFF"/>
                    </a:gs>
                  </a:gsLst>
                  <a:lin ang="5400000" scaled="0"/>
                </a:gradFill>
                <a:cs typeface="Segoe UI" pitchFamily="34" charset="0"/>
              </a:rPr>
            </a:br>
            <a:r>
              <a:rPr lang="es-ES" sz="1100" dirty="0">
                <a:gradFill>
                  <a:gsLst>
                    <a:gs pos="0">
                      <a:srgbClr val="FFFFFF"/>
                    </a:gs>
                    <a:gs pos="100000">
                      <a:srgbClr val="FFFFFF"/>
                    </a:gs>
                  </a:gsLst>
                  <a:lin ang="5400000" scaled="0"/>
                </a:gradFill>
                <a:cs typeface="Segoe UI" pitchFamily="34" charset="0"/>
              </a:rPr>
              <a:t>Mensajería de alta escalabilidad, alta disponibilidad</a:t>
            </a:r>
            <a:br>
              <a:rPr lang="es-ES" sz="1100" dirty="0">
                <a:gradFill>
                  <a:gsLst>
                    <a:gs pos="0">
                      <a:srgbClr val="FFFFFF"/>
                    </a:gs>
                    <a:gs pos="100000">
                      <a:srgbClr val="FFFFFF"/>
                    </a:gs>
                  </a:gsLst>
                  <a:lin ang="5400000" scaled="0"/>
                </a:gradFill>
                <a:cs typeface="Segoe UI" pitchFamily="34" charset="0"/>
              </a:rPr>
            </a:br>
            <a:r>
              <a:rPr lang="es-ES" sz="1100" dirty="0">
                <a:gradFill>
                  <a:gsLst>
                    <a:gs pos="0">
                      <a:srgbClr val="FFFFFF"/>
                    </a:gs>
                    <a:gs pos="100000">
                      <a:srgbClr val="FFFFFF"/>
                    </a:gs>
                  </a:gsLst>
                  <a:lin ang="5400000" scaled="0"/>
                </a:gradFill>
                <a:cs typeface="Segoe UI" pitchFamily="34" charset="0"/>
              </a:rPr>
              <a:t>soporte de sesiones, envío programado, etc.</a:t>
            </a:r>
            <a:endParaRPr lang="es-ES" sz="1100" dirty="0">
              <a:solidFill>
                <a:srgbClr val="FFFFFF"/>
              </a:solidFill>
            </a:endParaRPr>
          </a:p>
        </p:txBody>
      </p:sp>
      <p:sp>
        <p:nvSpPr>
          <p:cNvPr id="373" name="Rectangle 372"/>
          <p:cNvSpPr/>
          <p:nvPr/>
        </p:nvSpPr>
        <p:spPr>
          <a:xfrm>
            <a:off x="5915035" y="3338078"/>
            <a:ext cx="3356112" cy="646331"/>
          </a:xfrm>
          <a:prstGeom prst="rect">
            <a:avLst/>
          </a:prstGeom>
        </p:spPr>
        <p:txBody>
          <a:bodyPr wrap="none">
            <a:spAutoFit/>
          </a:bodyPr>
          <a:lstStyle/>
          <a:p>
            <a:r>
              <a:rPr lang="es-ES" sz="1200" dirty="0">
                <a:gradFill>
                  <a:gsLst>
                    <a:gs pos="0">
                      <a:srgbClr val="FFFFFF"/>
                    </a:gs>
                    <a:gs pos="100000">
                      <a:srgbClr val="FFFFFF"/>
                    </a:gs>
                  </a:gsLst>
                  <a:lin ang="5400000" scaled="0"/>
                </a:gradFill>
                <a:cs typeface="Segoe UI" pitchFamily="34" charset="0"/>
              </a:rPr>
              <a:t>Distribución transaccional de mensajes</a:t>
            </a:r>
          </a:p>
          <a:p>
            <a:r>
              <a:rPr lang="es-ES" sz="1200" dirty="0">
                <a:gradFill>
                  <a:gsLst>
                    <a:gs pos="0">
                      <a:srgbClr val="FFFFFF"/>
                    </a:gs>
                    <a:gs pos="100000">
                      <a:srgbClr val="FFFFFF"/>
                    </a:gs>
                  </a:gsLst>
                  <a:lin ang="5400000" scaled="0"/>
                </a:gradFill>
                <a:cs typeface="Segoe UI" pitchFamily="34" charset="0"/>
              </a:rPr>
              <a:t>Hasta 2000 subscriptores por tema</a:t>
            </a:r>
          </a:p>
          <a:p>
            <a:r>
              <a:rPr lang="es-ES" sz="1200" dirty="0">
                <a:gradFill>
                  <a:gsLst>
                    <a:gs pos="0">
                      <a:srgbClr val="FFFFFF"/>
                    </a:gs>
                    <a:gs pos="100000">
                      <a:srgbClr val="FFFFFF"/>
                    </a:gs>
                  </a:gsLst>
                  <a:lin ang="5400000" scaled="0"/>
                </a:gradFill>
                <a:cs typeface="Segoe UI" pitchFamily="34" charset="0"/>
              </a:rPr>
              <a:t>Hasta 2K/100K reglas de filtro por subscripción</a:t>
            </a:r>
            <a:endParaRPr lang="es-ES" sz="1200" dirty="0">
              <a:solidFill>
                <a:srgbClr val="FFFFFF"/>
              </a:solidFill>
            </a:endParaRPr>
          </a:p>
        </p:txBody>
      </p:sp>
      <p:sp>
        <p:nvSpPr>
          <p:cNvPr id="374" name="Rectangle 373"/>
          <p:cNvSpPr/>
          <p:nvPr/>
        </p:nvSpPr>
        <p:spPr>
          <a:xfrm>
            <a:off x="5928136" y="4106044"/>
            <a:ext cx="3120021" cy="646331"/>
          </a:xfrm>
          <a:prstGeom prst="rect">
            <a:avLst/>
          </a:prstGeom>
        </p:spPr>
        <p:txBody>
          <a:bodyPr wrap="none">
            <a:spAutoFit/>
          </a:bodyPr>
          <a:lstStyle/>
          <a:p>
            <a:r>
              <a:rPr lang="es-ES" sz="1200" dirty="0">
                <a:gradFill>
                  <a:gsLst>
                    <a:gs pos="0">
                      <a:srgbClr val="FFFFFF"/>
                    </a:gs>
                    <a:gs pos="100000">
                      <a:srgbClr val="FFFFFF"/>
                    </a:gs>
                  </a:gsLst>
                  <a:lin ang="5400000" scaled="0"/>
                </a:gradFill>
                <a:cs typeface="Segoe UI" pitchFamily="34" charset="0"/>
              </a:rPr>
              <a:t>Envío de notificaciones de alto rendimiento</a:t>
            </a:r>
          </a:p>
          <a:p>
            <a:r>
              <a:rPr lang="es-ES" sz="1200" dirty="0">
                <a:gradFill>
                  <a:gsLst>
                    <a:gs pos="0">
                      <a:srgbClr val="FFFFFF"/>
                    </a:gs>
                    <a:gs pos="100000">
                      <a:srgbClr val="FFFFFF"/>
                    </a:gs>
                  </a:gsLst>
                  <a:lin ang="5400000" scaled="0"/>
                </a:gradFill>
                <a:cs typeface="Segoe UI" pitchFamily="34" charset="0"/>
              </a:rPr>
              <a:t>Soporta la mayoría de proveedores móviles</a:t>
            </a:r>
          </a:p>
          <a:p>
            <a:r>
              <a:rPr lang="es-ES" sz="1200" i="1" dirty="0">
                <a:gradFill>
                  <a:gsLst>
                    <a:gs pos="0">
                      <a:srgbClr val="FFFFFF"/>
                    </a:gs>
                    <a:gs pos="100000">
                      <a:srgbClr val="FFFFFF"/>
                    </a:gs>
                  </a:gsLst>
                  <a:lin ang="5400000" scaled="0"/>
                </a:gradFill>
                <a:cs typeface="Segoe UI" pitchFamily="34" charset="0"/>
              </a:rPr>
              <a:t>Millones </a:t>
            </a:r>
            <a:r>
              <a:rPr lang="es-ES" sz="1200" dirty="0">
                <a:gradFill>
                  <a:gsLst>
                    <a:gs pos="0">
                      <a:srgbClr val="FFFFFF"/>
                    </a:gs>
                    <a:gs pos="100000">
                      <a:srgbClr val="FFFFFF"/>
                    </a:gs>
                  </a:gsLst>
                  <a:lin ang="5400000" scaled="0"/>
                </a:gradFill>
                <a:cs typeface="Segoe UI" pitchFamily="34" charset="0"/>
              </a:rPr>
              <a:t>de notificaciones por etiqueta</a:t>
            </a:r>
            <a:endParaRPr lang="es-ES" sz="1200" dirty="0">
              <a:solidFill>
                <a:srgbClr val="FFFFFF"/>
              </a:solidFill>
            </a:endParaRPr>
          </a:p>
        </p:txBody>
      </p:sp>
      <p:cxnSp>
        <p:nvCxnSpPr>
          <p:cNvPr id="375" name="Straight Arrow Connector 374"/>
          <p:cNvCxnSpPr/>
          <p:nvPr/>
        </p:nvCxnSpPr>
        <p:spPr>
          <a:xfrm>
            <a:off x="1070404" y="4541648"/>
            <a:ext cx="879284" cy="2663"/>
          </a:xfrm>
          <a:prstGeom prst="straightConnector1">
            <a:avLst/>
          </a:prstGeom>
          <a:ln w="57150">
            <a:solidFill>
              <a:schemeClr val="accent1">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6" name="Straight Arrow Connector 375"/>
          <p:cNvCxnSpPr/>
          <p:nvPr/>
        </p:nvCxnSpPr>
        <p:spPr>
          <a:xfrm flipV="1">
            <a:off x="3931541" y="4525803"/>
            <a:ext cx="1161500" cy="7922"/>
          </a:xfrm>
          <a:prstGeom prst="straightConnector1">
            <a:avLst/>
          </a:prstGeom>
          <a:ln w="57150">
            <a:solidFill>
              <a:schemeClr val="accent1">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7" name="Straight Arrow Connector 376"/>
          <p:cNvCxnSpPr/>
          <p:nvPr/>
        </p:nvCxnSpPr>
        <p:spPr>
          <a:xfrm>
            <a:off x="1173745" y="5274217"/>
            <a:ext cx="744037" cy="3115"/>
          </a:xfrm>
          <a:prstGeom prst="straightConnector1">
            <a:avLst/>
          </a:prstGeom>
          <a:ln w="57150">
            <a:solidFill>
              <a:schemeClr val="accent1">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8" name="Straight Arrow Connector 377"/>
          <p:cNvCxnSpPr/>
          <p:nvPr/>
        </p:nvCxnSpPr>
        <p:spPr>
          <a:xfrm flipV="1">
            <a:off x="3901281" y="5287935"/>
            <a:ext cx="1161500" cy="7922"/>
          </a:xfrm>
          <a:prstGeom prst="straightConnector1">
            <a:avLst/>
          </a:prstGeom>
          <a:ln w="57150">
            <a:solidFill>
              <a:schemeClr val="accent1">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28176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ES" dirty="0" smtClean="0"/>
              <a:t>Presentamos</a:t>
            </a:r>
            <a:r>
              <a:rPr lang="es-ES" baseline="0" dirty="0" smtClean="0"/>
              <a:t> Azure </a:t>
            </a:r>
            <a:r>
              <a:rPr lang="es-ES" baseline="0" dirty="0" err="1" smtClean="0"/>
              <a:t>Event</a:t>
            </a:r>
            <a:r>
              <a:rPr lang="es-ES" baseline="0" dirty="0" smtClean="0"/>
              <a:t> </a:t>
            </a:r>
            <a:r>
              <a:rPr lang="es-ES" baseline="0" dirty="0" err="1" smtClean="0"/>
              <a:t>Hubs</a:t>
            </a:r>
            <a:endParaRPr lang="es-ES" dirty="0"/>
          </a:p>
        </p:txBody>
      </p:sp>
      <p:sp>
        <p:nvSpPr>
          <p:cNvPr id="573" name="TextBox 572"/>
          <p:cNvSpPr txBox="1"/>
          <p:nvPr/>
        </p:nvSpPr>
        <p:spPr>
          <a:xfrm>
            <a:off x="258331" y="4564315"/>
            <a:ext cx="3010474" cy="1932837"/>
          </a:xfrm>
          <a:prstGeom prst="rect">
            <a:avLst/>
          </a:prstGeom>
          <a:noFill/>
        </p:spPr>
        <p:txBody>
          <a:bodyPr wrap="square" lIns="182880" tIns="146304" rIns="182880" bIns="146304" rtlCol="0">
            <a:spAutoFit/>
          </a:bodyPr>
          <a:lstStyle/>
          <a:p>
            <a:pPr>
              <a:lnSpc>
                <a:spcPct val="90000"/>
              </a:lnSpc>
              <a:spcAft>
                <a:spcPts val="600"/>
              </a:spcAft>
            </a:pPr>
            <a:r>
              <a:rPr lang="es-ES" sz="1400" dirty="0">
                <a:gradFill>
                  <a:gsLst>
                    <a:gs pos="2917">
                      <a:srgbClr val="FFFFFF"/>
                    </a:gs>
                    <a:gs pos="30000">
                      <a:srgbClr val="FFFFFF"/>
                    </a:gs>
                  </a:gsLst>
                  <a:lin ang="5400000" scaled="0"/>
                </a:gradFill>
              </a:rPr>
              <a:t>Rendimiento de procesamiento de las unidades:</a:t>
            </a:r>
          </a:p>
          <a:p>
            <a:pPr marL="342872" indent="-342872">
              <a:lnSpc>
                <a:spcPct val="90000"/>
              </a:lnSpc>
              <a:spcAft>
                <a:spcPts val="600"/>
              </a:spcAft>
              <a:buFont typeface="Arial" panose="020B0604020202020204" pitchFamily="34" charset="0"/>
              <a:buChar char="•"/>
            </a:pPr>
            <a:r>
              <a:rPr lang="es-ES" sz="1200" dirty="0">
                <a:gradFill>
                  <a:gsLst>
                    <a:gs pos="2917">
                      <a:srgbClr val="FFFFFF"/>
                    </a:gs>
                    <a:gs pos="30000">
                      <a:srgbClr val="FFFFFF"/>
                    </a:gs>
                  </a:gsLst>
                  <a:lin ang="5400000" scaled="0"/>
                </a:gradFill>
              </a:rPr>
              <a:t>1 ≤ </a:t>
            </a:r>
            <a:r>
              <a:rPr lang="es-ES" sz="1200" dirty="0" err="1">
                <a:gradFill>
                  <a:gsLst>
                    <a:gs pos="2917">
                      <a:srgbClr val="FFFFFF"/>
                    </a:gs>
                    <a:gs pos="30000">
                      <a:srgbClr val="FFFFFF"/>
                    </a:gs>
                  </a:gsLst>
                  <a:lin ang="5400000" scaled="0"/>
                </a:gradFill>
              </a:rPr>
              <a:t>TUs</a:t>
            </a:r>
            <a:r>
              <a:rPr lang="es-ES" sz="1200" dirty="0">
                <a:gradFill>
                  <a:gsLst>
                    <a:gs pos="2917">
                      <a:srgbClr val="FFFFFF"/>
                    </a:gs>
                    <a:gs pos="30000">
                      <a:srgbClr val="FFFFFF"/>
                    </a:gs>
                  </a:gsLst>
                  <a:lin ang="5400000" scaled="0"/>
                </a:gradFill>
              </a:rPr>
              <a:t> ≤ Número de particiones</a:t>
            </a:r>
          </a:p>
          <a:p>
            <a:pPr marL="342872" indent="-342872">
              <a:lnSpc>
                <a:spcPct val="90000"/>
              </a:lnSpc>
              <a:spcAft>
                <a:spcPts val="600"/>
              </a:spcAft>
              <a:buFont typeface="Arial" panose="020B0604020202020204" pitchFamily="34" charset="0"/>
              <a:buChar char="•"/>
            </a:pPr>
            <a:r>
              <a:rPr lang="es-ES" sz="1200" dirty="0">
                <a:gradFill>
                  <a:gsLst>
                    <a:gs pos="2917">
                      <a:srgbClr val="FFFFFF"/>
                    </a:gs>
                    <a:gs pos="30000">
                      <a:srgbClr val="FFFFFF"/>
                    </a:gs>
                  </a:gsLst>
                  <a:lin ang="5400000" scaled="0"/>
                </a:gradFill>
              </a:rPr>
              <a:t>TU: 1 MB/s escritura, 2 MB/s lectura</a:t>
            </a:r>
          </a:p>
          <a:p>
            <a:pPr marL="342872" indent="-342872">
              <a:lnSpc>
                <a:spcPct val="90000"/>
              </a:lnSpc>
              <a:spcAft>
                <a:spcPts val="600"/>
              </a:spcAft>
              <a:buFont typeface="Arial" panose="020B0604020202020204" pitchFamily="34" charset="0"/>
              <a:buChar char="•"/>
            </a:pPr>
            <a:endParaRPr lang="es-ES" sz="1400" dirty="0">
              <a:gradFill>
                <a:gsLst>
                  <a:gs pos="2917">
                    <a:srgbClr val="FFFFFF"/>
                  </a:gs>
                  <a:gs pos="30000">
                    <a:srgbClr val="FFFFFF"/>
                  </a:gs>
                </a:gsLst>
                <a:lin ang="5400000" scaled="0"/>
              </a:gradFill>
            </a:endParaRPr>
          </a:p>
          <a:p>
            <a:pPr>
              <a:lnSpc>
                <a:spcPct val="90000"/>
              </a:lnSpc>
              <a:spcAft>
                <a:spcPts val="600"/>
              </a:spcAft>
            </a:pPr>
            <a:endParaRPr lang="es-ES" sz="1400" dirty="0">
              <a:gradFill>
                <a:gsLst>
                  <a:gs pos="2917">
                    <a:srgbClr val="FFFFFF"/>
                  </a:gs>
                  <a:gs pos="30000">
                    <a:srgbClr val="FFFFFF"/>
                  </a:gs>
                </a:gsLst>
                <a:lin ang="5400000" scaled="0"/>
              </a:gradFill>
            </a:endParaRPr>
          </a:p>
        </p:txBody>
      </p:sp>
      <p:sp>
        <p:nvSpPr>
          <p:cNvPr id="4" name="Rectangle 3"/>
          <p:cNvSpPr/>
          <p:nvPr/>
        </p:nvSpPr>
        <p:spPr bwMode="auto">
          <a:xfrm>
            <a:off x="456489" y="3674434"/>
            <a:ext cx="1173773" cy="454996"/>
          </a:xfrm>
          <a:prstGeom prst="rect">
            <a:avLst/>
          </a:prstGeom>
          <a:no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r>
              <a:rPr lang="es-ES" sz="1200" dirty="0">
                <a:solidFill>
                  <a:srgbClr val="FFFFFF"/>
                </a:solidFill>
                <a:ea typeface="Segoe UI" pitchFamily="34" charset="0"/>
                <a:cs typeface="Segoe UI" pitchFamily="34" charset="0"/>
              </a:rPr>
              <a:t>Productores de eventos</a:t>
            </a:r>
          </a:p>
        </p:txBody>
      </p:sp>
      <p:sp>
        <p:nvSpPr>
          <p:cNvPr id="11" name="Arc 10"/>
          <p:cNvSpPr/>
          <p:nvPr/>
        </p:nvSpPr>
        <p:spPr>
          <a:xfrm flipH="1" flipV="1">
            <a:off x="932090" y="1327299"/>
            <a:ext cx="2975538" cy="803913"/>
          </a:xfrm>
          <a:prstGeom prst="arc">
            <a:avLst>
              <a:gd name="adj1" fmla="val 16200000"/>
              <a:gd name="adj2" fmla="val 21558341"/>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solidFill>
                <a:srgbClr val="FFFFFF"/>
              </a:solidFill>
            </a:endParaRPr>
          </a:p>
        </p:txBody>
      </p:sp>
      <p:sp>
        <p:nvSpPr>
          <p:cNvPr id="12" name="Arc 11"/>
          <p:cNvSpPr/>
          <p:nvPr/>
        </p:nvSpPr>
        <p:spPr>
          <a:xfrm flipH="1">
            <a:off x="932090" y="4057275"/>
            <a:ext cx="2975538" cy="909295"/>
          </a:xfrm>
          <a:prstGeom prst="arc">
            <a:avLst>
              <a:gd name="adj1" fmla="val 16200000"/>
              <a:gd name="adj2" fmla="val 21558341"/>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solidFill>
                <a:srgbClr val="FFFFFF"/>
              </a:solidFill>
            </a:endParaRPr>
          </a:p>
        </p:txBody>
      </p:sp>
      <p:grpSp>
        <p:nvGrpSpPr>
          <p:cNvPr id="197" name="Group 196"/>
          <p:cNvGrpSpPr/>
          <p:nvPr/>
        </p:nvGrpSpPr>
        <p:grpSpPr>
          <a:xfrm>
            <a:off x="452763" y="2464557"/>
            <a:ext cx="1177553" cy="1160371"/>
            <a:chOff x="427037" y="1439862"/>
            <a:chExt cx="1765029" cy="1656444"/>
          </a:xfrm>
          <a:solidFill>
            <a:srgbClr val="FCD116"/>
          </a:solidFill>
        </p:grpSpPr>
        <p:grpSp>
          <p:nvGrpSpPr>
            <p:cNvPr id="198" name="Group 197"/>
            <p:cNvGrpSpPr/>
            <p:nvPr/>
          </p:nvGrpSpPr>
          <p:grpSpPr>
            <a:xfrm>
              <a:off x="427037" y="1439862"/>
              <a:ext cx="1764948" cy="152400"/>
              <a:chOff x="427037" y="1439862"/>
              <a:chExt cx="1764948" cy="152400"/>
            </a:xfrm>
            <a:grpFill/>
          </p:grpSpPr>
          <p:sp>
            <p:nvSpPr>
              <p:cNvPr id="298" name="Rectangle 297"/>
              <p:cNvSpPr/>
              <p:nvPr/>
            </p:nvSpPr>
            <p:spPr bwMode="auto">
              <a:xfrm>
                <a:off x="42703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9" name="Rectangle 298"/>
              <p:cNvSpPr/>
              <p:nvPr/>
            </p:nvSpPr>
            <p:spPr bwMode="auto">
              <a:xfrm>
                <a:off x="60620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0" name="Rectangle 299"/>
              <p:cNvSpPr/>
              <p:nvPr/>
            </p:nvSpPr>
            <p:spPr bwMode="auto">
              <a:xfrm>
                <a:off x="78538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1" name="Rectangle 300"/>
              <p:cNvSpPr/>
              <p:nvPr/>
            </p:nvSpPr>
            <p:spPr bwMode="auto">
              <a:xfrm>
                <a:off x="96455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2" name="Rectangle 301"/>
              <p:cNvSpPr/>
              <p:nvPr/>
            </p:nvSpPr>
            <p:spPr bwMode="auto">
              <a:xfrm>
                <a:off x="114372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3" name="Rectangle 302"/>
              <p:cNvSpPr/>
              <p:nvPr/>
            </p:nvSpPr>
            <p:spPr bwMode="auto">
              <a:xfrm>
                <a:off x="132289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4" name="Rectangle 303"/>
              <p:cNvSpPr/>
              <p:nvPr/>
            </p:nvSpPr>
            <p:spPr bwMode="auto">
              <a:xfrm>
                <a:off x="150206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5" name="Rectangle 304"/>
              <p:cNvSpPr/>
              <p:nvPr/>
            </p:nvSpPr>
            <p:spPr bwMode="auto">
              <a:xfrm>
                <a:off x="168124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6" name="Rectangle 305"/>
              <p:cNvSpPr/>
              <p:nvPr/>
            </p:nvSpPr>
            <p:spPr bwMode="auto">
              <a:xfrm>
                <a:off x="186041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7" name="Rectangle 306"/>
              <p:cNvSpPr/>
              <p:nvPr/>
            </p:nvSpPr>
            <p:spPr bwMode="auto">
              <a:xfrm>
                <a:off x="203958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99" name="Group 198"/>
            <p:cNvGrpSpPr/>
            <p:nvPr/>
          </p:nvGrpSpPr>
          <p:grpSpPr>
            <a:xfrm>
              <a:off x="427046" y="1606978"/>
              <a:ext cx="1764948" cy="152400"/>
              <a:chOff x="427037" y="1439862"/>
              <a:chExt cx="1764948" cy="152400"/>
            </a:xfrm>
            <a:grpFill/>
          </p:grpSpPr>
          <p:sp>
            <p:nvSpPr>
              <p:cNvPr id="288" name="Rectangle 287"/>
              <p:cNvSpPr/>
              <p:nvPr/>
            </p:nvSpPr>
            <p:spPr bwMode="auto">
              <a:xfrm>
                <a:off x="42703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9" name="Rectangle 288"/>
              <p:cNvSpPr/>
              <p:nvPr/>
            </p:nvSpPr>
            <p:spPr bwMode="auto">
              <a:xfrm>
                <a:off x="60620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0" name="Rectangle 289"/>
              <p:cNvSpPr/>
              <p:nvPr/>
            </p:nvSpPr>
            <p:spPr bwMode="auto">
              <a:xfrm>
                <a:off x="78538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1" name="Rectangle 290"/>
              <p:cNvSpPr/>
              <p:nvPr/>
            </p:nvSpPr>
            <p:spPr bwMode="auto">
              <a:xfrm>
                <a:off x="96455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2" name="Rectangle 291"/>
              <p:cNvSpPr/>
              <p:nvPr/>
            </p:nvSpPr>
            <p:spPr bwMode="auto">
              <a:xfrm>
                <a:off x="114372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3" name="Rectangle 292"/>
              <p:cNvSpPr/>
              <p:nvPr/>
            </p:nvSpPr>
            <p:spPr bwMode="auto">
              <a:xfrm>
                <a:off x="132289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4" name="Rectangle 293"/>
              <p:cNvSpPr/>
              <p:nvPr/>
            </p:nvSpPr>
            <p:spPr bwMode="auto">
              <a:xfrm>
                <a:off x="150206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5" name="Rectangle 294"/>
              <p:cNvSpPr/>
              <p:nvPr/>
            </p:nvSpPr>
            <p:spPr bwMode="auto">
              <a:xfrm>
                <a:off x="168124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6" name="Rectangle 295"/>
              <p:cNvSpPr/>
              <p:nvPr/>
            </p:nvSpPr>
            <p:spPr bwMode="auto">
              <a:xfrm>
                <a:off x="186041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7" name="Rectangle 296"/>
              <p:cNvSpPr/>
              <p:nvPr/>
            </p:nvSpPr>
            <p:spPr bwMode="auto">
              <a:xfrm>
                <a:off x="203958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00" name="Group 199"/>
            <p:cNvGrpSpPr/>
            <p:nvPr/>
          </p:nvGrpSpPr>
          <p:grpSpPr>
            <a:xfrm>
              <a:off x="427055" y="1774094"/>
              <a:ext cx="1764948" cy="152400"/>
              <a:chOff x="427037" y="1439862"/>
              <a:chExt cx="1764948" cy="152400"/>
            </a:xfrm>
            <a:grpFill/>
          </p:grpSpPr>
          <p:sp>
            <p:nvSpPr>
              <p:cNvPr id="278" name="Rectangle 277"/>
              <p:cNvSpPr/>
              <p:nvPr/>
            </p:nvSpPr>
            <p:spPr bwMode="auto">
              <a:xfrm>
                <a:off x="42703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9" name="Rectangle 278"/>
              <p:cNvSpPr/>
              <p:nvPr/>
            </p:nvSpPr>
            <p:spPr bwMode="auto">
              <a:xfrm>
                <a:off x="60620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0" name="Rectangle 279"/>
              <p:cNvSpPr/>
              <p:nvPr/>
            </p:nvSpPr>
            <p:spPr bwMode="auto">
              <a:xfrm>
                <a:off x="78538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1" name="Rectangle 280"/>
              <p:cNvSpPr/>
              <p:nvPr/>
            </p:nvSpPr>
            <p:spPr bwMode="auto">
              <a:xfrm>
                <a:off x="96455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2" name="Rectangle 281"/>
              <p:cNvSpPr/>
              <p:nvPr/>
            </p:nvSpPr>
            <p:spPr bwMode="auto">
              <a:xfrm>
                <a:off x="114372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3" name="Rectangle 282"/>
              <p:cNvSpPr/>
              <p:nvPr/>
            </p:nvSpPr>
            <p:spPr bwMode="auto">
              <a:xfrm>
                <a:off x="132289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4" name="Rectangle 283"/>
              <p:cNvSpPr/>
              <p:nvPr/>
            </p:nvSpPr>
            <p:spPr bwMode="auto">
              <a:xfrm>
                <a:off x="150206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5" name="Rectangle 284"/>
              <p:cNvSpPr/>
              <p:nvPr/>
            </p:nvSpPr>
            <p:spPr bwMode="auto">
              <a:xfrm>
                <a:off x="168124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6" name="Rectangle 285"/>
              <p:cNvSpPr/>
              <p:nvPr/>
            </p:nvSpPr>
            <p:spPr bwMode="auto">
              <a:xfrm>
                <a:off x="186041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7" name="Rectangle 286"/>
              <p:cNvSpPr/>
              <p:nvPr/>
            </p:nvSpPr>
            <p:spPr bwMode="auto">
              <a:xfrm>
                <a:off x="203958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01" name="Group 200"/>
            <p:cNvGrpSpPr/>
            <p:nvPr/>
          </p:nvGrpSpPr>
          <p:grpSpPr>
            <a:xfrm>
              <a:off x="427064" y="1941210"/>
              <a:ext cx="1764948" cy="152400"/>
              <a:chOff x="427037" y="1439862"/>
              <a:chExt cx="1764948" cy="152400"/>
            </a:xfrm>
            <a:grpFill/>
          </p:grpSpPr>
          <p:sp>
            <p:nvSpPr>
              <p:cNvPr id="268" name="Rectangle 267"/>
              <p:cNvSpPr/>
              <p:nvPr/>
            </p:nvSpPr>
            <p:spPr bwMode="auto">
              <a:xfrm>
                <a:off x="42703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9" name="Rectangle 268"/>
              <p:cNvSpPr/>
              <p:nvPr/>
            </p:nvSpPr>
            <p:spPr bwMode="auto">
              <a:xfrm>
                <a:off x="60620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0" name="Rectangle 269"/>
              <p:cNvSpPr/>
              <p:nvPr/>
            </p:nvSpPr>
            <p:spPr bwMode="auto">
              <a:xfrm>
                <a:off x="78538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1" name="Rectangle 270"/>
              <p:cNvSpPr/>
              <p:nvPr/>
            </p:nvSpPr>
            <p:spPr bwMode="auto">
              <a:xfrm>
                <a:off x="96455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2" name="Rectangle 271"/>
              <p:cNvSpPr/>
              <p:nvPr/>
            </p:nvSpPr>
            <p:spPr bwMode="auto">
              <a:xfrm>
                <a:off x="114372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3" name="Rectangle 272"/>
              <p:cNvSpPr/>
              <p:nvPr/>
            </p:nvSpPr>
            <p:spPr bwMode="auto">
              <a:xfrm>
                <a:off x="132289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4" name="Rectangle 273"/>
              <p:cNvSpPr/>
              <p:nvPr/>
            </p:nvSpPr>
            <p:spPr bwMode="auto">
              <a:xfrm>
                <a:off x="150206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5" name="Rectangle 274"/>
              <p:cNvSpPr/>
              <p:nvPr/>
            </p:nvSpPr>
            <p:spPr bwMode="auto">
              <a:xfrm>
                <a:off x="168124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6" name="Rectangle 275"/>
              <p:cNvSpPr/>
              <p:nvPr/>
            </p:nvSpPr>
            <p:spPr bwMode="auto">
              <a:xfrm>
                <a:off x="186041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7" name="Rectangle 276"/>
              <p:cNvSpPr/>
              <p:nvPr/>
            </p:nvSpPr>
            <p:spPr bwMode="auto">
              <a:xfrm>
                <a:off x="203958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02" name="Group 201"/>
            <p:cNvGrpSpPr/>
            <p:nvPr/>
          </p:nvGrpSpPr>
          <p:grpSpPr>
            <a:xfrm>
              <a:off x="427073" y="2108326"/>
              <a:ext cx="1764948" cy="152400"/>
              <a:chOff x="427037" y="1439862"/>
              <a:chExt cx="1764948" cy="152400"/>
            </a:xfrm>
            <a:grpFill/>
          </p:grpSpPr>
          <p:sp>
            <p:nvSpPr>
              <p:cNvPr id="258" name="Rectangle 257"/>
              <p:cNvSpPr/>
              <p:nvPr/>
            </p:nvSpPr>
            <p:spPr bwMode="auto">
              <a:xfrm>
                <a:off x="42703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9" name="Rectangle 258"/>
              <p:cNvSpPr/>
              <p:nvPr/>
            </p:nvSpPr>
            <p:spPr bwMode="auto">
              <a:xfrm>
                <a:off x="60620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0" name="Rectangle 259"/>
              <p:cNvSpPr/>
              <p:nvPr/>
            </p:nvSpPr>
            <p:spPr bwMode="auto">
              <a:xfrm>
                <a:off x="78538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1" name="Rectangle 260"/>
              <p:cNvSpPr/>
              <p:nvPr/>
            </p:nvSpPr>
            <p:spPr bwMode="auto">
              <a:xfrm>
                <a:off x="96455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2" name="Rectangle 261"/>
              <p:cNvSpPr/>
              <p:nvPr/>
            </p:nvSpPr>
            <p:spPr bwMode="auto">
              <a:xfrm>
                <a:off x="114372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3" name="Rectangle 262"/>
              <p:cNvSpPr/>
              <p:nvPr/>
            </p:nvSpPr>
            <p:spPr bwMode="auto">
              <a:xfrm>
                <a:off x="132289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4" name="Rectangle 263"/>
              <p:cNvSpPr/>
              <p:nvPr/>
            </p:nvSpPr>
            <p:spPr bwMode="auto">
              <a:xfrm>
                <a:off x="150206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5" name="Rectangle 264"/>
              <p:cNvSpPr/>
              <p:nvPr/>
            </p:nvSpPr>
            <p:spPr bwMode="auto">
              <a:xfrm>
                <a:off x="168124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6" name="Rectangle 265"/>
              <p:cNvSpPr/>
              <p:nvPr/>
            </p:nvSpPr>
            <p:spPr bwMode="auto">
              <a:xfrm>
                <a:off x="186041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7" name="Rectangle 266"/>
              <p:cNvSpPr/>
              <p:nvPr/>
            </p:nvSpPr>
            <p:spPr bwMode="auto">
              <a:xfrm>
                <a:off x="203958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03" name="Group 202"/>
            <p:cNvGrpSpPr/>
            <p:nvPr/>
          </p:nvGrpSpPr>
          <p:grpSpPr>
            <a:xfrm>
              <a:off x="427082" y="2275442"/>
              <a:ext cx="1764948" cy="152400"/>
              <a:chOff x="427037" y="1439862"/>
              <a:chExt cx="1764948" cy="152400"/>
            </a:xfrm>
            <a:grpFill/>
          </p:grpSpPr>
          <p:sp>
            <p:nvSpPr>
              <p:cNvPr id="248" name="Rectangle 247"/>
              <p:cNvSpPr/>
              <p:nvPr/>
            </p:nvSpPr>
            <p:spPr bwMode="auto">
              <a:xfrm>
                <a:off x="42703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9" name="Rectangle 248"/>
              <p:cNvSpPr/>
              <p:nvPr/>
            </p:nvSpPr>
            <p:spPr bwMode="auto">
              <a:xfrm>
                <a:off x="60620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0" name="Rectangle 249"/>
              <p:cNvSpPr/>
              <p:nvPr/>
            </p:nvSpPr>
            <p:spPr bwMode="auto">
              <a:xfrm>
                <a:off x="78538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1" name="Rectangle 250"/>
              <p:cNvSpPr/>
              <p:nvPr/>
            </p:nvSpPr>
            <p:spPr bwMode="auto">
              <a:xfrm>
                <a:off x="96455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2" name="Rectangle 251"/>
              <p:cNvSpPr/>
              <p:nvPr/>
            </p:nvSpPr>
            <p:spPr bwMode="auto">
              <a:xfrm>
                <a:off x="114372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3" name="Rectangle 252"/>
              <p:cNvSpPr/>
              <p:nvPr/>
            </p:nvSpPr>
            <p:spPr bwMode="auto">
              <a:xfrm>
                <a:off x="132289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4" name="Rectangle 253"/>
              <p:cNvSpPr/>
              <p:nvPr/>
            </p:nvSpPr>
            <p:spPr bwMode="auto">
              <a:xfrm>
                <a:off x="150206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5" name="Rectangle 254"/>
              <p:cNvSpPr/>
              <p:nvPr/>
            </p:nvSpPr>
            <p:spPr bwMode="auto">
              <a:xfrm>
                <a:off x="168124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6" name="Rectangle 255"/>
              <p:cNvSpPr/>
              <p:nvPr/>
            </p:nvSpPr>
            <p:spPr bwMode="auto">
              <a:xfrm>
                <a:off x="186041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7" name="Rectangle 256"/>
              <p:cNvSpPr/>
              <p:nvPr/>
            </p:nvSpPr>
            <p:spPr bwMode="auto">
              <a:xfrm>
                <a:off x="203958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04" name="Group 203"/>
            <p:cNvGrpSpPr/>
            <p:nvPr/>
          </p:nvGrpSpPr>
          <p:grpSpPr>
            <a:xfrm>
              <a:off x="427091" y="2442558"/>
              <a:ext cx="1764948" cy="152400"/>
              <a:chOff x="427037" y="1439862"/>
              <a:chExt cx="1764948" cy="152400"/>
            </a:xfrm>
            <a:grpFill/>
          </p:grpSpPr>
          <p:sp>
            <p:nvSpPr>
              <p:cNvPr id="238" name="Rectangle 237"/>
              <p:cNvSpPr/>
              <p:nvPr/>
            </p:nvSpPr>
            <p:spPr bwMode="auto">
              <a:xfrm>
                <a:off x="42703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9" name="Rectangle 238"/>
              <p:cNvSpPr/>
              <p:nvPr/>
            </p:nvSpPr>
            <p:spPr bwMode="auto">
              <a:xfrm>
                <a:off x="60620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0" name="Rectangle 239"/>
              <p:cNvSpPr/>
              <p:nvPr/>
            </p:nvSpPr>
            <p:spPr bwMode="auto">
              <a:xfrm>
                <a:off x="78538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1" name="Rectangle 240"/>
              <p:cNvSpPr/>
              <p:nvPr/>
            </p:nvSpPr>
            <p:spPr bwMode="auto">
              <a:xfrm>
                <a:off x="96455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2" name="Rectangle 241"/>
              <p:cNvSpPr/>
              <p:nvPr/>
            </p:nvSpPr>
            <p:spPr bwMode="auto">
              <a:xfrm>
                <a:off x="114372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3" name="Rectangle 242"/>
              <p:cNvSpPr/>
              <p:nvPr/>
            </p:nvSpPr>
            <p:spPr bwMode="auto">
              <a:xfrm>
                <a:off x="132289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4" name="Rectangle 243"/>
              <p:cNvSpPr/>
              <p:nvPr/>
            </p:nvSpPr>
            <p:spPr bwMode="auto">
              <a:xfrm>
                <a:off x="150206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5" name="Rectangle 244"/>
              <p:cNvSpPr/>
              <p:nvPr/>
            </p:nvSpPr>
            <p:spPr bwMode="auto">
              <a:xfrm>
                <a:off x="168124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6" name="Rectangle 245"/>
              <p:cNvSpPr/>
              <p:nvPr/>
            </p:nvSpPr>
            <p:spPr bwMode="auto">
              <a:xfrm>
                <a:off x="186041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7" name="Rectangle 246"/>
              <p:cNvSpPr/>
              <p:nvPr/>
            </p:nvSpPr>
            <p:spPr bwMode="auto">
              <a:xfrm>
                <a:off x="203958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05" name="Group 204"/>
            <p:cNvGrpSpPr/>
            <p:nvPr/>
          </p:nvGrpSpPr>
          <p:grpSpPr>
            <a:xfrm>
              <a:off x="427100" y="2609674"/>
              <a:ext cx="1764948" cy="152400"/>
              <a:chOff x="427037" y="1439862"/>
              <a:chExt cx="1764948" cy="152400"/>
            </a:xfrm>
            <a:grpFill/>
          </p:grpSpPr>
          <p:sp>
            <p:nvSpPr>
              <p:cNvPr id="228" name="Rectangle 227"/>
              <p:cNvSpPr/>
              <p:nvPr/>
            </p:nvSpPr>
            <p:spPr bwMode="auto">
              <a:xfrm>
                <a:off x="42703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9" name="Rectangle 228"/>
              <p:cNvSpPr/>
              <p:nvPr/>
            </p:nvSpPr>
            <p:spPr bwMode="auto">
              <a:xfrm>
                <a:off x="60620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0" name="Rectangle 229"/>
              <p:cNvSpPr/>
              <p:nvPr/>
            </p:nvSpPr>
            <p:spPr bwMode="auto">
              <a:xfrm>
                <a:off x="78538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1" name="Rectangle 230"/>
              <p:cNvSpPr/>
              <p:nvPr/>
            </p:nvSpPr>
            <p:spPr bwMode="auto">
              <a:xfrm>
                <a:off x="96455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2" name="Rectangle 231"/>
              <p:cNvSpPr/>
              <p:nvPr/>
            </p:nvSpPr>
            <p:spPr bwMode="auto">
              <a:xfrm>
                <a:off x="114372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3" name="Rectangle 232"/>
              <p:cNvSpPr/>
              <p:nvPr/>
            </p:nvSpPr>
            <p:spPr bwMode="auto">
              <a:xfrm>
                <a:off x="132289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4" name="Rectangle 233"/>
              <p:cNvSpPr/>
              <p:nvPr/>
            </p:nvSpPr>
            <p:spPr bwMode="auto">
              <a:xfrm>
                <a:off x="150206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5" name="Rectangle 234"/>
              <p:cNvSpPr/>
              <p:nvPr/>
            </p:nvSpPr>
            <p:spPr bwMode="auto">
              <a:xfrm>
                <a:off x="168124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6" name="Rectangle 235"/>
              <p:cNvSpPr/>
              <p:nvPr/>
            </p:nvSpPr>
            <p:spPr bwMode="auto">
              <a:xfrm>
                <a:off x="186041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7" name="Rectangle 236"/>
              <p:cNvSpPr/>
              <p:nvPr/>
            </p:nvSpPr>
            <p:spPr bwMode="auto">
              <a:xfrm>
                <a:off x="203958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06" name="Group 205"/>
            <p:cNvGrpSpPr/>
            <p:nvPr/>
          </p:nvGrpSpPr>
          <p:grpSpPr>
            <a:xfrm>
              <a:off x="427109" y="2776790"/>
              <a:ext cx="1764948" cy="152400"/>
              <a:chOff x="427037" y="1439862"/>
              <a:chExt cx="1764948" cy="152400"/>
            </a:xfrm>
            <a:grpFill/>
          </p:grpSpPr>
          <p:sp>
            <p:nvSpPr>
              <p:cNvPr id="218" name="Rectangle 217"/>
              <p:cNvSpPr/>
              <p:nvPr/>
            </p:nvSpPr>
            <p:spPr bwMode="auto">
              <a:xfrm>
                <a:off x="42703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9" name="Rectangle 218"/>
              <p:cNvSpPr/>
              <p:nvPr/>
            </p:nvSpPr>
            <p:spPr bwMode="auto">
              <a:xfrm>
                <a:off x="60620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0" name="Rectangle 219"/>
              <p:cNvSpPr/>
              <p:nvPr/>
            </p:nvSpPr>
            <p:spPr bwMode="auto">
              <a:xfrm>
                <a:off x="78538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1" name="Rectangle 220"/>
              <p:cNvSpPr/>
              <p:nvPr/>
            </p:nvSpPr>
            <p:spPr bwMode="auto">
              <a:xfrm>
                <a:off x="96455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2" name="Rectangle 221"/>
              <p:cNvSpPr/>
              <p:nvPr/>
            </p:nvSpPr>
            <p:spPr bwMode="auto">
              <a:xfrm>
                <a:off x="114372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3" name="Rectangle 222"/>
              <p:cNvSpPr/>
              <p:nvPr/>
            </p:nvSpPr>
            <p:spPr bwMode="auto">
              <a:xfrm>
                <a:off x="132289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4" name="Rectangle 223"/>
              <p:cNvSpPr/>
              <p:nvPr/>
            </p:nvSpPr>
            <p:spPr bwMode="auto">
              <a:xfrm>
                <a:off x="150206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5" name="Rectangle 224"/>
              <p:cNvSpPr/>
              <p:nvPr/>
            </p:nvSpPr>
            <p:spPr bwMode="auto">
              <a:xfrm>
                <a:off x="168124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6" name="Rectangle 225"/>
              <p:cNvSpPr/>
              <p:nvPr/>
            </p:nvSpPr>
            <p:spPr bwMode="auto">
              <a:xfrm>
                <a:off x="186041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7" name="Rectangle 226"/>
              <p:cNvSpPr/>
              <p:nvPr/>
            </p:nvSpPr>
            <p:spPr bwMode="auto">
              <a:xfrm>
                <a:off x="203958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207" name="Group 206"/>
            <p:cNvGrpSpPr/>
            <p:nvPr/>
          </p:nvGrpSpPr>
          <p:grpSpPr>
            <a:xfrm>
              <a:off x="427118" y="2943906"/>
              <a:ext cx="1764948" cy="152400"/>
              <a:chOff x="427037" y="1439862"/>
              <a:chExt cx="1764948" cy="152400"/>
            </a:xfrm>
            <a:grpFill/>
          </p:grpSpPr>
          <p:sp>
            <p:nvSpPr>
              <p:cNvPr id="208" name="Rectangle 207"/>
              <p:cNvSpPr/>
              <p:nvPr/>
            </p:nvSpPr>
            <p:spPr bwMode="auto">
              <a:xfrm>
                <a:off x="42703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9" name="Rectangle 208"/>
              <p:cNvSpPr/>
              <p:nvPr/>
            </p:nvSpPr>
            <p:spPr bwMode="auto">
              <a:xfrm>
                <a:off x="60620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0" name="Rectangle 209"/>
              <p:cNvSpPr/>
              <p:nvPr/>
            </p:nvSpPr>
            <p:spPr bwMode="auto">
              <a:xfrm>
                <a:off x="78538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1" name="Rectangle 210"/>
              <p:cNvSpPr/>
              <p:nvPr/>
            </p:nvSpPr>
            <p:spPr bwMode="auto">
              <a:xfrm>
                <a:off x="96455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2" name="Rectangle 211"/>
              <p:cNvSpPr/>
              <p:nvPr/>
            </p:nvSpPr>
            <p:spPr bwMode="auto">
              <a:xfrm>
                <a:off x="114372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3" name="Rectangle 212"/>
              <p:cNvSpPr/>
              <p:nvPr/>
            </p:nvSpPr>
            <p:spPr bwMode="auto">
              <a:xfrm>
                <a:off x="1322897"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4" name="Rectangle 213"/>
              <p:cNvSpPr/>
              <p:nvPr/>
            </p:nvSpPr>
            <p:spPr bwMode="auto">
              <a:xfrm>
                <a:off x="1502069"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5" name="Rectangle 214"/>
              <p:cNvSpPr/>
              <p:nvPr/>
            </p:nvSpPr>
            <p:spPr bwMode="auto">
              <a:xfrm>
                <a:off x="1681241"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6" name="Rectangle 215"/>
              <p:cNvSpPr/>
              <p:nvPr/>
            </p:nvSpPr>
            <p:spPr bwMode="auto">
              <a:xfrm>
                <a:off x="1860413"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7" name="Rectangle 216"/>
              <p:cNvSpPr/>
              <p:nvPr/>
            </p:nvSpPr>
            <p:spPr bwMode="auto">
              <a:xfrm>
                <a:off x="2039585" y="1439862"/>
                <a:ext cx="152400" cy="152400"/>
              </a:xfrm>
              <a:prstGeom prst="rect">
                <a:avLst/>
              </a:prstGeom>
              <a:grp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sp>
        <p:nvSpPr>
          <p:cNvPr id="308" name="Right Arrow 307"/>
          <p:cNvSpPr/>
          <p:nvPr/>
        </p:nvSpPr>
        <p:spPr bwMode="auto">
          <a:xfrm>
            <a:off x="1748159" y="2287250"/>
            <a:ext cx="1294856" cy="1532569"/>
          </a:xfrm>
          <a:prstGeom prst="rightArrow">
            <a:avLst>
              <a:gd name="adj1" fmla="val 75275"/>
              <a:gd name="adj2" fmla="val 50000"/>
            </a:avLst>
          </a:prstGeom>
          <a:noFill/>
          <a:ln>
            <a:solidFill>
              <a:srgbClr val="FFFF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sz="1400" dirty="0">
              <a:gradFill>
                <a:gsLst>
                  <a:gs pos="0">
                    <a:srgbClr val="FFFFFF"/>
                  </a:gs>
                  <a:gs pos="100000">
                    <a:srgbClr val="FFFFFF"/>
                  </a:gs>
                </a:gsLst>
                <a:lin ang="5400000" scaled="0"/>
              </a:gradFill>
              <a:ea typeface="Segoe UI" pitchFamily="34" charset="0"/>
              <a:cs typeface="Segoe UI" pitchFamily="34" charset="0"/>
            </a:endParaRPr>
          </a:p>
        </p:txBody>
      </p:sp>
      <p:sp>
        <p:nvSpPr>
          <p:cNvPr id="309" name="Rectangle 308"/>
          <p:cNvSpPr/>
          <p:nvPr/>
        </p:nvSpPr>
        <p:spPr bwMode="auto">
          <a:xfrm>
            <a:off x="3390801" y="1432682"/>
            <a:ext cx="2096109" cy="4009376"/>
          </a:xfrm>
          <a:prstGeom prst="rect">
            <a:avLst/>
          </a:prstGeom>
          <a:solidFill>
            <a:srgbClr val="00BE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r>
              <a:rPr lang="es-ES" sz="2400" dirty="0">
                <a:gradFill>
                  <a:gsLst>
                    <a:gs pos="0">
                      <a:srgbClr val="FFFFFF"/>
                    </a:gs>
                    <a:gs pos="100000">
                      <a:srgbClr val="FFFFFF"/>
                    </a:gs>
                  </a:gsLst>
                  <a:lin ang="5400000" scaled="0"/>
                </a:gradFill>
                <a:ea typeface="Segoe UI" pitchFamily="34" charset="0"/>
                <a:cs typeface="Segoe UI" pitchFamily="34" charset="0"/>
              </a:rPr>
              <a:t>Azure </a:t>
            </a:r>
            <a:r>
              <a:rPr lang="es-ES" sz="2400" dirty="0" err="1">
                <a:gradFill>
                  <a:gsLst>
                    <a:gs pos="0">
                      <a:srgbClr val="FFFFFF"/>
                    </a:gs>
                    <a:gs pos="100000">
                      <a:srgbClr val="FFFFFF"/>
                    </a:gs>
                  </a:gsLst>
                  <a:lin ang="5400000" scaled="0"/>
                </a:gradFill>
                <a:ea typeface="Segoe UI" pitchFamily="34" charset="0"/>
                <a:cs typeface="Segoe UI" pitchFamily="34" charset="0"/>
              </a:rPr>
              <a:t>Event</a:t>
            </a:r>
            <a:r>
              <a:rPr lang="es-ES" sz="2400" dirty="0">
                <a:gradFill>
                  <a:gsLst>
                    <a:gs pos="0">
                      <a:srgbClr val="FFFFFF"/>
                    </a:gs>
                    <a:gs pos="100000">
                      <a:srgbClr val="FFFFFF"/>
                    </a:gs>
                  </a:gsLst>
                  <a:lin ang="5400000" scaled="0"/>
                </a:gradFill>
                <a:ea typeface="Segoe UI" pitchFamily="34" charset="0"/>
                <a:cs typeface="Segoe UI" pitchFamily="34" charset="0"/>
              </a:rPr>
              <a:t> </a:t>
            </a:r>
            <a:r>
              <a:rPr lang="es-ES" sz="2400" dirty="0" err="1">
                <a:gradFill>
                  <a:gsLst>
                    <a:gs pos="0">
                      <a:srgbClr val="FFFFFF"/>
                    </a:gs>
                    <a:gs pos="100000">
                      <a:srgbClr val="FFFFFF"/>
                    </a:gs>
                  </a:gsLst>
                  <a:lin ang="5400000" scaled="0"/>
                </a:gradFill>
                <a:ea typeface="Segoe UI" pitchFamily="34" charset="0"/>
                <a:cs typeface="Segoe UI" pitchFamily="34" charset="0"/>
              </a:rPr>
              <a:t>Hub</a:t>
            </a: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cxnSp>
        <p:nvCxnSpPr>
          <p:cNvPr id="311" name="Straight Connector 310"/>
          <p:cNvCxnSpPr/>
          <p:nvPr/>
        </p:nvCxnSpPr>
        <p:spPr>
          <a:xfrm>
            <a:off x="3361596" y="1432682"/>
            <a:ext cx="0" cy="4009376"/>
          </a:xfrm>
          <a:prstGeom prst="line">
            <a:avLst/>
          </a:prstGeom>
          <a:ln w="19050">
            <a:solidFill>
              <a:schemeClr val="accent3">
                <a:lumMod val="50000"/>
                <a:lumOff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12" name="TextBox 311"/>
          <p:cNvSpPr txBox="1"/>
          <p:nvPr/>
        </p:nvSpPr>
        <p:spPr>
          <a:xfrm>
            <a:off x="4688586" y="2748241"/>
            <a:ext cx="682494" cy="468628"/>
          </a:xfrm>
          <a:prstGeom prst="rect">
            <a:avLst/>
          </a:prstGeom>
          <a:noFill/>
        </p:spPr>
        <p:txBody>
          <a:bodyPr wrap="square" lIns="182880" tIns="146304" rIns="182880" bIns="146304" rtlCol="0">
            <a:spAutoFit/>
          </a:bodyPr>
          <a:lstStyle/>
          <a:p>
            <a:pPr>
              <a:lnSpc>
                <a:spcPct val="90000"/>
              </a:lnSpc>
              <a:spcAft>
                <a:spcPts val="600"/>
              </a:spcAft>
            </a:pPr>
            <a:endParaRPr lang="es-ES" sz="2400" dirty="0">
              <a:gradFill>
                <a:gsLst>
                  <a:gs pos="2917">
                    <a:srgbClr val="FFFFFF"/>
                  </a:gs>
                  <a:gs pos="30000">
                    <a:srgbClr val="FFFFFF"/>
                  </a:gs>
                </a:gsLst>
                <a:lin ang="5400000" scaled="0"/>
              </a:gradFill>
            </a:endParaRPr>
          </a:p>
        </p:txBody>
      </p:sp>
      <p:sp>
        <p:nvSpPr>
          <p:cNvPr id="313" name="TextBox 312"/>
          <p:cNvSpPr txBox="1"/>
          <p:nvPr/>
        </p:nvSpPr>
        <p:spPr>
          <a:xfrm>
            <a:off x="1669444" y="2506662"/>
            <a:ext cx="1312804" cy="1264962"/>
          </a:xfrm>
          <a:prstGeom prst="rect">
            <a:avLst/>
          </a:prstGeom>
          <a:noFill/>
        </p:spPr>
        <p:txBody>
          <a:bodyPr wrap="square" lIns="182880" tIns="146304" rIns="182880" bIns="146304" rtlCol="0">
            <a:spAutoFit/>
          </a:bodyPr>
          <a:lstStyle/>
          <a:p>
            <a:pPr>
              <a:lnSpc>
                <a:spcPct val="90000"/>
              </a:lnSpc>
              <a:spcAft>
                <a:spcPts val="600"/>
              </a:spcAft>
            </a:pPr>
            <a:r>
              <a:rPr lang="es-ES" sz="1000" dirty="0">
                <a:gradFill>
                  <a:gsLst>
                    <a:gs pos="2917">
                      <a:srgbClr val="FFFFFF"/>
                    </a:gs>
                    <a:gs pos="30000">
                      <a:srgbClr val="FFFFFF"/>
                    </a:gs>
                  </a:gsLst>
                  <a:lin ang="5400000" scaled="0"/>
                </a:gradFill>
              </a:rPr>
              <a:t>&gt; 1M </a:t>
            </a:r>
            <a:r>
              <a:rPr lang="es-ES" sz="1000" dirty="0" smtClean="0">
                <a:gradFill>
                  <a:gsLst>
                    <a:gs pos="2917">
                      <a:srgbClr val="FFFFFF"/>
                    </a:gs>
                    <a:gs pos="30000">
                      <a:srgbClr val="FFFFFF"/>
                    </a:gs>
                  </a:gsLst>
                  <a:lin ang="5400000" scaled="0"/>
                </a:gradFill>
              </a:rPr>
              <a:t>productores</a:t>
            </a:r>
            <a:r>
              <a:rPr lang="es-ES" sz="1000" dirty="0">
                <a:gradFill>
                  <a:gsLst>
                    <a:gs pos="2917">
                      <a:srgbClr val="FFFFFF"/>
                    </a:gs>
                    <a:gs pos="30000">
                      <a:srgbClr val="FFFFFF"/>
                    </a:gs>
                  </a:gsLst>
                  <a:lin ang="5400000" scaled="0"/>
                </a:gradFill>
              </a:rPr>
              <a:t/>
            </a:r>
            <a:br>
              <a:rPr lang="es-ES" sz="1000" dirty="0">
                <a:gradFill>
                  <a:gsLst>
                    <a:gs pos="2917">
                      <a:srgbClr val="FFFFFF"/>
                    </a:gs>
                    <a:gs pos="30000">
                      <a:srgbClr val="FFFFFF"/>
                    </a:gs>
                  </a:gsLst>
                  <a:lin ang="5400000" scaled="0"/>
                </a:gradFill>
              </a:rPr>
            </a:br>
            <a:r>
              <a:rPr lang="es-ES" sz="1000" dirty="0">
                <a:gradFill>
                  <a:gsLst>
                    <a:gs pos="2917">
                      <a:srgbClr val="FFFFFF"/>
                    </a:gs>
                    <a:gs pos="30000">
                      <a:srgbClr val="FFFFFF"/>
                    </a:gs>
                  </a:gsLst>
                  <a:lin ang="5400000" scaled="0"/>
                </a:gradFill>
              </a:rPr>
              <a:t>&gt; 1GB/</a:t>
            </a:r>
            <a:r>
              <a:rPr lang="es-ES" sz="1000" dirty="0" err="1">
                <a:gradFill>
                  <a:gsLst>
                    <a:gs pos="2917">
                      <a:srgbClr val="FFFFFF"/>
                    </a:gs>
                    <a:gs pos="30000">
                      <a:srgbClr val="FFFFFF"/>
                    </a:gs>
                  </a:gsLst>
                  <a:lin ang="5400000" scaled="0"/>
                </a:gradFill>
              </a:rPr>
              <a:t>seg</a:t>
            </a:r>
            <a:r>
              <a:rPr lang="es-ES" sz="1000" dirty="0">
                <a:gradFill>
                  <a:gsLst>
                    <a:gs pos="2917">
                      <a:srgbClr val="FFFFFF"/>
                    </a:gs>
                    <a:gs pos="30000">
                      <a:srgbClr val="FFFFFF"/>
                    </a:gs>
                  </a:gsLst>
                  <a:lin ang="5400000" scaled="0"/>
                </a:gradFill>
              </a:rPr>
              <a:t> </a:t>
            </a:r>
            <a:br>
              <a:rPr lang="es-ES" sz="1000" dirty="0">
                <a:gradFill>
                  <a:gsLst>
                    <a:gs pos="2917">
                      <a:srgbClr val="FFFFFF"/>
                    </a:gs>
                    <a:gs pos="30000">
                      <a:srgbClr val="FFFFFF"/>
                    </a:gs>
                  </a:gsLst>
                  <a:lin ang="5400000" scaled="0"/>
                </a:gradFill>
              </a:rPr>
            </a:br>
            <a:r>
              <a:rPr lang="es-ES" sz="1000" dirty="0">
                <a:gradFill>
                  <a:gsLst>
                    <a:gs pos="2917">
                      <a:srgbClr val="FFFFFF"/>
                    </a:gs>
                    <a:gs pos="30000">
                      <a:srgbClr val="FFFFFF"/>
                    </a:gs>
                  </a:gsLst>
                  <a:lin ang="5400000" scaled="0"/>
                </a:gradFill>
              </a:rPr>
              <a:t>    Rendimiento de procesamiento agregado</a:t>
            </a:r>
          </a:p>
        </p:txBody>
      </p:sp>
      <p:grpSp>
        <p:nvGrpSpPr>
          <p:cNvPr id="316" name="Group 315"/>
          <p:cNvGrpSpPr/>
          <p:nvPr/>
        </p:nvGrpSpPr>
        <p:grpSpPr>
          <a:xfrm>
            <a:off x="3852280" y="1952224"/>
            <a:ext cx="1177499" cy="106759"/>
            <a:chOff x="427037" y="1439862"/>
            <a:chExt cx="1764948" cy="152400"/>
          </a:xfrm>
          <a:solidFill>
            <a:srgbClr val="FCD116"/>
          </a:solidFill>
        </p:grpSpPr>
        <p:sp>
          <p:nvSpPr>
            <p:cNvPr id="416" name="Rectangle 415"/>
            <p:cNvSpPr/>
            <p:nvPr/>
          </p:nvSpPr>
          <p:spPr bwMode="auto">
            <a:xfrm>
              <a:off x="427037"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7" name="Rectangle 416"/>
            <p:cNvSpPr/>
            <p:nvPr/>
          </p:nvSpPr>
          <p:spPr bwMode="auto">
            <a:xfrm>
              <a:off x="606209"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8" name="Rectangle 417"/>
            <p:cNvSpPr/>
            <p:nvPr/>
          </p:nvSpPr>
          <p:spPr bwMode="auto">
            <a:xfrm>
              <a:off x="785381"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9" name="Rectangle 418"/>
            <p:cNvSpPr/>
            <p:nvPr/>
          </p:nvSpPr>
          <p:spPr bwMode="auto">
            <a:xfrm>
              <a:off x="964553"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20" name="Rectangle 419"/>
            <p:cNvSpPr/>
            <p:nvPr/>
          </p:nvSpPr>
          <p:spPr bwMode="auto">
            <a:xfrm>
              <a:off x="1143725"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21" name="Rectangle 420"/>
            <p:cNvSpPr/>
            <p:nvPr/>
          </p:nvSpPr>
          <p:spPr bwMode="auto">
            <a:xfrm>
              <a:off x="1322897"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22" name="Rectangle 421"/>
            <p:cNvSpPr/>
            <p:nvPr/>
          </p:nvSpPr>
          <p:spPr bwMode="auto">
            <a:xfrm>
              <a:off x="1502069"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23" name="Rectangle 422"/>
            <p:cNvSpPr/>
            <p:nvPr/>
          </p:nvSpPr>
          <p:spPr bwMode="auto">
            <a:xfrm>
              <a:off x="1681241"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24" name="Rectangle 423"/>
            <p:cNvSpPr/>
            <p:nvPr/>
          </p:nvSpPr>
          <p:spPr bwMode="auto">
            <a:xfrm>
              <a:off x="1860413"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25" name="Rectangle 424"/>
            <p:cNvSpPr/>
            <p:nvPr/>
          </p:nvSpPr>
          <p:spPr bwMode="auto">
            <a:xfrm>
              <a:off x="2039585"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17" name="Group 316"/>
          <p:cNvGrpSpPr/>
          <p:nvPr/>
        </p:nvGrpSpPr>
        <p:grpSpPr>
          <a:xfrm>
            <a:off x="3852286" y="2069291"/>
            <a:ext cx="1177499" cy="106759"/>
            <a:chOff x="427037" y="1439862"/>
            <a:chExt cx="1764948" cy="152400"/>
          </a:xfrm>
          <a:solidFill>
            <a:srgbClr val="FCD116"/>
          </a:solidFill>
        </p:grpSpPr>
        <p:sp>
          <p:nvSpPr>
            <p:cNvPr id="406" name="Rectangle 405"/>
            <p:cNvSpPr/>
            <p:nvPr/>
          </p:nvSpPr>
          <p:spPr bwMode="auto">
            <a:xfrm>
              <a:off x="427037"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7" name="Rectangle 406"/>
            <p:cNvSpPr/>
            <p:nvPr/>
          </p:nvSpPr>
          <p:spPr bwMode="auto">
            <a:xfrm>
              <a:off x="606209"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8" name="Rectangle 407"/>
            <p:cNvSpPr/>
            <p:nvPr/>
          </p:nvSpPr>
          <p:spPr bwMode="auto">
            <a:xfrm>
              <a:off x="785381"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9" name="Rectangle 408"/>
            <p:cNvSpPr/>
            <p:nvPr/>
          </p:nvSpPr>
          <p:spPr bwMode="auto">
            <a:xfrm>
              <a:off x="964553"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0" name="Rectangle 409"/>
            <p:cNvSpPr/>
            <p:nvPr/>
          </p:nvSpPr>
          <p:spPr bwMode="auto">
            <a:xfrm>
              <a:off x="1143725"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1" name="Rectangle 410"/>
            <p:cNvSpPr/>
            <p:nvPr/>
          </p:nvSpPr>
          <p:spPr bwMode="auto">
            <a:xfrm>
              <a:off x="1322897"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2" name="Rectangle 411"/>
            <p:cNvSpPr/>
            <p:nvPr/>
          </p:nvSpPr>
          <p:spPr bwMode="auto">
            <a:xfrm>
              <a:off x="1502069"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3" name="Rectangle 412"/>
            <p:cNvSpPr/>
            <p:nvPr/>
          </p:nvSpPr>
          <p:spPr bwMode="auto">
            <a:xfrm>
              <a:off x="1681241"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4" name="Rectangle 413"/>
            <p:cNvSpPr/>
            <p:nvPr/>
          </p:nvSpPr>
          <p:spPr bwMode="auto">
            <a:xfrm>
              <a:off x="1860413"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5" name="Rectangle 414"/>
            <p:cNvSpPr/>
            <p:nvPr/>
          </p:nvSpPr>
          <p:spPr bwMode="auto">
            <a:xfrm>
              <a:off x="2039585"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18" name="Group 317"/>
          <p:cNvGrpSpPr/>
          <p:nvPr/>
        </p:nvGrpSpPr>
        <p:grpSpPr>
          <a:xfrm>
            <a:off x="3852292" y="2186359"/>
            <a:ext cx="1177499" cy="106759"/>
            <a:chOff x="427037" y="1439862"/>
            <a:chExt cx="1764948" cy="152400"/>
          </a:xfrm>
          <a:solidFill>
            <a:srgbClr val="FCD116"/>
          </a:solidFill>
        </p:grpSpPr>
        <p:sp>
          <p:nvSpPr>
            <p:cNvPr id="396" name="Rectangle 395"/>
            <p:cNvSpPr/>
            <p:nvPr/>
          </p:nvSpPr>
          <p:spPr bwMode="auto">
            <a:xfrm>
              <a:off x="427037"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7" name="Rectangle 396"/>
            <p:cNvSpPr/>
            <p:nvPr/>
          </p:nvSpPr>
          <p:spPr bwMode="auto">
            <a:xfrm>
              <a:off x="606209"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8" name="Rectangle 397"/>
            <p:cNvSpPr/>
            <p:nvPr/>
          </p:nvSpPr>
          <p:spPr bwMode="auto">
            <a:xfrm>
              <a:off x="785381"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9" name="Rectangle 398"/>
            <p:cNvSpPr/>
            <p:nvPr/>
          </p:nvSpPr>
          <p:spPr bwMode="auto">
            <a:xfrm>
              <a:off x="964553"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0" name="Rectangle 399"/>
            <p:cNvSpPr/>
            <p:nvPr/>
          </p:nvSpPr>
          <p:spPr bwMode="auto">
            <a:xfrm>
              <a:off x="1143725"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1" name="Rectangle 400"/>
            <p:cNvSpPr/>
            <p:nvPr/>
          </p:nvSpPr>
          <p:spPr bwMode="auto">
            <a:xfrm>
              <a:off x="1322897"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2" name="Rectangle 401"/>
            <p:cNvSpPr/>
            <p:nvPr/>
          </p:nvSpPr>
          <p:spPr bwMode="auto">
            <a:xfrm>
              <a:off x="1502069"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3" name="Rectangle 402"/>
            <p:cNvSpPr/>
            <p:nvPr/>
          </p:nvSpPr>
          <p:spPr bwMode="auto">
            <a:xfrm>
              <a:off x="1681241"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4" name="Rectangle 403"/>
            <p:cNvSpPr/>
            <p:nvPr/>
          </p:nvSpPr>
          <p:spPr bwMode="auto">
            <a:xfrm>
              <a:off x="1860413"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5" name="Rectangle 404"/>
            <p:cNvSpPr/>
            <p:nvPr/>
          </p:nvSpPr>
          <p:spPr bwMode="auto">
            <a:xfrm>
              <a:off x="2039585"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19" name="Group 318"/>
          <p:cNvGrpSpPr/>
          <p:nvPr/>
        </p:nvGrpSpPr>
        <p:grpSpPr>
          <a:xfrm>
            <a:off x="3852298" y="2303427"/>
            <a:ext cx="1177499" cy="106759"/>
            <a:chOff x="427037" y="1439862"/>
            <a:chExt cx="1764948" cy="152400"/>
          </a:xfrm>
        </p:grpSpPr>
        <p:sp>
          <p:nvSpPr>
            <p:cNvPr id="386" name="Rectangle 385"/>
            <p:cNvSpPr/>
            <p:nvPr/>
          </p:nvSpPr>
          <p:spPr bwMode="auto">
            <a:xfrm>
              <a:off x="427037" y="1439862"/>
              <a:ext cx="152400" cy="152400"/>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87" name="Rectangle 386"/>
            <p:cNvSpPr/>
            <p:nvPr/>
          </p:nvSpPr>
          <p:spPr bwMode="auto">
            <a:xfrm>
              <a:off x="606209" y="1439862"/>
              <a:ext cx="152400" cy="152400"/>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88" name="Rectangle 387"/>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89" name="Rectangle 388"/>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0" name="Rectangle 389"/>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1" name="Rectangle 390"/>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2" name="Rectangle 391"/>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3" name="Rectangle 392"/>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4" name="Rectangle 393"/>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5" name="Rectangle 394"/>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20" name="Group 319"/>
          <p:cNvGrpSpPr/>
          <p:nvPr/>
        </p:nvGrpSpPr>
        <p:grpSpPr>
          <a:xfrm>
            <a:off x="3852304" y="2420495"/>
            <a:ext cx="1177499" cy="106759"/>
            <a:chOff x="427037" y="1439862"/>
            <a:chExt cx="1764948" cy="152400"/>
          </a:xfrm>
        </p:grpSpPr>
        <p:sp>
          <p:nvSpPr>
            <p:cNvPr id="376" name="Rectangle 375"/>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7" name="Rectangle 376"/>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8" name="Rectangle 377"/>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9" name="Rectangle 378"/>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80" name="Rectangle 379"/>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81" name="Rectangle 380"/>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82" name="Rectangle 381"/>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83" name="Rectangle 382"/>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84" name="Rectangle 383"/>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85" name="Rectangle 384"/>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21" name="Group 320"/>
          <p:cNvGrpSpPr/>
          <p:nvPr/>
        </p:nvGrpSpPr>
        <p:grpSpPr>
          <a:xfrm>
            <a:off x="3852310" y="2537563"/>
            <a:ext cx="1177499" cy="106759"/>
            <a:chOff x="427037" y="1439862"/>
            <a:chExt cx="1764948" cy="152400"/>
          </a:xfrm>
        </p:grpSpPr>
        <p:sp>
          <p:nvSpPr>
            <p:cNvPr id="366" name="Rectangle 365"/>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67" name="Rectangle 366"/>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68" name="Rectangle 367"/>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69" name="Rectangle 368"/>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0" name="Rectangle 369"/>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1" name="Rectangle 370"/>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2" name="Rectangle 371"/>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3" name="Rectangle 372"/>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4" name="Rectangle 373"/>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5" name="Rectangle 374"/>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22" name="Group 321"/>
          <p:cNvGrpSpPr/>
          <p:nvPr/>
        </p:nvGrpSpPr>
        <p:grpSpPr>
          <a:xfrm>
            <a:off x="3852316" y="2654631"/>
            <a:ext cx="1177499" cy="106759"/>
            <a:chOff x="427037" y="1439862"/>
            <a:chExt cx="1764948" cy="152400"/>
          </a:xfrm>
        </p:grpSpPr>
        <p:sp>
          <p:nvSpPr>
            <p:cNvPr id="356" name="Rectangle 355"/>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7" name="Rectangle 356"/>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8" name="Rectangle 357"/>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9" name="Rectangle 358"/>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60" name="Rectangle 359"/>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61" name="Rectangle 360"/>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62" name="Rectangle 361"/>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63" name="Rectangle 362"/>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64" name="Rectangle 363"/>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65" name="Rectangle 364"/>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23" name="Group 322"/>
          <p:cNvGrpSpPr/>
          <p:nvPr/>
        </p:nvGrpSpPr>
        <p:grpSpPr>
          <a:xfrm>
            <a:off x="3852321" y="2771699"/>
            <a:ext cx="1177499" cy="106759"/>
            <a:chOff x="427037" y="1439862"/>
            <a:chExt cx="1764948" cy="152400"/>
          </a:xfrm>
        </p:grpSpPr>
        <p:sp>
          <p:nvSpPr>
            <p:cNvPr id="346" name="Rectangle 345"/>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7" name="Rectangle 346"/>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8" name="Rectangle 347"/>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9" name="Rectangle 348"/>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0" name="Rectangle 349"/>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1" name="Rectangle 350"/>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2" name="Rectangle 351"/>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3" name="Rectangle 352"/>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4" name="Rectangle 353"/>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5" name="Rectangle 354"/>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24" name="Group 323"/>
          <p:cNvGrpSpPr/>
          <p:nvPr/>
        </p:nvGrpSpPr>
        <p:grpSpPr>
          <a:xfrm>
            <a:off x="3852327" y="2888767"/>
            <a:ext cx="1177499" cy="106759"/>
            <a:chOff x="427037" y="1439862"/>
            <a:chExt cx="1764948" cy="152400"/>
          </a:xfrm>
        </p:grpSpPr>
        <p:sp>
          <p:nvSpPr>
            <p:cNvPr id="336" name="Rectangle 335"/>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7" name="Rectangle 336"/>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8" name="Rectangle 337"/>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9" name="Rectangle 338"/>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0" name="Rectangle 339"/>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1" name="Rectangle 340"/>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2" name="Rectangle 341"/>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3" name="Rectangle 342"/>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4" name="Rectangle 343"/>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5" name="Rectangle 344"/>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25" name="Group 324"/>
          <p:cNvGrpSpPr/>
          <p:nvPr/>
        </p:nvGrpSpPr>
        <p:grpSpPr>
          <a:xfrm>
            <a:off x="3852333" y="3005835"/>
            <a:ext cx="1177499" cy="106759"/>
            <a:chOff x="427037" y="1439862"/>
            <a:chExt cx="1764948" cy="152400"/>
          </a:xfrm>
        </p:grpSpPr>
        <p:sp>
          <p:nvSpPr>
            <p:cNvPr id="326" name="Rectangle 325"/>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7" name="Rectangle 326"/>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8" name="Rectangle 327"/>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9" name="Rectangle 328"/>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0" name="Rectangle 329"/>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1" name="Rectangle 330"/>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2" name="Rectangle 331"/>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3" name="Rectangle 332"/>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4" name="Rectangle 333"/>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5" name="Rectangle 334"/>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26" name="Group 425"/>
          <p:cNvGrpSpPr/>
          <p:nvPr/>
        </p:nvGrpSpPr>
        <p:grpSpPr>
          <a:xfrm>
            <a:off x="3857532" y="3135445"/>
            <a:ext cx="1177553" cy="1160371"/>
            <a:chOff x="427037" y="1439862"/>
            <a:chExt cx="1765029" cy="1656444"/>
          </a:xfrm>
        </p:grpSpPr>
        <p:grpSp>
          <p:nvGrpSpPr>
            <p:cNvPr id="427" name="Group 426"/>
            <p:cNvGrpSpPr/>
            <p:nvPr/>
          </p:nvGrpSpPr>
          <p:grpSpPr>
            <a:xfrm>
              <a:off x="427037" y="1439862"/>
              <a:ext cx="1764948" cy="152400"/>
              <a:chOff x="427037" y="1439862"/>
              <a:chExt cx="1764948" cy="152400"/>
            </a:xfrm>
          </p:grpSpPr>
          <p:sp>
            <p:nvSpPr>
              <p:cNvPr id="527" name="Rectangle 526"/>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8" name="Rectangle 527"/>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9" name="Rectangle 528"/>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30" name="Rectangle 529"/>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31" name="Rectangle 530"/>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32" name="Rectangle 531"/>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33" name="Rectangle 532"/>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34" name="Rectangle 533"/>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35" name="Rectangle 534"/>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36" name="Rectangle 535"/>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28" name="Group 427"/>
            <p:cNvGrpSpPr/>
            <p:nvPr/>
          </p:nvGrpSpPr>
          <p:grpSpPr>
            <a:xfrm>
              <a:off x="427046" y="1606978"/>
              <a:ext cx="1764948" cy="152400"/>
              <a:chOff x="427037" y="1439862"/>
              <a:chExt cx="1764948" cy="152400"/>
            </a:xfrm>
          </p:grpSpPr>
          <p:sp>
            <p:nvSpPr>
              <p:cNvPr id="517" name="Rectangle 516"/>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8" name="Rectangle 517"/>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9" name="Rectangle 518"/>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0" name="Rectangle 519"/>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1" name="Rectangle 520"/>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2" name="Rectangle 521"/>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3" name="Rectangle 522"/>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4" name="Rectangle 523"/>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5" name="Rectangle 524"/>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6" name="Rectangle 525"/>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29" name="Group 428"/>
            <p:cNvGrpSpPr/>
            <p:nvPr/>
          </p:nvGrpSpPr>
          <p:grpSpPr>
            <a:xfrm>
              <a:off x="427055" y="1774094"/>
              <a:ext cx="1764948" cy="152400"/>
              <a:chOff x="427037" y="1439862"/>
              <a:chExt cx="1764948" cy="152400"/>
            </a:xfrm>
          </p:grpSpPr>
          <p:sp>
            <p:nvSpPr>
              <p:cNvPr id="507" name="Rectangle 506"/>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8" name="Rectangle 507"/>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9" name="Rectangle 508"/>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0" name="Rectangle 509"/>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1" name="Rectangle 510"/>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2" name="Rectangle 511"/>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3" name="Rectangle 512"/>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4" name="Rectangle 513"/>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5" name="Rectangle 514"/>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6" name="Rectangle 515"/>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30" name="Group 429"/>
            <p:cNvGrpSpPr/>
            <p:nvPr/>
          </p:nvGrpSpPr>
          <p:grpSpPr>
            <a:xfrm>
              <a:off x="427064" y="1941210"/>
              <a:ext cx="1764948" cy="152400"/>
              <a:chOff x="427037" y="1439862"/>
              <a:chExt cx="1764948" cy="152400"/>
            </a:xfrm>
          </p:grpSpPr>
          <p:sp>
            <p:nvSpPr>
              <p:cNvPr id="497" name="Rectangle 496"/>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98" name="Rectangle 497"/>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99" name="Rectangle 498"/>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0" name="Rectangle 499"/>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1" name="Rectangle 500"/>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2" name="Rectangle 501"/>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3" name="Rectangle 502"/>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4" name="Rectangle 503"/>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5" name="Rectangle 504"/>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6" name="Rectangle 505"/>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31" name="Group 430"/>
            <p:cNvGrpSpPr/>
            <p:nvPr/>
          </p:nvGrpSpPr>
          <p:grpSpPr>
            <a:xfrm>
              <a:off x="427073" y="2108326"/>
              <a:ext cx="1764948" cy="152400"/>
              <a:chOff x="427037" y="1439862"/>
              <a:chExt cx="1764948" cy="152400"/>
            </a:xfrm>
          </p:grpSpPr>
          <p:sp>
            <p:nvSpPr>
              <p:cNvPr id="487" name="Rectangle 486"/>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88" name="Rectangle 487"/>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89" name="Rectangle 488"/>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90" name="Rectangle 489"/>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91" name="Rectangle 490"/>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92" name="Rectangle 491"/>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93" name="Rectangle 492"/>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94" name="Rectangle 493"/>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95" name="Rectangle 494"/>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96" name="Rectangle 495"/>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32" name="Group 431"/>
            <p:cNvGrpSpPr/>
            <p:nvPr/>
          </p:nvGrpSpPr>
          <p:grpSpPr>
            <a:xfrm>
              <a:off x="427082" y="2275442"/>
              <a:ext cx="1764948" cy="152400"/>
              <a:chOff x="427037" y="1439862"/>
              <a:chExt cx="1764948" cy="152400"/>
            </a:xfrm>
          </p:grpSpPr>
          <p:sp>
            <p:nvSpPr>
              <p:cNvPr id="477" name="Rectangle 476"/>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78" name="Rectangle 477"/>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79" name="Rectangle 478"/>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80" name="Rectangle 479"/>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81" name="Rectangle 480"/>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82" name="Rectangle 481"/>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83" name="Rectangle 482"/>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84" name="Rectangle 483"/>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85" name="Rectangle 484"/>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86" name="Rectangle 485"/>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33" name="Group 432"/>
            <p:cNvGrpSpPr/>
            <p:nvPr/>
          </p:nvGrpSpPr>
          <p:grpSpPr>
            <a:xfrm>
              <a:off x="427091" y="2442558"/>
              <a:ext cx="1764948" cy="152400"/>
              <a:chOff x="427037" y="1439862"/>
              <a:chExt cx="1764948" cy="152400"/>
            </a:xfrm>
          </p:grpSpPr>
          <p:sp>
            <p:nvSpPr>
              <p:cNvPr id="467" name="Rectangle 466"/>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68" name="Rectangle 467"/>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69" name="Rectangle 468"/>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70" name="Rectangle 469"/>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71" name="Rectangle 470"/>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72" name="Rectangle 471"/>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73" name="Rectangle 472"/>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74" name="Rectangle 473"/>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75" name="Rectangle 474"/>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76" name="Rectangle 475"/>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34" name="Group 433"/>
            <p:cNvGrpSpPr/>
            <p:nvPr/>
          </p:nvGrpSpPr>
          <p:grpSpPr>
            <a:xfrm>
              <a:off x="427100" y="2609674"/>
              <a:ext cx="1764948" cy="152400"/>
              <a:chOff x="427037" y="1439862"/>
              <a:chExt cx="1764948" cy="152400"/>
            </a:xfrm>
          </p:grpSpPr>
          <p:sp>
            <p:nvSpPr>
              <p:cNvPr id="457" name="Rectangle 456"/>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66" name="Rectangle 465"/>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35" name="Group 434"/>
            <p:cNvGrpSpPr/>
            <p:nvPr/>
          </p:nvGrpSpPr>
          <p:grpSpPr>
            <a:xfrm>
              <a:off x="427109" y="2776790"/>
              <a:ext cx="1764948" cy="152400"/>
              <a:chOff x="427037" y="1439862"/>
              <a:chExt cx="1764948" cy="152400"/>
            </a:xfrm>
          </p:grpSpPr>
          <p:sp>
            <p:nvSpPr>
              <p:cNvPr id="447" name="Rectangle 446"/>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8" name="Rectangle 447"/>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9" name="Rectangle 448"/>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50" name="Rectangle 449"/>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51" name="Rectangle 450"/>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52" name="Rectangle 451"/>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36" name="Group 435"/>
            <p:cNvGrpSpPr/>
            <p:nvPr/>
          </p:nvGrpSpPr>
          <p:grpSpPr>
            <a:xfrm>
              <a:off x="427118" y="2943906"/>
              <a:ext cx="1764948" cy="152400"/>
              <a:chOff x="427037" y="1439862"/>
              <a:chExt cx="1764948" cy="152400"/>
            </a:xfrm>
          </p:grpSpPr>
          <p:sp>
            <p:nvSpPr>
              <p:cNvPr id="437" name="Rectangle 436"/>
              <p:cNvSpPr/>
              <p:nvPr/>
            </p:nvSpPr>
            <p:spPr bwMode="auto">
              <a:xfrm>
                <a:off x="42703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38" name="Rectangle 437"/>
              <p:cNvSpPr/>
              <p:nvPr/>
            </p:nvSpPr>
            <p:spPr bwMode="auto">
              <a:xfrm>
                <a:off x="60620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39" name="Rectangle 438"/>
              <p:cNvSpPr/>
              <p:nvPr/>
            </p:nvSpPr>
            <p:spPr bwMode="auto">
              <a:xfrm>
                <a:off x="78538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0" name="Rectangle 439"/>
              <p:cNvSpPr/>
              <p:nvPr/>
            </p:nvSpPr>
            <p:spPr bwMode="auto">
              <a:xfrm>
                <a:off x="96455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1" name="Rectangle 440"/>
              <p:cNvSpPr/>
              <p:nvPr/>
            </p:nvSpPr>
            <p:spPr bwMode="auto">
              <a:xfrm>
                <a:off x="114372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2" name="Rectangle 441"/>
              <p:cNvSpPr/>
              <p:nvPr/>
            </p:nvSpPr>
            <p:spPr bwMode="auto">
              <a:xfrm>
                <a:off x="1322897"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3" name="Rectangle 442"/>
              <p:cNvSpPr/>
              <p:nvPr/>
            </p:nvSpPr>
            <p:spPr bwMode="auto">
              <a:xfrm>
                <a:off x="1502069"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4" name="Rectangle 443"/>
              <p:cNvSpPr/>
              <p:nvPr/>
            </p:nvSpPr>
            <p:spPr bwMode="auto">
              <a:xfrm>
                <a:off x="1681241"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5" name="Rectangle 444"/>
              <p:cNvSpPr/>
              <p:nvPr/>
            </p:nvSpPr>
            <p:spPr bwMode="auto">
              <a:xfrm>
                <a:off x="1860413"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6" name="Rectangle 445"/>
              <p:cNvSpPr/>
              <p:nvPr/>
            </p:nvSpPr>
            <p:spPr bwMode="auto">
              <a:xfrm>
                <a:off x="2039585" y="1439862"/>
                <a:ext cx="152400" cy="15240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grpSp>
        <p:nvGrpSpPr>
          <p:cNvPr id="548" name="Group 547"/>
          <p:cNvGrpSpPr/>
          <p:nvPr/>
        </p:nvGrpSpPr>
        <p:grpSpPr>
          <a:xfrm>
            <a:off x="3854416" y="4311747"/>
            <a:ext cx="1177499" cy="106759"/>
            <a:chOff x="427037" y="1439862"/>
            <a:chExt cx="1764948" cy="152400"/>
          </a:xfrm>
          <a:solidFill>
            <a:srgbClr val="00B0F0"/>
          </a:solidFill>
        </p:grpSpPr>
        <p:sp>
          <p:nvSpPr>
            <p:cNvPr id="549" name="Rectangle 548"/>
            <p:cNvSpPr/>
            <p:nvPr/>
          </p:nvSpPr>
          <p:spPr bwMode="auto">
            <a:xfrm>
              <a:off x="427037"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0" name="Rectangle 549"/>
            <p:cNvSpPr/>
            <p:nvPr/>
          </p:nvSpPr>
          <p:spPr bwMode="auto">
            <a:xfrm>
              <a:off x="606209"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1" name="Rectangle 550"/>
            <p:cNvSpPr/>
            <p:nvPr/>
          </p:nvSpPr>
          <p:spPr bwMode="auto">
            <a:xfrm>
              <a:off x="785381"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2" name="Rectangle 551"/>
            <p:cNvSpPr/>
            <p:nvPr/>
          </p:nvSpPr>
          <p:spPr bwMode="auto">
            <a:xfrm>
              <a:off x="964553"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3" name="Rectangle 552"/>
            <p:cNvSpPr/>
            <p:nvPr/>
          </p:nvSpPr>
          <p:spPr bwMode="auto">
            <a:xfrm>
              <a:off x="1143725"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4" name="Rectangle 553"/>
            <p:cNvSpPr/>
            <p:nvPr/>
          </p:nvSpPr>
          <p:spPr bwMode="auto">
            <a:xfrm>
              <a:off x="1322897"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5" name="Rectangle 554"/>
            <p:cNvSpPr/>
            <p:nvPr/>
          </p:nvSpPr>
          <p:spPr bwMode="auto">
            <a:xfrm>
              <a:off x="1502069"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6" name="Rectangle 555"/>
            <p:cNvSpPr/>
            <p:nvPr/>
          </p:nvSpPr>
          <p:spPr bwMode="auto">
            <a:xfrm>
              <a:off x="1681241"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7" name="Rectangle 556"/>
            <p:cNvSpPr/>
            <p:nvPr/>
          </p:nvSpPr>
          <p:spPr bwMode="auto">
            <a:xfrm>
              <a:off x="1860413"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8" name="Rectangle 557"/>
            <p:cNvSpPr/>
            <p:nvPr/>
          </p:nvSpPr>
          <p:spPr bwMode="auto">
            <a:xfrm>
              <a:off x="2039585" y="1439862"/>
              <a:ext cx="152400" cy="152400"/>
            </a:xfrm>
            <a:prstGeom prst="rect">
              <a:avLst/>
            </a:prstGeom>
            <a:grp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sp>
        <p:nvSpPr>
          <p:cNvPr id="559" name="TextBox 558"/>
          <p:cNvSpPr txBox="1"/>
          <p:nvPr/>
        </p:nvSpPr>
        <p:spPr>
          <a:xfrm>
            <a:off x="3361596" y="4534218"/>
            <a:ext cx="2153820" cy="877163"/>
          </a:xfrm>
          <a:prstGeom prst="rect">
            <a:avLst/>
          </a:prstGeom>
          <a:noFill/>
        </p:spPr>
        <p:txBody>
          <a:bodyPr wrap="square" lIns="182880" tIns="146304" rIns="182880" bIns="146304" rtlCol="0">
            <a:spAutoFit/>
          </a:bodyPr>
          <a:lstStyle/>
          <a:p>
            <a:pPr algn="ctr">
              <a:lnSpc>
                <a:spcPct val="90000"/>
              </a:lnSpc>
              <a:spcAft>
                <a:spcPts val="600"/>
              </a:spcAft>
            </a:pPr>
            <a:r>
              <a:rPr lang="es-ES" sz="1400" dirty="0">
                <a:gradFill>
                  <a:gsLst>
                    <a:gs pos="2917">
                      <a:srgbClr val="FFFFFF"/>
                    </a:gs>
                    <a:gs pos="30000">
                      <a:srgbClr val="FFFFFF"/>
                    </a:gs>
                  </a:gsLst>
                  <a:lin ang="5400000" scaled="0"/>
                </a:gradFill>
              </a:rPr>
              <a:t>Hasta 32 particiones a través del portal, se pueden solicitar más</a:t>
            </a:r>
          </a:p>
        </p:txBody>
      </p:sp>
      <p:sp>
        <p:nvSpPr>
          <p:cNvPr id="560" name="Rectangle 559"/>
          <p:cNvSpPr/>
          <p:nvPr/>
        </p:nvSpPr>
        <p:spPr>
          <a:xfrm rot="16200000">
            <a:off x="3088379" y="2912425"/>
            <a:ext cx="1168205" cy="338554"/>
          </a:xfrm>
          <a:prstGeom prst="rect">
            <a:avLst/>
          </a:prstGeom>
        </p:spPr>
        <p:txBody>
          <a:bodyPr wrap="none">
            <a:spAutoFit/>
          </a:bodyPr>
          <a:lstStyle/>
          <a:p>
            <a:r>
              <a:rPr lang="es-ES" sz="1600" dirty="0">
                <a:gradFill>
                  <a:gsLst>
                    <a:gs pos="2917">
                      <a:srgbClr val="FFFFFF"/>
                    </a:gs>
                    <a:gs pos="30000">
                      <a:srgbClr val="FFFFFF"/>
                    </a:gs>
                  </a:gsLst>
                  <a:lin ang="5400000" scaled="0"/>
                </a:gradFill>
              </a:rPr>
              <a:t>Particiones</a:t>
            </a:r>
            <a:endParaRPr lang="es-ES" sz="1600" dirty="0">
              <a:solidFill>
                <a:srgbClr val="FFFFFF"/>
              </a:solidFill>
            </a:endParaRPr>
          </a:p>
        </p:txBody>
      </p:sp>
      <p:cxnSp>
        <p:nvCxnSpPr>
          <p:cNvPr id="562" name="Straight Arrow Connector 561"/>
          <p:cNvCxnSpPr/>
          <p:nvPr/>
        </p:nvCxnSpPr>
        <p:spPr>
          <a:xfrm>
            <a:off x="2529435" y="2341083"/>
            <a:ext cx="1238491"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63" name="TextBox 562"/>
          <p:cNvSpPr txBox="1"/>
          <p:nvPr/>
        </p:nvSpPr>
        <p:spPr>
          <a:xfrm>
            <a:off x="2643186" y="2066667"/>
            <a:ext cx="703565" cy="365254"/>
          </a:xfrm>
          <a:prstGeom prst="rect">
            <a:avLst/>
          </a:prstGeom>
          <a:noFill/>
        </p:spPr>
        <p:txBody>
          <a:bodyPr wrap="none" lIns="182880" tIns="146304" rIns="182880" bIns="146304" rtlCol="0">
            <a:spAutoFit/>
          </a:bodyPr>
          <a:lstStyle/>
          <a:p>
            <a:pPr>
              <a:lnSpc>
                <a:spcPct val="90000"/>
              </a:lnSpc>
              <a:spcAft>
                <a:spcPts val="600"/>
              </a:spcAft>
            </a:pPr>
            <a:r>
              <a:rPr lang="es-ES" sz="1400" dirty="0">
                <a:gradFill>
                  <a:gsLst>
                    <a:gs pos="2917">
                      <a:srgbClr val="FFFFFF"/>
                    </a:gs>
                    <a:gs pos="30000">
                      <a:srgbClr val="FFFFFF"/>
                    </a:gs>
                  </a:gsLst>
                  <a:lin ang="5400000" scaled="0"/>
                </a:gradFill>
              </a:rPr>
              <a:t>Directo</a:t>
            </a:r>
          </a:p>
        </p:txBody>
      </p:sp>
      <p:cxnSp>
        <p:nvCxnSpPr>
          <p:cNvPr id="564" name="Straight Arrow Connector 563"/>
          <p:cNvCxnSpPr/>
          <p:nvPr/>
        </p:nvCxnSpPr>
        <p:spPr>
          <a:xfrm>
            <a:off x="2529438" y="3865384"/>
            <a:ext cx="1010423"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65" name="TextBox 564"/>
          <p:cNvSpPr txBox="1"/>
          <p:nvPr/>
        </p:nvSpPr>
        <p:spPr>
          <a:xfrm>
            <a:off x="2472562" y="3590969"/>
            <a:ext cx="986550" cy="365254"/>
          </a:xfrm>
          <a:prstGeom prst="rect">
            <a:avLst/>
          </a:prstGeom>
          <a:noFill/>
        </p:spPr>
        <p:txBody>
          <a:bodyPr wrap="none" lIns="182880" tIns="146304" rIns="182880" bIns="146304" rtlCol="0">
            <a:spAutoFit/>
          </a:bodyPr>
          <a:lstStyle/>
          <a:p>
            <a:pPr>
              <a:lnSpc>
                <a:spcPct val="90000"/>
              </a:lnSpc>
              <a:spcAft>
                <a:spcPts val="600"/>
              </a:spcAft>
            </a:pPr>
            <a:r>
              <a:rPr lang="es-ES" sz="1400" dirty="0" err="1">
                <a:gradFill>
                  <a:gsLst>
                    <a:gs pos="2917">
                      <a:srgbClr val="FFFFFF"/>
                    </a:gs>
                    <a:gs pos="30000">
                      <a:srgbClr val="FFFFFF"/>
                    </a:gs>
                  </a:gsLst>
                  <a:lin ang="5400000" scaled="0"/>
                </a:gradFill>
              </a:rPr>
              <a:t>PartitionKey</a:t>
            </a:r>
            <a:endParaRPr lang="es-ES" sz="1400" dirty="0">
              <a:gradFill>
                <a:gsLst>
                  <a:gs pos="2917">
                    <a:srgbClr val="FFFFFF"/>
                  </a:gs>
                  <a:gs pos="30000">
                    <a:srgbClr val="FFFFFF"/>
                  </a:gs>
                </a:gsLst>
                <a:lin ang="5400000" scaled="0"/>
              </a:gradFill>
            </a:endParaRPr>
          </a:p>
        </p:txBody>
      </p:sp>
      <p:cxnSp>
        <p:nvCxnSpPr>
          <p:cNvPr id="568" name="Straight Connector 567"/>
          <p:cNvCxnSpPr/>
          <p:nvPr/>
        </p:nvCxnSpPr>
        <p:spPr>
          <a:xfrm>
            <a:off x="3555258" y="3680185"/>
            <a:ext cx="0" cy="36713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69" name="TextBox 568"/>
          <p:cNvSpPr txBox="1"/>
          <p:nvPr/>
        </p:nvSpPr>
        <p:spPr>
          <a:xfrm>
            <a:off x="2696420" y="3762946"/>
            <a:ext cx="572385" cy="365254"/>
          </a:xfrm>
          <a:prstGeom prst="rect">
            <a:avLst/>
          </a:prstGeom>
          <a:noFill/>
        </p:spPr>
        <p:txBody>
          <a:bodyPr wrap="none" lIns="182880" tIns="146304" rIns="182880" bIns="146304" rtlCol="0">
            <a:spAutoFit/>
          </a:bodyPr>
          <a:lstStyle/>
          <a:p>
            <a:pPr>
              <a:lnSpc>
                <a:spcPct val="90000"/>
              </a:lnSpc>
              <a:spcAft>
                <a:spcPts val="600"/>
              </a:spcAft>
            </a:pPr>
            <a:r>
              <a:rPr lang="es-ES" sz="1400" dirty="0">
                <a:gradFill>
                  <a:gsLst>
                    <a:gs pos="2917">
                      <a:srgbClr val="FFFFFF"/>
                    </a:gs>
                    <a:gs pos="30000">
                      <a:srgbClr val="FFFFFF"/>
                    </a:gs>
                  </a:gsLst>
                  <a:lin ang="5400000" scaled="0"/>
                </a:gradFill>
              </a:rPr>
              <a:t>Hash</a:t>
            </a:r>
          </a:p>
        </p:txBody>
      </p:sp>
      <p:cxnSp>
        <p:nvCxnSpPr>
          <p:cNvPr id="570" name="Straight Arrow Connector 569"/>
          <p:cNvCxnSpPr/>
          <p:nvPr/>
        </p:nvCxnSpPr>
        <p:spPr>
          <a:xfrm flipV="1">
            <a:off x="3618495" y="3420338"/>
            <a:ext cx="597669" cy="434511"/>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75" name="Rectangle 574"/>
          <p:cNvSpPr/>
          <p:nvPr/>
        </p:nvSpPr>
        <p:spPr bwMode="auto">
          <a:xfrm>
            <a:off x="5259609" y="2798548"/>
            <a:ext cx="1137295" cy="772700"/>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395" fontAlgn="base">
              <a:lnSpc>
                <a:spcPct val="90000"/>
              </a:lnSpc>
              <a:spcBef>
                <a:spcPct val="0"/>
              </a:spcBef>
              <a:spcAft>
                <a:spcPct val="0"/>
              </a:spcAft>
            </a:pPr>
            <a:r>
              <a:rPr lang="es-ES" sz="1400" dirty="0">
                <a:gradFill>
                  <a:gsLst>
                    <a:gs pos="0">
                      <a:srgbClr val="FFFFFF"/>
                    </a:gs>
                    <a:gs pos="100000">
                      <a:srgbClr val="FFFFFF"/>
                    </a:gs>
                  </a:gsLst>
                  <a:lin ang="5400000" scaled="0"/>
                </a:gradFill>
                <a:ea typeface="Segoe UI" pitchFamily="34" charset="0"/>
                <a:cs typeface="Segoe UI" pitchFamily="34" charset="0"/>
              </a:rPr>
              <a:t>Grupo de consumo</a:t>
            </a:r>
          </a:p>
        </p:txBody>
      </p:sp>
      <p:sp>
        <p:nvSpPr>
          <p:cNvPr id="576" name="Rectangle 575"/>
          <p:cNvSpPr/>
          <p:nvPr/>
        </p:nvSpPr>
        <p:spPr bwMode="auto">
          <a:xfrm>
            <a:off x="5259609" y="2575175"/>
            <a:ext cx="1137295" cy="116428"/>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sp>
        <p:nvSpPr>
          <p:cNvPr id="577" name="Rectangle 576"/>
          <p:cNvSpPr/>
          <p:nvPr/>
        </p:nvSpPr>
        <p:spPr bwMode="auto">
          <a:xfrm>
            <a:off x="5259609" y="2404551"/>
            <a:ext cx="1137295" cy="116428"/>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sp>
        <p:nvSpPr>
          <p:cNvPr id="578" name="Rectangle 577"/>
          <p:cNvSpPr/>
          <p:nvPr/>
        </p:nvSpPr>
        <p:spPr bwMode="auto">
          <a:xfrm>
            <a:off x="5259609" y="2233928"/>
            <a:ext cx="1137295" cy="116428"/>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sp>
        <p:nvSpPr>
          <p:cNvPr id="580" name="Rectangle 579"/>
          <p:cNvSpPr/>
          <p:nvPr/>
        </p:nvSpPr>
        <p:spPr bwMode="auto">
          <a:xfrm>
            <a:off x="5259609" y="3687077"/>
            <a:ext cx="1137295" cy="116428"/>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sp>
        <p:nvSpPr>
          <p:cNvPr id="581" name="Rectangle 580"/>
          <p:cNvSpPr/>
          <p:nvPr/>
        </p:nvSpPr>
        <p:spPr bwMode="auto">
          <a:xfrm>
            <a:off x="5259609" y="3856654"/>
            <a:ext cx="1137295" cy="116428"/>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cxnSp>
        <p:nvCxnSpPr>
          <p:cNvPr id="587" name="Elbow Connector 586"/>
          <p:cNvCxnSpPr/>
          <p:nvPr/>
        </p:nvCxnSpPr>
        <p:spPr>
          <a:xfrm>
            <a:off x="6396903" y="3571248"/>
            <a:ext cx="625620" cy="371582"/>
          </a:xfrm>
          <a:prstGeom prst="bentConnector3">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8" name="Elbow Connector 587"/>
          <p:cNvCxnSpPr/>
          <p:nvPr/>
        </p:nvCxnSpPr>
        <p:spPr>
          <a:xfrm flipV="1">
            <a:off x="6396903" y="2247203"/>
            <a:ext cx="625620" cy="551345"/>
          </a:xfrm>
          <a:prstGeom prst="bentConnector3">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93" name="Group 592"/>
          <p:cNvGrpSpPr/>
          <p:nvPr/>
        </p:nvGrpSpPr>
        <p:grpSpPr>
          <a:xfrm>
            <a:off x="7490325" y="2464762"/>
            <a:ext cx="1295248" cy="117435"/>
            <a:chOff x="427037" y="1439862"/>
            <a:chExt cx="1764948" cy="152400"/>
          </a:xfrm>
          <a:solidFill>
            <a:srgbClr val="FFF100"/>
          </a:solidFill>
        </p:grpSpPr>
        <p:sp>
          <p:nvSpPr>
            <p:cNvPr id="693" name="Rectangle 692"/>
            <p:cNvSpPr/>
            <p:nvPr/>
          </p:nvSpPr>
          <p:spPr bwMode="auto">
            <a:xfrm>
              <a:off x="42703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4" name="Rectangle 693"/>
            <p:cNvSpPr/>
            <p:nvPr/>
          </p:nvSpPr>
          <p:spPr bwMode="auto">
            <a:xfrm>
              <a:off x="60620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5" name="Rectangle 694"/>
            <p:cNvSpPr/>
            <p:nvPr/>
          </p:nvSpPr>
          <p:spPr bwMode="auto">
            <a:xfrm>
              <a:off x="78538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6" name="Rectangle 695"/>
            <p:cNvSpPr/>
            <p:nvPr/>
          </p:nvSpPr>
          <p:spPr bwMode="auto">
            <a:xfrm>
              <a:off x="96455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7" name="Rectangle 696"/>
            <p:cNvSpPr/>
            <p:nvPr/>
          </p:nvSpPr>
          <p:spPr bwMode="auto">
            <a:xfrm>
              <a:off x="114372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8" name="Rectangle 697"/>
            <p:cNvSpPr/>
            <p:nvPr/>
          </p:nvSpPr>
          <p:spPr bwMode="auto">
            <a:xfrm>
              <a:off x="132289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9" name="Rectangle 698"/>
            <p:cNvSpPr/>
            <p:nvPr/>
          </p:nvSpPr>
          <p:spPr bwMode="auto">
            <a:xfrm>
              <a:off x="150206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00" name="Rectangle 699"/>
            <p:cNvSpPr/>
            <p:nvPr/>
          </p:nvSpPr>
          <p:spPr bwMode="auto">
            <a:xfrm>
              <a:off x="168124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01" name="Rectangle 700"/>
            <p:cNvSpPr/>
            <p:nvPr/>
          </p:nvSpPr>
          <p:spPr bwMode="auto">
            <a:xfrm>
              <a:off x="186041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02" name="Rectangle 701"/>
            <p:cNvSpPr/>
            <p:nvPr/>
          </p:nvSpPr>
          <p:spPr bwMode="auto">
            <a:xfrm>
              <a:off x="203958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594" name="Group 593"/>
          <p:cNvGrpSpPr/>
          <p:nvPr/>
        </p:nvGrpSpPr>
        <p:grpSpPr>
          <a:xfrm>
            <a:off x="7490331" y="2593536"/>
            <a:ext cx="1295248" cy="117435"/>
            <a:chOff x="427037" y="1439862"/>
            <a:chExt cx="1764948" cy="152400"/>
          </a:xfrm>
          <a:solidFill>
            <a:srgbClr val="FFF100"/>
          </a:solidFill>
        </p:grpSpPr>
        <p:sp>
          <p:nvSpPr>
            <p:cNvPr id="683" name="Rectangle 682"/>
            <p:cNvSpPr/>
            <p:nvPr/>
          </p:nvSpPr>
          <p:spPr bwMode="auto">
            <a:xfrm>
              <a:off x="42703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4" name="Rectangle 683"/>
            <p:cNvSpPr/>
            <p:nvPr/>
          </p:nvSpPr>
          <p:spPr bwMode="auto">
            <a:xfrm>
              <a:off x="60620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5" name="Rectangle 684"/>
            <p:cNvSpPr/>
            <p:nvPr/>
          </p:nvSpPr>
          <p:spPr bwMode="auto">
            <a:xfrm>
              <a:off x="78538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6" name="Rectangle 685"/>
            <p:cNvSpPr/>
            <p:nvPr/>
          </p:nvSpPr>
          <p:spPr bwMode="auto">
            <a:xfrm>
              <a:off x="96455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7" name="Rectangle 686"/>
            <p:cNvSpPr/>
            <p:nvPr/>
          </p:nvSpPr>
          <p:spPr bwMode="auto">
            <a:xfrm>
              <a:off x="114372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8" name="Rectangle 687"/>
            <p:cNvSpPr/>
            <p:nvPr/>
          </p:nvSpPr>
          <p:spPr bwMode="auto">
            <a:xfrm>
              <a:off x="132289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9" name="Rectangle 688"/>
            <p:cNvSpPr/>
            <p:nvPr/>
          </p:nvSpPr>
          <p:spPr bwMode="auto">
            <a:xfrm>
              <a:off x="150206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0" name="Rectangle 689"/>
            <p:cNvSpPr/>
            <p:nvPr/>
          </p:nvSpPr>
          <p:spPr bwMode="auto">
            <a:xfrm>
              <a:off x="168124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1" name="Rectangle 690"/>
            <p:cNvSpPr/>
            <p:nvPr/>
          </p:nvSpPr>
          <p:spPr bwMode="auto">
            <a:xfrm>
              <a:off x="186041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2" name="Rectangle 691"/>
            <p:cNvSpPr/>
            <p:nvPr/>
          </p:nvSpPr>
          <p:spPr bwMode="auto">
            <a:xfrm>
              <a:off x="203958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595" name="Group 594"/>
          <p:cNvGrpSpPr/>
          <p:nvPr/>
        </p:nvGrpSpPr>
        <p:grpSpPr>
          <a:xfrm>
            <a:off x="7490339" y="2722311"/>
            <a:ext cx="1295248" cy="117435"/>
            <a:chOff x="427037" y="1439862"/>
            <a:chExt cx="1764948" cy="152400"/>
          </a:xfrm>
          <a:solidFill>
            <a:srgbClr val="FFF100"/>
          </a:solidFill>
        </p:grpSpPr>
        <p:sp>
          <p:nvSpPr>
            <p:cNvPr id="673" name="Rectangle 672"/>
            <p:cNvSpPr/>
            <p:nvPr/>
          </p:nvSpPr>
          <p:spPr bwMode="auto">
            <a:xfrm>
              <a:off x="42703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4" name="Rectangle 673"/>
            <p:cNvSpPr/>
            <p:nvPr/>
          </p:nvSpPr>
          <p:spPr bwMode="auto">
            <a:xfrm>
              <a:off x="60620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5" name="Rectangle 674"/>
            <p:cNvSpPr/>
            <p:nvPr/>
          </p:nvSpPr>
          <p:spPr bwMode="auto">
            <a:xfrm>
              <a:off x="78538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6" name="Rectangle 675"/>
            <p:cNvSpPr/>
            <p:nvPr/>
          </p:nvSpPr>
          <p:spPr bwMode="auto">
            <a:xfrm>
              <a:off x="96455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7" name="Rectangle 676"/>
            <p:cNvSpPr/>
            <p:nvPr/>
          </p:nvSpPr>
          <p:spPr bwMode="auto">
            <a:xfrm>
              <a:off x="114372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8" name="Rectangle 677"/>
            <p:cNvSpPr/>
            <p:nvPr/>
          </p:nvSpPr>
          <p:spPr bwMode="auto">
            <a:xfrm>
              <a:off x="132289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9" name="Rectangle 678"/>
            <p:cNvSpPr/>
            <p:nvPr/>
          </p:nvSpPr>
          <p:spPr bwMode="auto">
            <a:xfrm>
              <a:off x="150206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0" name="Rectangle 679"/>
            <p:cNvSpPr/>
            <p:nvPr/>
          </p:nvSpPr>
          <p:spPr bwMode="auto">
            <a:xfrm>
              <a:off x="168124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1" name="Rectangle 680"/>
            <p:cNvSpPr/>
            <p:nvPr/>
          </p:nvSpPr>
          <p:spPr bwMode="auto">
            <a:xfrm>
              <a:off x="186041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2" name="Rectangle 681"/>
            <p:cNvSpPr/>
            <p:nvPr/>
          </p:nvSpPr>
          <p:spPr bwMode="auto">
            <a:xfrm>
              <a:off x="203958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596" name="Group 595"/>
          <p:cNvGrpSpPr/>
          <p:nvPr/>
        </p:nvGrpSpPr>
        <p:grpSpPr>
          <a:xfrm>
            <a:off x="7490346" y="2851086"/>
            <a:ext cx="1295248" cy="117435"/>
            <a:chOff x="427037" y="1439862"/>
            <a:chExt cx="1764948" cy="152400"/>
          </a:xfrm>
          <a:solidFill>
            <a:srgbClr val="BAD80A"/>
          </a:solidFill>
        </p:grpSpPr>
        <p:sp>
          <p:nvSpPr>
            <p:cNvPr id="663" name="Rectangle 662"/>
            <p:cNvSpPr/>
            <p:nvPr/>
          </p:nvSpPr>
          <p:spPr bwMode="auto">
            <a:xfrm>
              <a:off x="427037" y="1439862"/>
              <a:ext cx="152400" cy="152400"/>
            </a:xfrm>
            <a:prstGeom prst="rect">
              <a:avLst/>
            </a:prstGeom>
            <a:solidFill>
              <a:srgbClr val="FFF100"/>
            </a:solid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4" name="Rectangle 663"/>
            <p:cNvSpPr/>
            <p:nvPr/>
          </p:nvSpPr>
          <p:spPr bwMode="auto">
            <a:xfrm>
              <a:off x="606209" y="1439862"/>
              <a:ext cx="152400" cy="152400"/>
            </a:xfrm>
            <a:prstGeom prst="rect">
              <a:avLst/>
            </a:prstGeom>
            <a:solidFill>
              <a:srgbClr val="FFF100"/>
            </a:solid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5" name="Rectangle 664"/>
            <p:cNvSpPr/>
            <p:nvPr/>
          </p:nvSpPr>
          <p:spPr bwMode="auto">
            <a:xfrm>
              <a:off x="78538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6" name="Rectangle 665"/>
            <p:cNvSpPr/>
            <p:nvPr/>
          </p:nvSpPr>
          <p:spPr bwMode="auto">
            <a:xfrm>
              <a:off x="96455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7" name="Rectangle 666"/>
            <p:cNvSpPr/>
            <p:nvPr/>
          </p:nvSpPr>
          <p:spPr bwMode="auto">
            <a:xfrm>
              <a:off x="114372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8" name="Rectangle 667"/>
            <p:cNvSpPr/>
            <p:nvPr/>
          </p:nvSpPr>
          <p:spPr bwMode="auto">
            <a:xfrm>
              <a:off x="132289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9" name="Rectangle 668"/>
            <p:cNvSpPr/>
            <p:nvPr/>
          </p:nvSpPr>
          <p:spPr bwMode="auto">
            <a:xfrm>
              <a:off x="150206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0" name="Rectangle 669"/>
            <p:cNvSpPr/>
            <p:nvPr/>
          </p:nvSpPr>
          <p:spPr bwMode="auto">
            <a:xfrm>
              <a:off x="168124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1" name="Rectangle 670"/>
            <p:cNvSpPr/>
            <p:nvPr/>
          </p:nvSpPr>
          <p:spPr bwMode="auto">
            <a:xfrm>
              <a:off x="186041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2" name="Rectangle 671"/>
            <p:cNvSpPr/>
            <p:nvPr/>
          </p:nvSpPr>
          <p:spPr bwMode="auto">
            <a:xfrm>
              <a:off x="203958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597" name="Group 596"/>
          <p:cNvGrpSpPr/>
          <p:nvPr/>
        </p:nvGrpSpPr>
        <p:grpSpPr>
          <a:xfrm>
            <a:off x="7490352" y="2979861"/>
            <a:ext cx="1295248" cy="117435"/>
            <a:chOff x="427037" y="1439862"/>
            <a:chExt cx="1764948" cy="152400"/>
          </a:xfrm>
          <a:solidFill>
            <a:srgbClr val="BAD80A"/>
          </a:solidFill>
        </p:grpSpPr>
        <p:sp>
          <p:nvSpPr>
            <p:cNvPr id="653" name="Rectangle 652"/>
            <p:cNvSpPr/>
            <p:nvPr/>
          </p:nvSpPr>
          <p:spPr bwMode="auto">
            <a:xfrm>
              <a:off x="42703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4" name="Rectangle 653"/>
            <p:cNvSpPr/>
            <p:nvPr/>
          </p:nvSpPr>
          <p:spPr bwMode="auto">
            <a:xfrm>
              <a:off x="60620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5" name="Rectangle 654"/>
            <p:cNvSpPr/>
            <p:nvPr/>
          </p:nvSpPr>
          <p:spPr bwMode="auto">
            <a:xfrm>
              <a:off x="78538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6" name="Rectangle 655"/>
            <p:cNvSpPr/>
            <p:nvPr/>
          </p:nvSpPr>
          <p:spPr bwMode="auto">
            <a:xfrm>
              <a:off x="96455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7" name="Rectangle 656"/>
            <p:cNvSpPr/>
            <p:nvPr/>
          </p:nvSpPr>
          <p:spPr bwMode="auto">
            <a:xfrm>
              <a:off x="114372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8" name="Rectangle 657"/>
            <p:cNvSpPr/>
            <p:nvPr/>
          </p:nvSpPr>
          <p:spPr bwMode="auto">
            <a:xfrm>
              <a:off x="132289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9" name="Rectangle 658"/>
            <p:cNvSpPr/>
            <p:nvPr/>
          </p:nvSpPr>
          <p:spPr bwMode="auto">
            <a:xfrm>
              <a:off x="150206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0" name="Rectangle 659"/>
            <p:cNvSpPr/>
            <p:nvPr/>
          </p:nvSpPr>
          <p:spPr bwMode="auto">
            <a:xfrm>
              <a:off x="168124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1" name="Rectangle 660"/>
            <p:cNvSpPr/>
            <p:nvPr/>
          </p:nvSpPr>
          <p:spPr bwMode="auto">
            <a:xfrm>
              <a:off x="186041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2" name="Rectangle 661"/>
            <p:cNvSpPr/>
            <p:nvPr/>
          </p:nvSpPr>
          <p:spPr bwMode="auto">
            <a:xfrm>
              <a:off x="203958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598" name="Group 597"/>
          <p:cNvGrpSpPr/>
          <p:nvPr/>
        </p:nvGrpSpPr>
        <p:grpSpPr>
          <a:xfrm>
            <a:off x="7490358" y="3108636"/>
            <a:ext cx="1295248" cy="117435"/>
            <a:chOff x="427037" y="1439862"/>
            <a:chExt cx="1764948" cy="152400"/>
          </a:xfrm>
          <a:solidFill>
            <a:srgbClr val="BAD80A"/>
          </a:solidFill>
        </p:grpSpPr>
        <p:sp>
          <p:nvSpPr>
            <p:cNvPr id="643" name="Rectangle 642"/>
            <p:cNvSpPr/>
            <p:nvPr/>
          </p:nvSpPr>
          <p:spPr bwMode="auto">
            <a:xfrm>
              <a:off x="42703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4" name="Rectangle 643"/>
            <p:cNvSpPr/>
            <p:nvPr/>
          </p:nvSpPr>
          <p:spPr bwMode="auto">
            <a:xfrm>
              <a:off x="60620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5" name="Rectangle 644"/>
            <p:cNvSpPr/>
            <p:nvPr/>
          </p:nvSpPr>
          <p:spPr bwMode="auto">
            <a:xfrm>
              <a:off x="78538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6" name="Rectangle 645"/>
            <p:cNvSpPr/>
            <p:nvPr/>
          </p:nvSpPr>
          <p:spPr bwMode="auto">
            <a:xfrm>
              <a:off x="96455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7" name="Rectangle 646"/>
            <p:cNvSpPr/>
            <p:nvPr/>
          </p:nvSpPr>
          <p:spPr bwMode="auto">
            <a:xfrm>
              <a:off x="114372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8" name="Rectangle 647"/>
            <p:cNvSpPr/>
            <p:nvPr/>
          </p:nvSpPr>
          <p:spPr bwMode="auto">
            <a:xfrm>
              <a:off x="132289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9" name="Rectangle 648"/>
            <p:cNvSpPr/>
            <p:nvPr/>
          </p:nvSpPr>
          <p:spPr bwMode="auto">
            <a:xfrm>
              <a:off x="150206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0" name="Rectangle 649"/>
            <p:cNvSpPr/>
            <p:nvPr/>
          </p:nvSpPr>
          <p:spPr bwMode="auto">
            <a:xfrm>
              <a:off x="168124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1" name="Rectangle 650"/>
            <p:cNvSpPr/>
            <p:nvPr/>
          </p:nvSpPr>
          <p:spPr bwMode="auto">
            <a:xfrm>
              <a:off x="186041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2" name="Rectangle 651"/>
            <p:cNvSpPr/>
            <p:nvPr/>
          </p:nvSpPr>
          <p:spPr bwMode="auto">
            <a:xfrm>
              <a:off x="203958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599" name="Group 598"/>
          <p:cNvGrpSpPr/>
          <p:nvPr/>
        </p:nvGrpSpPr>
        <p:grpSpPr>
          <a:xfrm>
            <a:off x="7490364" y="3237411"/>
            <a:ext cx="1295248" cy="117435"/>
            <a:chOff x="427037" y="1439862"/>
            <a:chExt cx="1764948" cy="152400"/>
          </a:xfrm>
          <a:solidFill>
            <a:srgbClr val="BAD80A"/>
          </a:solidFill>
        </p:grpSpPr>
        <p:sp>
          <p:nvSpPr>
            <p:cNvPr id="633" name="Rectangle 632"/>
            <p:cNvSpPr/>
            <p:nvPr/>
          </p:nvSpPr>
          <p:spPr bwMode="auto">
            <a:xfrm>
              <a:off x="42703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4" name="Rectangle 633"/>
            <p:cNvSpPr/>
            <p:nvPr/>
          </p:nvSpPr>
          <p:spPr bwMode="auto">
            <a:xfrm>
              <a:off x="60620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5" name="Rectangle 634"/>
            <p:cNvSpPr/>
            <p:nvPr/>
          </p:nvSpPr>
          <p:spPr bwMode="auto">
            <a:xfrm>
              <a:off x="78538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6" name="Rectangle 635"/>
            <p:cNvSpPr/>
            <p:nvPr/>
          </p:nvSpPr>
          <p:spPr bwMode="auto">
            <a:xfrm>
              <a:off x="96455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7" name="Rectangle 636"/>
            <p:cNvSpPr/>
            <p:nvPr/>
          </p:nvSpPr>
          <p:spPr bwMode="auto">
            <a:xfrm>
              <a:off x="114372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8" name="Rectangle 637"/>
            <p:cNvSpPr/>
            <p:nvPr/>
          </p:nvSpPr>
          <p:spPr bwMode="auto">
            <a:xfrm>
              <a:off x="132289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9" name="Rectangle 638"/>
            <p:cNvSpPr/>
            <p:nvPr/>
          </p:nvSpPr>
          <p:spPr bwMode="auto">
            <a:xfrm>
              <a:off x="150206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0" name="Rectangle 639"/>
            <p:cNvSpPr/>
            <p:nvPr/>
          </p:nvSpPr>
          <p:spPr bwMode="auto">
            <a:xfrm>
              <a:off x="168124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1" name="Rectangle 640"/>
            <p:cNvSpPr/>
            <p:nvPr/>
          </p:nvSpPr>
          <p:spPr bwMode="auto">
            <a:xfrm>
              <a:off x="186041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2" name="Rectangle 641"/>
            <p:cNvSpPr/>
            <p:nvPr/>
          </p:nvSpPr>
          <p:spPr bwMode="auto">
            <a:xfrm>
              <a:off x="203958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600" name="Group 599"/>
          <p:cNvGrpSpPr/>
          <p:nvPr/>
        </p:nvGrpSpPr>
        <p:grpSpPr>
          <a:xfrm>
            <a:off x="7490372" y="3366186"/>
            <a:ext cx="1295248" cy="117435"/>
            <a:chOff x="427037" y="1439862"/>
            <a:chExt cx="1764948" cy="152400"/>
          </a:xfrm>
          <a:solidFill>
            <a:srgbClr val="BAD80A"/>
          </a:solidFill>
        </p:grpSpPr>
        <p:sp>
          <p:nvSpPr>
            <p:cNvPr id="623" name="Rectangle 622"/>
            <p:cNvSpPr/>
            <p:nvPr/>
          </p:nvSpPr>
          <p:spPr bwMode="auto">
            <a:xfrm>
              <a:off x="42703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4" name="Rectangle 623"/>
            <p:cNvSpPr/>
            <p:nvPr/>
          </p:nvSpPr>
          <p:spPr bwMode="auto">
            <a:xfrm>
              <a:off x="60620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5" name="Rectangle 624"/>
            <p:cNvSpPr/>
            <p:nvPr/>
          </p:nvSpPr>
          <p:spPr bwMode="auto">
            <a:xfrm>
              <a:off x="78538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6" name="Rectangle 625"/>
            <p:cNvSpPr/>
            <p:nvPr/>
          </p:nvSpPr>
          <p:spPr bwMode="auto">
            <a:xfrm>
              <a:off x="96455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7" name="Rectangle 626"/>
            <p:cNvSpPr/>
            <p:nvPr/>
          </p:nvSpPr>
          <p:spPr bwMode="auto">
            <a:xfrm>
              <a:off x="114372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8" name="Rectangle 627"/>
            <p:cNvSpPr/>
            <p:nvPr/>
          </p:nvSpPr>
          <p:spPr bwMode="auto">
            <a:xfrm>
              <a:off x="132289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9" name="Rectangle 628"/>
            <p:cNvSpPr/>
            <p:nvPr/>
          </p:nvSpPr>
          <p:spPr bwMode="auto">
            <a:xfrm>
              <a:off x="150206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0" name="Rectangle 629"/>
            <p:cNvSpPr/>
            <p:nvPr/>
          </p:nvSpPr>
          <p:spPr bwMode="auto">
            <a:xfrm>
              <a:off x="168124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1" name="Rectangle 630"/>
            <p:cNvSpPr/>
            <p:nvPr/>
          </p:nvSpPr>
          <p:spPr bwMode="auto">
            <a:xfrm>
              <a:off x="186041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2" name="Rectangle 631"/>
            <p:cNvSpPr/>
            <p:nvPr/>
          </p:nvSpPr>
          <p:spPr bwMode="auto">
            <a:xfrm>
              <a:off x="203958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601" name="Group 600"/>
          <p:cNvGrpSpPr/>
          <p:nvPr/>
        </p:nvGrpSpPr>
        <p:grpSpPr>
          <a:xfrm>
            <a:off x="7490378" y="3494961"/>
            <a:ext cx="1295248" cy="117435"/>
            <a:chOff x="427037" y="1439862"/>
            <a:chExt cx="1764948" cy="152400"/>
          </a:xfrm>
          <a:solidFill>
            <a:srgbClr val="BAD80A"/>
          </a:solidFill>
        </p:grpSpPr>
        <p:sp>
          <p:nvSpPr>
            <p:cNvPr id="613" name="Rectangle 612"/>
            <p:cNvSpPr/>
            <p:nvPr/>
          </p:nvSpPr>
          <p:spPr bwMode="auto">
            <a:xfrm>
              <a:off x="42703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4" name="Rectangle 613"/>
            <p:cNvSpPr/>
            <p:nvPr/>
          </p:nvSpPr>
          <p:spPr bwMode="auto">
            <a:xfrm>
              <a:off x="60620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5" name="Rectangle 614"/>
            <p:cNvSpPr/>
            <p:nvPr/>
          </p:nvSpPr>
          <p:spPr bwMode="auto">
            <a:xfrm>
              <a:off x="78538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6" name="Rectangle 615"/>
            <p:cNvSpPr/>
            <p:nvPr/>
          </p:nvSpPr>
          <p:spPr bwMode="auto">
            <a:xfrm>
              <a:off x="96455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7" name="Rectangle 616"/>
            <p:cNvSpPr/>
            <p:nvPr/>
          </p:nvSpPr>
          <p:spPr bwMode="auto">
            <a:xfrm>
              <a:off x="114372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8" name="Rectangle 617"/>
            <p:cNvSpPr/>
            <p:nvPr/>
          </p:nvSpPr>
          <p:spPr bwMode="auto">
            <a:xfrm>
              <a:off x="132289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9" name="Rectangle 618"/>
            <p:cNvSpPr/>
            <p:nvPr/>
          </p:nvSpPr>
          <p:spPr bwMode="auto">
            <a:xfrm>
              <a:off x="150206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0" name="Rectangle 619"/>
            <p:cNvSpPr/>
            <p:nvPr/>
          </p:nvSpPr>
          <p:spPr bwMode="auto">
            <a:xfrm>
              <a:off x="168124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1" name="Rectangle 620"/>
            <p:cNvSpPr/>
            <p:nvPr/>
          </p:nvSpPr>
          <p:spPr bwMode="auto">
            <a:xfrm>
              <a:off x="186041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2" name="Rectangle 621"/>
            <p:cNvSpPr/>
            <p:nvPr/>
          </p:nvSpPr>
          <p:spPr bwMode="auto">
            <a:xfrm>
              <a:off x="203958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602" name="Group 601"/>
          <p:cNvGrpSpPr/>
          <p:nvPr/>
        </p:nvGrpSpPr>
        <p:grpSpPr>
          <a:xfrm>
            <a:off x="7490385" y="3623735"/>
            <a:ext cx="1295248" cy="117435"/>
            <a:chOff x="427037" y="1439862"/>
            <a:chExt cx="1764948" cy="152400"/>
          </a:xfrm>
          <a:solidFill>
            <a:srgbClr val="BAD80A"/>
          </a:solidFill>
        </p:grpSpPr>
        <p:sp>
          <p:nvSpPr>
            <p:cNvPr id="603" name="Rectangle 602"/>
            <p:cNvSpPr/>
            <p:nvPr/>
          </p:nvSpPr>
          <p:spPr bwMode="auto">
            <a:xfrm>
              <a:off x="42703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04" name="Rectangle 603"/>
            <p:cNvSpPr/>
            <p:nvPr/>
          </p:nvSpPr>
          <p:spPr bwMode="auto">
            <a:xfrm>
              <a:off x="60620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05" name="Rectangle 604"/>
            <p:cNvSpPr/>
            <p:nvPr/>
          </p:nvSpPr>
          <p:spPr bwMode="auto">
            <a:xfrm>
              <a:off x="78538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06" name="Rectangle 605"/>
            <p:cNvSpPr/>
            <p:nvPr/>
          </p:nvSpPr>
          <p:spPr bwMode="auto">
            <a:xfrm>
              <a:off x="96455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07" name="Rectangle 606"/>
            <p:cNvSpPr/>
            <p:nvPr/>
          </p:nvSpPr>
          <p:spPr bwMode="auto">
            <a:xfrm>
              <a:off x="114372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08" name="Rectangle 607"/>
            <p:cNvSpPr/>
            <p:nvPr/>
          </p:nvSpPr>
          <p:spPr bwMode="auto">
            <a:xfrm>
              <a:off x="1322897"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09" name="Rectangle 608"/>
            <p:cNvSpPr/>
            <p:nvPr/>
          </p:nvSpPr>
          <p:spPr bwMode="auto">
            <a:xfrm>
              <a:off x="1502069"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0" name="Rectangle 609"/>
            <p:cNvSpPr/>
            <p:nvPr/>
          </p:nvSpPr>
          <p:spPr bwMode="auto">
            <a:xfrm>
              <a:off x="1681241"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1" name="Rectangle 610"/>
            <p:cNvSpPr/>
            <p:nvPr/>
          </p:nvSpPr>
          <p:spPr bwMode="auto">
            <a:xfrm>
              <a:off x="1860413"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2" name="Rectangle 611"/>
            <p:cNvSpPr/>
            <p:nvPr/>
          </p:nvSpPr>
          <p:spPr bwMode="auto">
            <a:xfrm>
              <a:off x="2039585" y="1439862"/>
              <a:ext cx="152400" cy="152400"/>
            </a:xfrm>
            <a:prstGeom prst="rect">
              <a:avLst/>
            </a:prstGeom>
            <a:grpFill/>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grpSp>
      <p:sp>
        <p:nvSpPr>
          <p:cNvPr id="703" name="Rectangle 702"/>
          <p:cNvSpPr/>
          <p:nvPr/>
        </p:nvSpPr>
        <p:spPr>
          <a:xfrm>
            <a:off x="7876589" y="2092686"/>
            <a:ext cx="975352" cy="254989"/>
          </a:xfrm>
          <a:prstGeom prst="rect">
            <a:avLst/>
          </a:prstGeom>
        </p:spPr>
        <p:txBody>
          <a:bodyPr wrap="none">
            <a:spAutoFit/>
          </a:bodyPr>
          <a:lstStyle/>
          <a:p>
            <a:pPr algn="ctr" defTabSz="932395" fontAlgn="base">
              <a:lnSpc>
                <a:spcPct val="90000"/>
              </a:lnSpc>
              <a:spcBef>
                <a:spcPct val="0"/>
              </a:spcBef>
              <a:spcAft>
                <a:spcPct val="0"/>
              </a:spcAft>
            </a:pPr>
            <a:r>
              <a:rPr lang="es-ES" dirty="0">
                <a:gradFill>
                  <a:gsLst>
                    <a:gs pos="0">
                      <a:srgbClr val="FFFFFF"/>
                    </a:gs>
                    <a:gs pos="100000">
                      <a:srgbClr val="FFFFFF"/>
                    </a:gs>
                  </a:gsLst>
                  <a:lin ang="5400000" scaled="0"/>
                </a:gradFill>
                <a:ea typeface="Segoe UI" pitchFamily="34" charset="0"/>
                <a:cs typeface="Segoe UI" pitchFamily="34" charset="0"/>
              </a:rPr>
              <a:t>Receptores</a:t>
            </a:r>
          </a:p>
        </p:txBody>
      </p:sp>
      <p:cxnSp>
        <p:nvCxnSpPr>
          <p:cNvPr id="705" name="Straight Arrow Connector 704"/>
          <p:cNvCxnSpPr>
            <a:stCxn id="693" idx="3"/>
            <a:endCxn id="416" idx="1"/>
          </p:cNvCxnSpPr>
          <p:nvPr/>
        </p:nvCxnSpPr>
        <p:spPr>
          <a:xfrm flipH="1" flipV="1">
            <a:off x="3852280" y="2005601"/>
            <a:ext cx="3749886" cy="517877"/>
          </a:xfrm>
          <a:prstGeom prst="bentConnector5">
            <a:avLst>
              <a:gd name="adj1" fmla="val 17832"/>
              <a:gd name="adj2" fmla="val -68806"/>
              <a:gd name="adj3" fmla="val 64952"/>
            </a:avLst>
          </a:prstGeom>
          <a:ln w="28575">
            <a:headEnd type="diamond" w="med" len="med"/>
            <a:tailEnd type="triangle" w="med" len="med"/>
          </a:ln>
        </p:spPr>
        <p:style>
          <a:lnRef idx="2">
            <a:schemeClr val="accent4"/>
          </a:lnRef>
          <a:fillRef idx="0">
            <a:schemeClr val="accent4"/>
          </a:fillRef>
          <a:effectRef idx="1">
            <a:schemeClr val="accent4"/>
          </a:effectRef>
          <a:fontRef idx="minor">
            <a:schemeClr val="tx1"/>
          </a:fontRef>
        </p:style>
      </p:cxnSp>
      <p:grpSp>
        <p:nvGrpSpPr>
          <p:cNvPr id="726" name="Group 725"/>
          <p:cNvGrpSpPr/>
          <p:nvPr/>
        </p:nvGrpSpPr>
        <p:grpSpPr>
          <a:xfrm>
            <a:off x="6027003" y="4178750"/>
            <a:ext cx="3043003" cy="1375607"/>
            <a:chOff x="7190652" y="4945062"/>
            <a:chExt cx="4076989" cy="1843028"/>
          </a:xfrm>
        </p:grpSpPr>
        <p:sp>
          <p:nvSpPr>
            <p:cNvPr id="711" name="Right Arrow 710"/>
            <p:cNvSpPr/>
            <p:nvPr/>
          </p:nvSpPr>
          <p:spPr bwMode="auto">
            <a:xfrm>
              <a:off x="7190652" y="4945062"/>
              <a:ext cx="4076989" cy="1843028"/>
            </a:xfrm>
            <a:prstGeom prst="rightArrow">
              <a:avLst>
                <a:gd name="adj1" fmla="val 75275"/>
                <a:gd name="adj2" fmla="val 50000"/>
              </a:avLst>
            </a:prstGeom>
            <a:noFill/>
            <a:ln>
              <a:solidFill>
                <a:srgbClr val="FFFF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395" fontAlgn="base">
                <a:lnSpc>
                  <a:spcPct val="90000"/>
                </a:lnSpc>
                <a:spcBef>
                  <a:spcPct val="0"/>
                </a:spcBef>
                <a:spcAft>
                  <a:spcPct val="0"/>
                </a:spcAft>
              </a:pPr>
              <a:endParaRPr lang="es-ES" sz="1050" dirty="0">
                <a:gradFill>
                  <a:gsLst>
                    <a:gs pos="0">
                      <a:srgbClr val="FFFFFF"/>
                    </a:gs>
                    <a:gs pos="100000">
                      <a:srgbClr val="FFFFFF"/>
                    </a:gs>
                  </a:gsLst>
                  <a:lin ang="5400000" scaled="0"/>
                </a:gradFill>
                <a:ea typeface="Segoe UI" pitchFamily="34" charset="0"/>
                <a:cs typeface="Segoe UI" pitchFamily="34" charset="0"/>
              </a:endParaRPr>
            </a:p>
          </p:txBody>
        </p:sp>
        <p:sp>
          <p:nvSpPr>
            <p:cNvPr id="712" name="TextBox 711"/>
            <p:cNvSpPr txBox="1"/>
            <p:nvPr/>
          </p:nvSpPr>
          <p:spPr>
            <a:xfrm>
              <a:off x="7228841" y="5173661"/>
              <a:ext cx="3523070" cy="1521597"/>
            </a:xfrm>
            <a:prstGeom prst="rect">
              <a:avLst/>
            </a:prstGeom>
            <a:noFill/>
          </p:spPr>
          <p:txBody>
            <a:bodyPr wrap="none" lIns="182880" tIns="146304" rIns="182880" bIns="146304" rtlCol="0">
              <a:spAutoFit/>
            </a:bodyPr>
            <a:lstStyle/>
            <a:p>
              <a:pPr>
                <a:lnSpc>
                  <a:spcPct val="90000"/>
                </a:lnSpc>
                <a:spcAft>
                  <a:spcPts val="600"/>
                </a:spcAft>
              </a:pPr>
              <a:r>
                <a:rPr lang="es-ES" sz="1100" dirty="0">
                  <a:gradFill>
                    <a:gsLst>
                      <a:gs pos="2917">
                        <a:srgbClr val="FFFFFF"/>
                      </a:gs>
                      <a:gs pos="30000">
                        <a:srgbClr val="FFFFFF"/>
                      </a:gs>
                    </a:gsLst>
                    <a:lin ang="5400000" scaled="0"/>
                  </a:gradFill>
                </a:rPr>
                <a:t>AMQP 1.0</a:t>
              </a:r>
            </a:p>
            <a:p>
              <a:pPr>
                <a:lnSpc>
                  <a:spcPct val="90000"/>
                </a:lnSpc>
                <a:spcAft>
                  <a:spcPts val="600"/>
                </a:spcAft>
              </a:pPr>
              <a:r>
                <a:rPr lang="es-ES" sz="1100" dirty="0">
                  <a:gradFill>
                    <a:gsLst>
                      <a:gs pos="2917">
                        <a:srgbClr val="FFFFFF"/>
                      </a:gs>
                      <a:gs pos="30000">
                        <a:srgbClr val="FFFFFF"/>
                      </a:gs>
                    </a:gsLst>
                    <a:lin ang="5400000" scaled="0"/>
                  </a:gradFill>
                </a:rPr>
                <a:t>Control del flujo basado en crédito</a:t>
              </a:r>
            </a:p>
            <a:p>
              <a:pPr>
                <a:lnSpc>
                  <a:spcPct val="90000"/>
                </a:lnSpc>
                <a:spcAft>
                  <a:spcPts val="600"/>
                </a:spcAft>
              </a:pPr>
              <a:r>
                <a:rPr lang="es-ES" sz="1100" dirty="0">
                  <a:gradFill>
                    <a:gsLst>
                      <a:gs pos="2917">
                        <a:srgbClr val="FFFFFF"/>
                      </a:gs>
                      <a:gs pos="30000">
                        <a:srgbClr val="FFFFFF"/>
                      </a:gs>
                    </a:gsLst>
                    <a:lin ang="5400000" scaled="0"/>
                  </a:gradFill>
                </a:rPr>
                <a:t>Cursores en los clientes</a:t>
              </a:r>
            </a:p>
            <a:p>
              <a:pPr>
                <a:lnSpc>
                  <a:spcPct val="90000"/>
                </a:lnSpc>
                <a:spcAft>
                  <a:spcPts val="600"/>
                </a:spcAft>
              </a:pPr>
              <a:r>
                <a:rPr lang="es-ES" sz="1100" dirty="0">
                  <a:gradFill>
                    <a:gsLst>
                      <a:gs pos="2917">
                        <a:srgbClr val="FFFFFF"/>
                      </a:gs>
                      <a:gs pos="30000">
                        <a:srgbClr val="FFFFFF"/>
                      </a:gs>
                    </a:gsLst>
                    <a:lin ang="5400000" scaled="0"/>
                  </a:gradFill>
                </a:rPr>
                <a:t>Desplazamiento por Id o </a:t>
              </a:r>
              <a:r>
                <a:rPr lang="es-ES" sz="1100" dirty="0" err="1">
                  <a:gradFill>
                    <a:gsLst>
                      <a:gs pos="2917">
                        <a:srgbClr val="FFFFFF"/>
                      </a:gs>
                      <a:gs pos="30000">
                        <a:srgbClr val="FFFFFF"/>
                      </a:gs>
                    </a:gsLst>
                    <a:lin ang="5400000" scaled="0"/>
                  </a:gradFill>
                </a:rPr>
                <a:t>Timestamp</a:t>
              </a:r>
              <a:endParaRPr lang="es-ES" sz="1100" dirty="0">
                <a:gradFill>
                  <a:gsLst>
                    <a:gs pos="2917">
                      <a:srgbClr val="FFFFFF"/>
                    </a:gs>
                    <a:gs pos="30000">
                      <a:srgbClr val="FFFFFF"/>
                    </a:gs>
                  </a:gsLst>
                  <a:lin ang="5400000" scaled="0"/>
                </a:gradFill>
              </a:endParaRPr>
            </a:p>
          </p:txBody>
        </p:sp>
      </p:grpSp>
      <p:grpSp>
        <p:nvGrpSpPr>
          <p:cNvPr id="714" name="Group 713"/>
          <p:cNvGrpSpPr/>
          <p:nvPr/>
        </p:nvGrpSpPr>
        <p:grpSpPr>
          <a:xfrm>
            <a:off x="6908969" y="1292761"/>
            <a:ext cx="2161036" cy="2627125"/>
            <a:chOff x="8199699" y="1089721"/>
            <a:chExt cx="2895338" cy="3519799"/>
          </a:xfrm>
        </p:grpSpPr>
        <p:sp>
          <p:nvSpPr>
            <p:cNvPr id="709" name="Rectangle 708"/>
            <p:cNvSpPr/>
            <p:nvPr/>
          </p:nvSpPr>
          <p:spPr bwMode="auto">
            <a:xfrm>
              <a:off x="8199699" y="1089721"/>
              <a:ext cx="2895338" cy="813641"/>
            </a:xfrm>
            <a:prstGeom prst="rect">
              <a:avLst/>
            </a:prstGeom>
            <a:solidFill>
              <a:srgbClr val="F472D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395" fontAlgn="base">
                <a:lnSpc>
                  <a:spcPct val="90000"/>
                </a:lnSpc>
                <a:spcBef>
                  <a:spcPct val="0"/>
                </a:spcBef>
                <a:spcAft>
                  <a:spcPct val="0"/>
                </a:spcAft>
              </a:pPr>
              <a:r>
                <a:rPr lang="es-ES" sz="1400" dirty="0" err="1">
                  <a:gradFill>
                    <a:gsLst>
                      <a:gs pos="0">
                        <a:srgbClr val="FFFFFF"/>
                      </a:gs>
                      <a:gs pos="100000">
                        <a:srgbClr val="FFFFFF"/>
                      </a:gs>
                    </a:gsLst>
                    <a:lin ang="5400000" scaled="0"/>
                  </a:gradFill>
                  <a:ea typeface="Segoe UI" pitchFamily="34" charset="0"/>
                  <a:cs typeface="Segoe UI" pitchFamily="34" charset="0"/>
                </a:rPr>
                <a:t>Event</a:t>
              </a:r>
              <a:r>
                <a:rPr lang="es-ES" sz="1400" dirty="0">
                  <a:gradFill>
                    <a:gsLst>
                      <a:gs pos="0">
                        <a:srgbClr val="FFFFFF"/>
                      </a:gs>
                      <a:gs pos="100000">
                        <a:srgbClr val="FFFFFF"/>
                      </a:gs>
                    </a:gsLst>
                    <a:lin ang="5400000" scaled="0"/>
                  </a:gradFill>
                  <a:ea typeface="Segoe UI" pitchFamily="34" charset="0"/>
                  <a:cs typeface="Segoe UI" pitchFamily="34" charset="0"/>
                </a:rPr>
                <a:t> </a:t>
              </a:r>
              <a:r>
                <a:rPr lang="es-ES" sz="1400" dirty="0" err="1">
                  <a:gradFill>
                    <a:gsLst>
                      <a:gs pos="0">
                        <a:srgbClr val="FFFFFF"/>
                      </a:gs>
                      <a:gs pos="100000">
                        <a:srgbClr val="FFFFFF"/>
                      </a:gs>
                    </a:gsLst>
                    <a:lin ang="5400000" scaled="0"/>
                  </a:gradFill>
                  <a:ea typeface="Segoe UI" pitchFamily="34" charset="0"/>
                  <a:cs typeface="Segoe UI" pitchFamily="34" charset="0"/>
                </a:rPr>
                <a:t>Processor</a:t>
              </a:r>
              <a:r>
                <a:rPr lang="es-ES" sz="1400" dirty="0">
                  <a:gradFill>
                    <a:gsLst>
                      <a:gs pos="0">
                        <a:srgbClr val="FFFFFF"/>
                      </a:gs>
                      <a:gs pos="100000">
                        <a:srgbClr val="FFFFFF"/>
                      </a:gs>
                    </a:gsLst>
                    <a:lin ang="5400000" scaled="0"/>
                  </a:gradFill>
                  <a:ea typeface="Segoe UI" pitchFamily="34" charset="0"/>
                  <a:cs typeface="Segoe UI" pitchFamily="34" charset="0"/>
                </a:rPr>
                <a:t> Host</a:t>
              </a:r>
            </a:p>
          </p:txBody>
        </p:sp>
        <p:sp>
          <p:nvSpPr>
            <p:cNvPr id="713" name="Rectangle 712"/>
            <p:cNvSpPr/>
            <p:nvPr/>
          </p:nvSpPr>
          <p:spPr bwMode="auto">
            <a:xfrm>
              <a:off x="10968087" y="1884168"/>
              <a:ext cx="126950" cy="2725352"/>
            </a:xfrm>
            <a:prstGeom prst="rect">
              <a:avLst/>
            </a:prstGeom>
            <a:solidFill>
              <a:srgbClr val="F472D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grpSp>
      <p:sp>
        <p:nvSpPr>
          <p:cNvPr id="710" name="Rectangle 709"/>
          <p:cNvSpPr/>
          <p:nvPr/>
        </p:nvSpPr>
        <p:spPr bwMode="auto">
          <a:xfrm>
            <a:off x="7262772" y="1212852"/>
            <a:ext cx="1579735" cy="311635"/>
          </a:xfrm>
          <a:prstGeom prst="rect">
            <a:avLst/>
          </a:prstGeom>
          <a:solidFill>
            <a:srgbClr val="984B9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r>
              <a:rPr lang="es-ES" sz="1200" dirty="0" err="1">
                <a:gradFill>
                  <a:gsLst>
                    <a:gs pos="0">
                      <a:srgbClr val="FFFFFF"/>
                    </a:gs>
                    <a:gs pos="100000">
                      <a:srgbClr val="FFFFFF"/>
                    </a:gs>
                  </a:gsLst>
                  <a:lin ang="5400000" scaled="0"/>
                </a:gradFill>
                <a:ea typeface="Segoe UI" pitchFamily="34" charset="0"/>
                <a:cs typeface="Segoe UI" pitchFamily="34" charset="0"/>
              </a:rPr>
              <a:t>IEventProcessor</a:t>
            </a:r>
            <a:endParaRPr lang="es-ES" sz="1200" dirty="0">
              <a:gradFill>
                <a:gsLst>
                  <a:gs pos="0">
                    <a:srgbClr val="FFFFFF"/>
                  </a:gs>
                  <a:gs pos="100000">
                    <a:srgbClr val="FFFFFF"/>
                  </a:gs>
                </a:gsLst>
                <a:lin ang="5400000" scaled="0"/>
              </a:gradFill>
              <a:ea typeface="Segoe UI" pitchFamily="34" charset="0"/>
              <a:cs typeface="Segoe UI" pitchFamily="34" charset="0"/>
            </a:endParaRPr>
          </a:p>
        </p:txBody>
      </p:sp>
      <p:cxnSp>
        <p:nvCxnSpPr>
          <p:cNvPr id="722" name="Straight Arrow Connector 704"/>
          <p:cNvCxnSpPr/>
          <p:nvPr/>
        </p:nvCxnSpPr>
        <p:spPr>
          <a:xfrm flipH="1" flipV="1">
            <a:off x="3841382" y="2126061"/>
            <a:ext cx="3749886" cy="517877"/>
          </a:xfrm>
          <a:prstGeom prst="bentConnector5">
            <a:avLst>
              <a:gd name="adj1" fmla="val 15618"/>
              <a:gd name="adj2" fmla="val -68806"/>
              <a:gd name="adj3" fmla="val 66428"/>
            </a:avLst>
          </a:prstGeom>
          <a:ln w="28575">
            <a:headEnd type="diamond" w="med" len="med"/>
            <a:tailEnd type="triangle" w="med" len="med"/>
          </a:ln>
        </p:spPr>
        <p:style>
          <a:lnRef idx="2">
            <a:schemeClr val="accent4"/>
          </a:lnRef>
          <a:fillRef idx="0">
            <a:schemeClr val="accent4"/>
          </a:fillRef>
          <a:effectRef idx="1">
            <a:schemeClr val="accent4"/>
          </a:effectRef>
          <a:fontRef idx="minor">
            <a:schemeClr val="tx1"/>
          </a:fontRef>
        </p:style>
      </p:cxnSp>
      <p:sp>
        <p:nvSpPr>
          <p:cNvPr id="727" name="Rectangle 726"/>
          <p:cNvSpPr/>
          <p:nvPr/>
        </p:nvSpPr>
        <p:spPr bwMode="auto">
          <a:xfrm>
            <a:off x="5259609" y="4026231"/>
            <a:ext cx="1137295" cy="116428"/>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1318363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860350" y="1251413"/>
            <a:ext cx="5333023" cy="4813625"/>
          </a:xfrm>
        </p:spPr>
        <p:txBody>
          <a:bodyPr/>
          <a:lstStyle/>
          <a:p>
            <a:r>
              <a:rPr lang="es-ES" sz="2800" dirty="0"/>
              <a:t>Muchos tipos de publicadores</a:t>
            </a:r>
          </a:p>
          <a:p>
            <a:pPr lvl="1"/>
            <a:r>
              <a:rPr lang="es-ES" sz="1600" dirty="0"/>
              <a:t>De corta vida, bajo rendimiento de procesado: HTTPS</a:t>
            </a:r>
          </a:p>
          <a:p>
            <a:pPr lvl="1"/>
            <a:r>
              <a:rPr lang="es-ES" sz="1600" dirty="0"/>
              <a:t>De larga vida, alto rendimiento de procesado: AMQP</a:t>
            </a:r>
          </a:p>
          <a:p>
            <a:pPr lvl="2"/>
            <a:r>
              <a:rPr lang="es-ES" sz="1600" dirty="0"/>
              <a:t>Conexiones de larga vida basadas en AMQP son facturables, las particiones HTTPS no; las conexiones AMQP están permitidos </a:t>
            </a:r>
            <a:r>
              <a:rPr lang="es-ES" sz="1600" dirty="0" err="1"/>
              <a:t>dentrol</a:t>
            </a:r>
            <a:r>
              <a:rPr lang="es-ES" sz="1600" dirty="0"/>
              <a:t> del </a:t>
            </a:r>
            <a:r>
              <a:rPr lang="es-ES" sz="1600" dirty="0" err="1"/>
              <a:t>tier</a:t>
            </a:r>
            <a:endParaRPr lang="es-ES" sz="1600" dirty="0"/>
          </a:p>
          <a:p>
            <a:r>
              <a:rPr lang="es-ES" sz="2800" dirty="0"/>
              <a:t>Publica por…</a:t>
            </a:r>
          </a:p>
          <a:p>
            <a:pPr lvl="1"/>
            <a:r>
              <a:rPr lang="es-ES" sz="1600" dirty="0" err="1"/>
              <a:t>PartitionId</a:t>
            </a:r>
            <a:endParaRPr lang="es-ES" sz="1600" dirty="0"/>
          </a:p>
          <a:p>
            <a:pPr lvl="2"/>
            <a:r>
              <a:rPr lang="es-ES" sz="1600" dirty="0"/>
              <a:t>Directo</a:t>
            </a:r>
          </a:p>
          <a:p>
            <a:pPr lvl="1"/>
            <a:r>
              <a:rPr lang="es-ES" sz="1600" dirty="0" err="1"/>
              <a:t>PartitionKey</a:t>
            </a:r>
            <a:endParaRPr lang="es-ES" sz="1600" dirty="0"/>
          </a:p>
          <a:p>
            <a:pPr lvl="2"/>
            <a:r>
              <a:rPr lang="es-ES" sz="1600" dirty="0" err="1"/>
              <a:t>PartitionKey</a:t>
            </a:r>
            <a:r>
              <a:rPr lang="es-ES" sz="1600" dirty="0"/>
              <a:t> seleccionado </a:t>
            </a:r>
            <a:r>
              <a:rPr lang="es-ES" sz="1600" dirty="0" err="1"/>
              <a:t>PartitionId</a:t>
            </a:r>
            <a:endParaRPr lang="es-ES" sz="1600" dirty="0"/>
          </a:p>
          <a:p>
            <a:pPr lvl="1"/>
            <a:r>
              <a:rPr lang="es-ES" sz="1600" dirty="0"/>
              <a:t>Política del publicador (&lt;eh&gt;/</a:t>
            </a:r>
            <a:r>
              <a:rPr lang="es-ES" sz="1600" dirty="0" err="1"/>
              <a:t>publishers</a:t>
            </a:r>
            <a:r>
              <a:rPr lang="es-ES" sz="1600" dirty="0"/>
              <a:t>/&lt;</a:t>
            </a:r>
            <a:r>
              <a:rPr lang="es-ES" sz="1600" dirty="0" err="1"/>
              <a:t>name</a:t>
            </a:r>
            <a:r>
              <a:rPr lang="es-ES" sz="1600" dirty="0"/>
              <a:t>&gt;)</a:t>
            </a:r>
          </a:p>
          <a:p>
            <a:pPr lvl="2"/>
            <a:r>
              <a:rPr lang="es-ES" sz="1600" dirty="0"/>
              <a:t>&lt;</a:t>
            </a:r>
            <a:r>
              <a:rPr lang="es-ES" sz="1600" dirty="0" err="1"/>
              <a:t>name</a:t>
            </a:r>
            <a:r>
              <a:rPr lang="es-ES" sz="1600" dirty="0"/>
              <a:t>&gt; </a:t>
            </a:r>
            <a:r>
              <a:rPr lang="es-ES" sz="1600" dirty="0" err="1"/>
              <a:t>overriding</a:t>
            </a:r>
            <a:r>
              <a:rPr lang="es-ES" sz="1600" dirty="0"/>
              <a:t> </a:t>
            </a:r>
            <a:r>
              <a:rPr lang="es-ES" sz="1600" dirty="0" err="1"/>
              <a:t>PartitionKey</a:t>
            </a:r>
            <a:endParaRPr lang="es-ES" sz="1600" dirty="0"/>
          </a:p>
        </p:txBody>
      </p:sp>
      <p:sp>
        <p:nvSpPr>
          <p:cNvPr id="3" name="Title 2"/>
          <p:cNvSpPr>
            <a:spLocks noGrp="1"/>
          </p:cNvSpPr>
          <p:nvPr>
            <p:ph type="title"/>
          </p:nvPr>
        </p:nvSpPr>
        <p:spPr/>
        <p:txBody>
          <a:bodyPr/>
          <a:lstStyle/>
          <a:p>
            <a:r>
              <a:rPr lang="es-ES" dirty="0" smtClean="0"/>
              <a:t>Publicadores</a:t>
            </a:r>
            <a:endParaRPr lang="es-ES" dirty="0"/>
          </a:p>
        </p:txBody>
      </p:sp>
      <p:grpSp>
        <p:nvGrpSpPr>
          <p:cNvPr id="241" name="Group 240"/>
          <p:cNvGrpSpPr/>
          <p:nvPr/>
        </p:nvGrpSpPr>
        <p:grpSpPr>
          <a:xfrm>
            <a:off x="287808" y="1752268"/>
            <a:ext cx="3572542" cy="3954794"/>
            <a:chOff x="287808" y="1935189"/>
            <a:chExt cx="3389696" cy="3752384"/>
          </a:xfrm>
        </p:grpSpPr>
        <p:sp>
          <p:nvSpPr>
            <p:cNvPr id="4" name="Rectangle 3"/>
            <p:cNvSpPr/>
            <p:nvPr/>
          </p:nvSpPr>
          <p:spPr bwMode="auto">
            <a:xfrm>
              <a:off x="291296" y="4033250"/>
              <a:ext cx="1098537" cy="425832"/>
            </a:xfrm>
            <a:prstGeom prst="rect">
              <a:avLst/>
            </a:prstGeom>
            <a:no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r>
                <a:rPr lang="es-ES" sz="1050" dirty="0">
                  <a:solidFill>
                    <a:srgbClr val="FFFFFF"/>
                  </a:solidFill>
                  <a:ea typeface="Segoe UI" pitchFamily="34" charset="0"/>
                  <a:cs typeface="Segoe UI" pitchFamily="34" charset="0"/>
                </a:rPr>
                <a:t>Productores de eventos</a:t>
              </a:r>
            </a:p>
          </p:txBody>
        </p:sp>
        <p:sp>
          <p:nvSpPr>
            <p:cNvPr id="108" name="Rectangle 107"/>
            <p:cNvSpPr/>
            <p:nvPr/>
          </p:nvSpPr>
          <p:spPr bwMode="auto">
            <a:xfrm>
              <a:off x="287808" y="2900923"/>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9" name="Rectangle 108"/>
            <p:cNvSpPr/>
            <p:nvPr/>
          </p:nvSpPr>
          <p:spPr bwMode="auto">
            <a:xfrm>
              <a:off x="399682" y="2900923"/>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0" name="Rectangle 109"/>
            <p:cNvSpPr/>
            <p:nvPr/>
          </p:nvSpPr>
          <p:spPr bwMode="auto">
            <a:xfrm>
              <a:off x="511556" y="2900923"/>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1" name="Rectangle 110"/>
            <p:cNvSpPr/>
            <p:nvPr/>
          </p:nvSpPr>
          <p:spPr bwMode="auto">
            <a:xfrm>
              <a:off x="623430" y="2900923"/>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2" name="Rectangle 111"/>
            <p:cNvSpPr/>
            <p:nvPr/>
          </p:nvSpPr>
          <p:spPr bwMode="auto">
            <a:xfrm>
              <a:off x="735305" y="2900923"/>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847178" y="2900923"/>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4" name="Rectangle 113"/>
            <p:cNvSpPr/>
            <p:nvPr/>
          </p:nvSpPr>
          <p:spPr bwMode="auto">
            <a:xfrm>
              <a:off x="959053" y="2900923"/>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5" name="Rectangle 114"/>
            <p:cNvSpPr/>
            <p:nvPr/>
          </p:nvSpPr>
          <p:spPr bwMode="auto">
            <a:xfrm>
              <a:off x="1070927" y="2900923"/>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6" name="Rectangle 115"/>
            <p:cNvSpPr/>
            <p:nvPr/>
          </p:nvSpPr>
          <p:spPr bwMode="auto">
            <a:xfrm>
              <a:off x="1182800" y="2900923"/>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7" name="Rectangle 116"/>
            <p:cNvSpPr/>
            <p:nvPr/>
          </p:nvSpPr>
          <p:spPr bwMode="auto">
            <a:xfrm>
              <a:off x="1294675" y="2900923"/>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8" name="Rectangle 97"/>
            <p:cNvSpPr/>
            <p:nvPr/>
          </p:nvSpPr>
          <p:spPr bwMode="auto">
            <a:xfrm>
              <a:off x="287814" y="3010488"/>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9" name="Rectangle 98"/>
            <p:cNvSpPr/>
            <p:nvPr/>
          </p:nvSpPr>
          <p:spPr bwMode="auto">
            <a:xfrm>
              <a:off x="399687" y="3010488"/>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0" name="Rectangle 99"/>
            <p:cNvSpPr/>
            <p:nvPr/>
          </p:nvSpPr>
          <p:spPr bwMode="auto">
            <a:xfrm>
              <a:off x="511562" y="3010488"/>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1" name="Rectangle 100"/>
            <p:cNvSpPr/>
            <p:nvPr/>
          </p:nvSpPr>
          <p:spPr bwMode="auto">
            <a:xfrm>
              <a:off x="623436" y="3010488"/>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2" name="Rectangle 101"/>
            <p:cNvSpPr/>
            <p:nvPr/>
          </p:nvSpPr>
          <p:spPr bwMode="auto">
            <a:xfrm>
              <a:off x="735310" y="3010488"/>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3" name="Rectangle 102"/>
            <p:cNvSpPr/>
            <p:nvPr/>
          </p:nvSpPr>
          <p:spPr bwMode="auto">
            <a:xfrm>
              <a:off x="847184" y="3010488"/>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4" name="Rectangle 103"/>
            <p:cNvSpPr/>
            <p:nvPr/>
          </p:nvSpPr>
          <p:spPr bwMode="auto">
            <a:xfrm>
              <a:off x="959058" y="3010488"/>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5" name="Rectangle 104"/>
            <p:cNvSpPr/>
            <p:nvPr/>
          </p:nvSpPr>
          <p:spPr bwMode="auto">
            <a:xfrm>
              <a:off x="1070932" y="3010488"/>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6" name="Rectangle 105"/>
            <p:cNvSpPr/>
            <p:nvPr/>
          </p:nvSpPr>
          <p:spPr bwMode="auto">
            <a:xfrm>
              <a:off x="1182806" y="3010488"/>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07" name="Rectangle 106"/>
            <p:cNvSpPr/>
            <p:nvPr/>
          </p:nvSpPr>
          <p:spPr bwMode="auto">
            <a:xfrm>
              <a:off x="1294680" y="3010488"/>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8" name="Rectangle 87"/>
            <p:cNvSpPr/>
            <p:nvPr/>
          </p:nvSpPr>
          <p:spPr bwMode="auto">
            <a:xfrm>
              <a:off x="287819" y="3120052"/>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9" name="Rectangle 88"/>
            <p:cNvSpPr/>
            <p:nvPr/>
          </p:nvSpPr>
          <p:spPr bwMode="auto">
            <a:xfrm>
              <a:off x="399693" y="3120052"/>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0" name="Rectangle 89"/>
            <p:cNvSpPr/>
            <p:nvPr/>
          </p:nvSpPr>
          <p:spPr bwMode="auto">
            <a:xfrm>
              <a:off x="511567" y="3120052"/>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1" name="Rectangle 90"/>
            <p:cNvSpPr/>
            <p:nvPr/>
          </p:nvSpPr>
          <p:spPr bwMode="auto">
            <a:xfrm>
              <a:off x="623441" y="3120052"/>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2" name="Rectangle 91"/>
            <p:cNvSpPr/>
            <p:nvPr/>
          </p:nvSpPr>
          <p:spPr bwMode="auto">
            <a:xfrm>
              <a:off x="735316" y="3120052"/>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3" name="Rectangle 92"/>
            <p:cNvSpPr/>
            <p:nvPr/>
          </p:nvSpPr>
          <p:spPr bwMode="auto">
            <a:xfrm>
              <a:off x="847189" y="3120052"/>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4" name="Rectangle 93"/>
            <p:cNvSpPr/>
            <p:nvPr/>
          </p:nvSpPr>
          <p:spPr bwMode="auto">
            <a:xfrm>
              <a:off x="959064" y="3120052"/>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5" name="Rectangle 94"/>
            <p:cNvSpPr/>
            <p:nvPr/>
          </p:nvSpPr>
          <p:spPr bwMode="auto">
            <a:xfrm>
              <a:off x="1070938" y="3120052"/>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6" name="Rectangle 95"/>
            <p:cNvSpPr/>
            <p:nvPr/>
          </p:nvSpPr>
          <p:spPr bwMode="auto">
            <a:xfrm>
              <a:off x="1182812" y="3120052"/>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7" name="Rectangle 96"/>
            <p:cNvSpPr/>
            <p:nvPr/>
          </p:nvSpPr>
          <p:spPr bwMode="auto">
            <a:xfrm>
              <a:off x="1294686" y="3120052"/>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8" name="Rectangle 77"/>
            <p:cNvSpPr/>
            <p:nvPr/>
          </p:nvSpPr>
          <p:spPr bwMode="auto">
            <a:xfrm>
              <a:off x="287825" y="3229616"/>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9" name="Rectangle 78"/>
            <p:cNvSpPr/>
            <p:nvPr/>
          </p:nvSpPr>
          <p:spPr bwMode="auto">
            <a:xfrm>
              <a:off x="399699" y="3229616"/>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0" name="Rectangle 79"/>
            <p:cNvSpPr/>
            <p:nvPr/>
          </p:nvSpPr>
          <p:spPr bwMode="auto">
            <a:xfrm>
              <a:off x="511573" y="3229616"/>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1" name="Rectangle 80"/>
            <p:cNvSpPr/>
            <p:nvPr/>
          </p:nvSpPr>
          <p:spPr bwMode="auto">
            <a:xfrm>
              <a:off x="623447" y="3229616"/>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2" name="Rectangle 81"/>
            <p:cNvSpPr/>
            <p:nvPr/>
          </p:nvSpPr>
          <p:spPr bwMode="auto">
            <a:xfrm>
              <a:off x="735321" y="3229616"/>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3" name="Rectangle 82"/>
            <p:cNvSpPr/>
            <p:nvPr/>
          </p:nvSpPr>
          <p:spPr bwMode="auto">
            <a:xfrm>
              <a:off x="847195" y="3229616"/>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4" name="Rectangle 83"/>
            <p:cNvSpPr/>
            <p:nvPr/>
          </p:nvSpPr>
          <p:spPr bwMode="auto">
            <a:xfrm>
              <a:off x="959070" y="3229616"/>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5" name="Rectangle 84"/>
            <p:cNvSpPr/>
            <p:nvPr/>
          </p:nvSpPr>
          <p:spPr bwMode="auto">
            <a:xfrm>
              <a:off x="1070943" y="3229616"/>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6" name="Rectangle 85"/>
            <p:cNvSpPr/>
            <p:nvPr/>
          </p:nvSpPr>
          <p:spPr bwMode="auto">
            <a:xfrm>
              <a:off x="1182817" y="3229616"/>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7" name="Rectangle 86"/>
            <p:cNvSpPr/>
            <p:nvPr/>
          </p:nvSpPr>
          <p:spPr bwMode="auto">
            <a:xfrm>
              <a:off x="1294692" y="3229616"/>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 name="Rectangle 67"/>
            <p:cNvSpPr/>
            <p:nvPr/>
          </p:nvSpPr>
          <p:spPr bwMode="auto">
            <a:xfrm>
              <a:off x="287830" y="333918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 name="Rectangle 68"/>
            <p:cNvSpPr/>
            <p:nvPr/>
          </p:nvSpPr>
          <p:spPr bwMode="auto">
            <a:xfrm>
              <a:off x="399704" y="333918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0" name="Rectangle 69"/>
            <p:cNvSpPr/>
            <p:nvPr/>
          </p:nvSpPr>
          <p:spPr bwMode="auto">
            <a:xfrm>
              <a:off x="511579" y="333918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1" name="Rectangle 70"/>
            <p:cNvSpPr/>
            <p:nvPr/>
          </p:nvSpPr>
          <p:spPr bwMode="auto">
            <a:xfrm>
              <a:off x="623452" y="333918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2" name="Rectangle 71"/>
            <p:cNvSpPr/>
            <p:nvPr/>
          </p:nvSpPr>
          <p:spPr bwMode="auto">
            <a:xfrm>
              <a:off x="735327" y="333918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3" name="Rectangle 72"/>
            <p:cNvSpPr/>
            <p:nvPr/>
          </p:nvSpPr>
          <p:spPr bwMode="auto">
            <a:xfrm>
              <a:off x="847201" y="333918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4" name="Rectangle 73"/>
            <p:cNvSpPr/>
            <p:nvPr/>
          </p:nvSpPr>
          <p:spPr bwMode="auto">
            <a:xfrm>
              <a:off x="959075" y="333918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5" name="Rectangle 74"/>
            <p:cNvSpPr/>
            <p:nvPr/>
          </p:nvSpPr>
          <p:spPr bwMode="auto">
            <a:xfrm>
              <a:off x="1070949" y="333918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6" name="Rectangle 75"/>
            <p:cNvSpPr/>
            <p:nvPr/>
          </p:nvSpPr>
          <p:spPr bwMode="auto">
            <a:xfrm>
              <a:off x="1182823" y="333918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7" name="Rectangle 76"/>
            <p:cNvSpPr/>
            <p:nvPr/>
          </p:nvSpPr>
          <p:spPr bwMode="auto">
            <a:xfrm>
              <a:off x="1294697" y="333918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8" name="Rectangle 57"/>
            <p:cNvSpPr/>
            <p:nvPr/>
          </p:nvSpPr>
          <p:spPr bwMode="auto">
            <a:xfrm>
              <a:off x="287836" y="344874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9" name="Rectangle 58"/>
            <p:cNvSpPr/>
            <p:nvPr/>
          </p:nvSpPr>
          <p:spPr bwMode="auto">
            <a:xfrm>
              <a:off x="399710" y="344874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0" name="Rectangle 59"/>
            <p:cNvSpPr/>
            <p:nvPr/>
          </p:nvSpPr>
          <p:spPr bwMode="auto">
            <a:xfrm>
              <a:off x="511584" y="344874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1" name="Rectangle 60"/>
            <p:cNvSpPr/>
            <p:nvPr/>
          </p:nvSpPr>
          <p:spPr bwMode="auto">
            <a:xfrm>
              <a:off x="623458" y="344874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2" name="Rectangle 61"/>
            <p:cNvSpPr/>
            <p:nvPr/>
          </p:nvSpPr>
          <p:spPr bwMode="auto">
            <a:xfrm>
              <a:off x="735332" y="344874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3" name="Rectangle 62"/>
            <p:cNvSpPr/>
            <p:nvPr/>
          </p:nvSpPr>
          <p:spPr bwMode="auto">
            <a:xfrm>
              <a:off x="847206" y="344874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4" name="Rectangle 63"/>
            <p:cNvSpPr/>
            <p:nvPr/>
          </p:nvSpPr>
          <p:spPr bwMode="auto">
            <a:xfrm>
              <a:off x="959081" y="344874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5" name="Rectangle 64"/>
            <p:cNvSpPr/>
            <p:nvPr/>
          </p:nvSpPr>
          <p:spPr bwMode="auto">
            <a:xfrm>
              <a:off x="1070955" y="344874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 name="Rectangle 65"/>
            <p:cNvSpPr/>
            <p:nvPr/>
          </p:nvSpPr>
          <p:spPr bwMode="auto">
            <a:xfrm>
              <a:off x="1182828" y="344874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 name="Rectangle 66"/>
            <p:cNvSpPr/>
            <p:nvPr/>
          </p:nvSpPr>
          <p:spPr bwMode="auto">
            <a:xfrm>
              <a:off x="1294703" y="344874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8" name="Rectangle 47"/>
            <p:cNvSpPr/>
            <p:nvPr/>
          </p:nvSpPr>
          <p:spPr bwMode="auto">
            <a:xfrm>
              <a:off x="287842" y="355831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9" name="Rectangle 48"/>
            <p:cNvSpPr/>
            <p:nvPr/>
          </p:nvSpPr>
          <p:spPr bwMode="auto">
            <a:xfrm>
              <a:off x="399715" y="355831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0" name="Rectangle 49"/>
            <p:cNvSpPr/>
            <p:nvPr/>
          </p:nvSpPr>
          <p:spPr bwMode="auto">
            <a:xfrm>
              <a:off x="511590" y="355831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 name="Rectangle 50"/>
            <p:cNvSpPr/>
            <p:nvPr/>
          </p:nvSpPr>
          <p:spPr bwMode="auto">
            <a:xfrm>
              <a:off x="623464" y="355831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bwMode="auto">
            <a:xfrm>
              <a:off x="735338" y="355831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3" name="Rectangle 52"/>
            <p:cNvSpPr/>
            <p:nvPr/>
          </p:nvSpPr>
          <p:spPr bwMode="auto">
            <a:xfrm>
              <a:off x="847212" y="355831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4" name="Rectangle 53"/>
            <p:cNvSpPr/>
            <p:nvPr/>
          </p:nvSpPr>
          <p:spPr bwMode="auto">
            <a:xfrm>
              <a:off x="959086" y="355831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5" name="Rectangle 54"/>
            <p:cNvSpPr/>
            <p:nvPr/>
          </p:nvSpPr>
          <p:spPr bwMode="auto">
            <a:xfrm>
              <a:off x="1070960" y="355831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6" name="Rectangle 55"/>
            <p:cNvSpPr/>
            <p:nvPr/>
          </p:nvSpPr>
          <p:spPr bwMode="auto">
            <a:xfrm>
              <a:off x="1182834" y="355831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7" name="Rectangle 56"/>
            <p:cNvSpPr/>
            <p:nvPr/>
          </p:nvSpPr>
          <p:spPr bwMode="auto">
            <a:xfrm>
              <a:off x="1294708" y="3558310"/>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p:cNvSpPr/>
            <p:nvPr/>
          </p:nvSpPr>
          <p:spPr bwMode="auto">
            <a:xfrm>
              <a:off x="287847" y="366787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p:nvSpPr>
          <p:spPr bwMode="auto">
            <a:xfrm>
              <a:off x="399721" y="366787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a:off x="511595" y="366787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p:nvSpPr>
          <p:spPr bwMode="auto">
            <a:xfrm>
              <a:off x="623469" y="366787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bwMode="auto">
            <a:xfrm>
              <a:off x="735344" y="366787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a:off x="847217" y="366787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p:cNvSpPr/>
            <p:nvPr/>
          </p:nvSpPr>
          <p:spPr bwMode="auto">
            <a:xfrm>
              <a:off x="959092" y="366787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p:nvSpPr>
          <p:spPr bwMode="auto">
            <a:xfrm>
              <a:off x="1070966" y="366787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6" name="Rectangle 45"/>
            <p:cNvSpPr/>
            <p:nvPr/>
          </p:nvSpPr>
          <p:spPr bwMode="auto">
            <a:xfrm>
              <a:off x="1182839" y="366787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7" name="Rectangle 46"/>
            <p:cNvSpPr/>
            <p:nvPr/>
          </p:nvSpPr>
          <p:spPr bwMode="auto">
            <a:xfrm>
              <a:off x="1294714" y="3667875"/>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 name="Rectangle 27"/>
            <p:cNvSpPr/>
            <p:nvPr/>
          </p:nvSpPr>
          <p:spPr bwMode="auto">
            <a:xfrm>
              <a:off x="287853" y="3777441"/>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399726" y="3777441"/>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0" name="Rectangle 29"/>
            <p:cNvSpPr/>
            <p:nvPr/>
          </p:nvSpPr>
          <p:spPr bwMode="auto">
            <a:xfrm>
              <a:off x="511601" y="3777441"/>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623475" y="3777441"/>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2" name="Rectangle 31"/>
            <p:cNvSpPr/>
            <p:nvPr/>
          </p:nvSpPr>
          <p:spPr bwMode="auto">
            <a:xfrm>
              <a:off x="735349" y="3777441"/>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847223" y="3777441"/>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p:nvSpPr>
          <p:spPr bwMode="auto">
            <a:xfrm>
              <a:off x="959097" y="3777441"/>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1070971" y="3777441"/>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1182845" y="3777441"/>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p:nvSpPr>
          <p:spPr bwMode="auto">
            <a:xfrm>
              <a:off x="1294720" y="3777441"/>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p:cNvSpPr/>
            <p:nvPr/>
          </p:nvSpPr>
          <p:spPr bwMode="auto">
            <a:xfrm>
              <a:off x="287858" y="3887004"/>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p:nvSpPr>
          <p:spPr bwMode="auto">
            <a:xfrm>
              <a:off x="399732" y="3887004"/>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p:cNvSpPr/>
            <p:nvPr/>
          </p:nvSpPr>
          <p:spPr bwMode="auto">
            <a:xfrm>
              <a:off x="511607" y="3887004"/>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p:nvSpPr>
          <p:spPr bwMode="auto">
            <a:xfrm>
              <a:off x="623480" y="3887004"/>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 name="Rectangle 21"/>
            <p:cNvSpPr/>
            <p:nvPr/>
          </p:nvSpPr>
          <p:spPr bwMode="auto">
            <a:xfrm>
              <a:off x="735355" y="3887004"/>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3" name="Rectangle 22"/>
            <p:cNvSpPr/>
            <p:nvPr/>
          </p:nvSpPr>
          <p:spPr bwMode="auto">
            <a:xfrm>
              <a:off x="847229" y="3887004"/>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4" name="Rectangle 23"/>
            <p:cNvSpPr/>
            <p:nvPr/>
          </p:nvSpPr>
          <p:spPr bwMode="auto">
            <a:xfrm>
              <a:off x="959103" y="3887004"/>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p:nvSpPr>
          <p:spPr bwMode="auto">
            <a:xfrm>
              <a:off x="1070977" y="3887004"/>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1182851" y="3887004"/>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1294725" y="3887004"/>
              <a:ext cx="95158" cy="99916"/>
            </a:xfrm>
            <a:prstGeom prst="rect">
              <a:avLst/>
            </a:prstGeom>
            <a:solidFill>
              <a:srgbClr val="FCD116"/>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8" name="Right Arrow 117"/>
            <p:cNvSpPr/>
            <p:nvPr/>
          </p:nvSpPr>
          <p:spPr bwMode="auto">
            <a:xfrm>
              <a:off x="1539396" y="2734982"/>
              <a:ext cx="958121" cy="1434335"/>
            </a:xfrm>
            <a:prstGeom prst="rightArrow">
              <a:avLst>
                <a:gd name="adj1" fmla="val 75275"/>
                <a:gd name="adj2" fmla="val 50000"/>
              </a:avLst>
            </a:prstGeom>
            <a:noFill/>
            <a:ln>
              <a:solidFill>
                <a:srgbClr val="FFFF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sz="1400" dirty="0">
                <a:gradFill>
                  <a:gsLst>
                    <a:gs pos="0">
                      <a:srgbClr val="FFFFFF"/>
                    </a:gs>
                    <a:gs pos="100000">
                      <a:srgbClr val="FFFFFF"/>
                    </a:gs>
                  </a:gsLst>
                  <a:lin ang="5400000" scaled="0"/>
                </a:gradFill>
                <a:ea typeface="Segoe UI" pitchFamily="34" charset="0"/>
                <a:cs typeface="Segoe UI" pitchFamily="34" charset="0"/>
              </a:endParaRPr>
            </a:p>
          </p:txBody>
        </p:sp>
        <p:sp>
          <p:nvSpPr>
            <p:cNvPr id="119" name="Rectangle 118"/>
            <p:cNvSpPr/>
            <p:nvPr/>
          </p:nvSpPr>
          <p:spPr bwMode="auto">
            <a:xfrm>
              <a:off x="3037525" y="1935189"/>
              <a:ext cx="639979" cy="3752384"/>
            </a:xfrm>
            <a:prstGeom prst="rect">
              <a:avLst/>
            </a:prstGeom>
            <a:solidFill>
              <a:srgbClr val="00BE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cxnSp>
          <p:nvCxnSpPr>
            <p:cNvPr id="120" name="Straight Connector 119"/>
            <p:cNvCxnSpPr/>
            <p:nvPr/>
          </p:nvCxnSpPr>
          <p:spPr>
            <a:xfrm>
              <a:off x="3010192" y="1935189"/>
              <a:ext cx="0" cy="3752384"/>
            </a:xfrm>
            <a:prstGeom prst="line">
              <a:avLst/>
            </a:prstGeom>
            <a:ln w="19050">
              <a:solidFill>
                <a:schemeClr val="accent3">
                  <a:lumMod val="50000"/>
                  <a:lumOff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24" name="Rectangle 123"/>
            <p:cNvSpPr/>
            <p:nvPr/>
          </p:nvSpPr>
          <p:spPr bwMode="auto">
            <a:xfrm>
              <a:off x="3469425" y="2421429"/>
              <a:ext cx="95158" cy="99916"/>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35" name="Rectangle 134"/>
            <p:cNvSpPr/>
            <p:nvPr/>
          </p:nvSpPr>
          <p:spPr bwMode="auto">
            <a:xfrm>
              <a:off x="3469430" y="2530993"/>
              <a:ext cx="95158" cy="99916"/>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46" name="Rectangle 145"/>
            <p:cNvSpPr/>
            <p:nvPr/>
          </p:nvSpPr>
          <p:spPr bwMode="auto">
            <a:xfrm>
              <a:off x="3469436" y="2640558"/>
              <a:ext cx="95158" cy="99916"/>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57" name="Rectangle 156"/>
            <p:cNvSpPr/>
            <p:nvPr/>
          </p:nvSpPr>
          <p:spPr bwMode="auto">
            <a:xfrm>
              <a:off x="3469442" y="2750122"/>
              <a:ext cx="95158" cy="99916"/>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68" name="Rectangle 167"/>
            <p:cNvSpPr/>
            <p:nvPr/>
          </p:nvSpPr>
          <p:spPr bwMode="auto">
            <a:xfrm>
              <a:off x="3469447" y="2859686"/>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79" name="Rectangle 178"/>
            <p:cNvSpPr/>
            <p:nvPr/>
          </p:nvSpPr>
          <p:spPr bwMode="auto">
            <a:xfrm>
              <a:off x="3469453" y="2969250"/>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90" name="Rectangle 189"/>
            <p:cNvSpPr/>
            <p:nvPr/>
          </p:nvSpPr>
          <p:spPr bwMode="auto">
            <a:xfrm>
              <a:off x="3469458" y="3078814"/>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01" name="Rectangle 200"/>
            <p:cNvSpPr/>
            <p:nvPr/>
          </p:nvSpPr>
          <p:spPr bwMode="auto">
            <a:xfrm>
              <a:off x="3469464" y="3188378"/>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12" name="Rectangle 211"/>
            <p:cNvSpPr/>
            <p:nvPr/>
          </p:nvSpPr>
          <p:spPr bwMode="auto">
            <a:xfrm>
              <a:off x="3469469" y="3297942"/>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23" name="Rectangle 222"/>
            <p:cNvSpPr/>
            <p:nvPr/>
          </p:nvSpPr>
          <p:spPr bwMode="auto">
            <a:xfrm>
              <a:off x="3469475" y="3407507"/>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334" name="Rectangle 333"/>
            <p:cNvSpPr/>
            <p:nvPr/>
          </p:nvSpPr>
          <p:spPr bwMode="auto">
            <a:xfrm>
              <a:off x="3474340" y="3528810"/>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324" name="Rectangle 323"/>
            <p:cNvSpPr/>
            <p:nvPr/>
          </p:nvSpPr>
          <p:spPr bwMode="auto">
            <a:xfrm>
              <a:off x="3474346" y="3638375"/>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314" name="Rectangle 313"/>
            <p:cNvSpPr/>
            <p:nvPr/>
          </p:nvSpPr>
          <p:spPr bwMode="auto">
            <a:xfrm>
              <a:off x="3474352" y="3747939"/>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304" name="Rectangle 303"/>
            <p:cNvSpPr/>
            <p:nvPr/>
          </p:nvSpPr>
          <p:spPr bwMode="auto">
            <a:xfrm>
              <a:off x="3474357" y="3857503"/>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94" name="Rectangle 293"/>
            <p:cNvSpPr/>
            <p:nvPr/>
          </p:nvSpPr>
          <p:spPr bwMode="auto">
            <a:xfrm>
              <a:off x="3474363" y="3967067"/>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84" name="Rectangle 283"/>
            <p:cNvSpPr/>
            <p:nvPr/>
          </p:nvSpPr>
          <p:spPr bwMode="auto">
            <a:xfrm>
              <a:off x="3474368" y="4076632"/>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74" name="Rectangle 273"/>
            <p:cNvSpPr/>
            <p:nvPr/>
          </p:nvSpPr>
          <p:spPr bwMode="auto">
            <a:xfrm>
              <a:off x="3474374" y="4186196"/>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64" name="Rectangle 263"/>
            <p:cNvSpPr/>
            <p:nvPr/>
          </p:nvSpPr>
          <p:spPr bwMode="auto">
            <a:xfrm>
              <a:off x="3474380" y="4295759"/>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54" name="Rectangle 253"/>
            <p:cNvSpPr/>
            <p:nvPr/>
          </p:nvSpPr>
          <p:spPr bwMode="auto">
            <a:xfrm>
              <a:off x="3474385" y="4405325"/>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44" name="Rectangle 243"/>
            <p:cNvSpPr/>
            <p:nvPr/>
          </p:nvSpPr>
          <p:spPr bwMode="auto">
            <a:xfrm>
              <a:off x="3474391" y="4514888"/>
              <a:ext cx="95158" cy="99916"/>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345" name="Rectangle 344"/>
            <p:cNvSpPr/>
            <p:nvPr/>
          </p:nvSpPr>
          <p:spPr bwMode="auto">
            <a:xfrm>
              <a:off x="3471424" y="4629713"/>
              <a:ext cx="95158" cy="99916"/>
            </a:xfrm>
            <a:prstGeom prst="rect">
              <a:avLst/>
            </a:prstGeom>
            <a:solidFill>
              <a:srgbClr val="00B0F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cxnSp>
          <p:nvCxnSpPr>
            <p:cNvPr id="357" name="Straight Arrow Connector 356"/>
            <p:cNvCxnSpPr/>
            <p:nvPr/>
          </p:nvCxnSpPr>
          <p:spPr>
            <a:xfrm>
              <a:off x="2231371" y="2785363"/>
              <a:ext cx="1159107"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58" name="TextBox 357"/>
            <p:cNvSpPr txBox="1"/>
            <p:nvPr/>
          </p:nvSpPr>
          <p:spPr>
            <a:xfrm>
              <a:off x="2337830" y="2528538"/>
              <a:ext cx="856581" cy="461665"/>
            </a:xfrm>
            <a:prstGeom prst="rect">
              <a:avLst/>
            </a:prstGeom>
            <a:noFill/>
          </p:spPr>
          <p:txBody>
            <a:bodyPr wrap="none" lIns="182880" tIns="146304" rIns="182880" bIns="146304" rtlCol="0">
              <a:spAutoFit/>
            </a:bodyPr>
            <a:lstStyle/>
            <a:p>
              <a:pPr>
                <a:lnSpc>
                  <a:spcPct val="90000"/>
                </a:lnSpc>
                <a:spcAft>
                  <a:spcPts val="600"/>
                </a:spcAft>
              </a:pPr>
              <a:r>
                <a:rPr lang="es-ES" sz="1200" dirty="0">
                  <a:gradFill>
                    <a:gsLst>
                      <a:gs pos="2917">
                        <a:srgbClr val="FFFFFF"/>
                      </a:gs>
                      <a:gs pos="30000">
                        <a:srgbClr val="FFFFFF"/>
                      </a:gs>
                    </a:gsLst>
                    <a:lin ang="5400000" scaled="0"/>
                  </a:gradFill>
                </a:rPr>
                <a:t>Directo</a:t>
              </a:r>
            </a:p>
          </p:txBody>
        </p:sp>
        <p:cxnSp>
          <p:nvCxnSpPr>
            <p:cNvPr id="359" name="Straight Arrow Connector 358"/>
            <p:cNvCxnSpPr/>
            <p:nvPr/>
          </p:nvCxnSpPr>
          <p:spPr>
            <a:xfrm>
              <a:off x="2231373" y="4211961"/>
              <a:ext cx="945658"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60" name="TextBox 359"/>
            <p:cNvSpPr txBox="1"/>
            <p:nvPr/>
          </p:nvSpPr>
          <p:spPr>
            <a:xfrm>
              <a:off x="2178143" y="3955135"/>
              <a:ext cx="923315" cy="341843"/>
            </a:xfrm>
            <a:prstGeom prst="rect">
              <a:avLst/>
            </a:prstGeom>
            <a:noFill/>
          </p:spPr>
          <p:txBody>
            <a:bodyPr wrap="none" lIns="182880" tIns="146304" rIns="182880" bIns="146304" rtlCol="0">
              <a:spAutoFit/>
            </a:bodyPr>
            <a:lstStyle/>
            <a:p>
              <a:pPr>
                <a:lnSpc>
                  <a:spcPct val="90000"/>
                </a:lnSpc>
                <a:spcAft>
                  <a:spcPts val="600"/>
                </a:spcAft>
              </a:pPr>
              <a:r>
                <a:rPr lang="es-ES" sz="1400" dirty="0" err="1">
                  <a:gradFill>
                    <a:gsLst>
                      <a:gs pos="2917">
                        <a:srgbClr val="FFFFFF"/>
                      </a:gs>
                      <a:gs pos="30000">
                        <a:srgbClr val="FFFFFF"/>
                      </a:gs>
                    </a:gsLst>
                    <a:lin ang="5400000" scaled="0"/>
                  </a:gradFill>
                </a:rPr>
                <a:t>PartitionKey</a:t>
              </a:r>
              <a:endParaRPr lang="es-ES" sz="1400" dirty="0">
                <a:gradFill>
                  <a:gsLst>
                    <a:gs pos="2917">
                      <a:srgbClr val="FFFFFF"/>
                    </a:gs>
                    <a:gs pos="30000">
                      <a:srgbClr val="FFFFFF"/>
                    </a:gs>
                  </a:gsLst>
                  <a:lin ang="5400000" scaled="0"/>
                </a:gradFill>
              </a:endParaRPr>
            </a:p>
          </p:txBody>
        </p:sp>
        <p:cxnSp>
          <p:nvCxnSpPr>
            <p:cNvPr id="361" name="Straight Connector 360"/>
            <p:cNvCxnSpPr/>
            <p:nvPr/>
          </p:nvCxnSpPr>
          <p:spPr>
            <a:xfrm>
              <a:off x="3191441" y="4038632"/>
              <a:ext cx="0" cy="34360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62" name="TextBox 361"/>
            <p:cNvSpPr txBox="1"/>
            <p:nvPr/>
          </p:nvSpPr>
          <p:spPr>
            <a:xfrm>
              <a:off x="2387652" y="4116089"/>
              <a:ext cx="535697" cy="341843"/>
            </a:xfrm>
            <a:prstGeom prst="rect">
              <a:avLst/>
            </a:prstGeom>
            <a:noFill/>
          </p:spPr>
          <p:txBody>
            <a:bodyPr wrap="none" lIns="182880" tIns="146304" rIns="182880" bIns="146304" rtlCol="0">
              <a:spAutoFit/>
            </a:bodyPr>
            <a:lstStyle/>
            <a:p>
              <a:pPr>
                <a:lnSpc>
                  <a:spcPct val="90000"/>
                </a:lnSpc>
                <a:spcAft>
                  <a:spcPts val="600"/>
                </a:spcAft>
              </a:pPr>
              <a:r>
                <a:rPr lang="es-ES" sz="1400" dirty="0">
                  <a:gradFill>
                    <a:gsLst>
                      <a:gs pos="2917">
                        <a:srgbClr val="FFFFFF"/>
                      </a:gs>
                      <a:gs pos="30000">
                        <a:srgbClr val="FFFFFF"/>
                      </a:gs>
                    </a:gsLst>
                    <a:lin ang="5400000" scaled="0"/>
                  </a:gradFill>
                </a:rPr>
                <a:t>Hash</a:t>
              </a:r>
            </a:p>
          </p:txBody>
        </p:sp>
        <p:cxnSp>
          <p:nvCxnSpPr>
            <p:cNvPr id="363" name="Straight Arrow Connector 362"/>
            <p:cNvCxnSpPr>
              <a:endCxn id="304" idx="1"/>
            </p:cNvCxnSpPr>
            <p:nvPr/>
          </p:nvCxnSpPr>
          <p:spPr>
            <a:xfrm flipV="1">
              <a:off x="3250625" y="3907461"/>
              <a:ext cx="223733" cy="29464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47" name="Rectangle 146"/>
            <p:cNvSpPr/>
            <p:nvPr/>
          </p:nvSpPr>
          <p:spPr>
            <a:xfrm rot="16200000">
              <a:off x="2810759" y="3171259"/>
              <a:ext cx="980781" cy="307777"/>
            </a:xfrm>
            <a:prstGeom prst="rect">
              <a:avLst/>
            </a:prstGeom>
          </p:spPr>
          <p:txBody>
            <a:bodyPr wrap="none">
              <a:spAutoFit/>
            </a:bodyPr>
            <a:lstStyle/>
            <a:p>
              <a:r>
                <a:rPr lang="es-ES" sz="1400" dirty="0" err="1">
                  <a:gradFill>
                    <a:gsLst>
                      <a:gs pos="2917">
                        <a:srgbClr val="FFFFFF"/>
                      </a:gs>
                      <a:gs pos="30000">
                        <a:srgbClr val="FFFFFF"/>
                      </a:gs>
                    </a:gsLst>
                    <a:lin ang="5400000" scaled="0"/>
                  </a:gradFill>
                </a:rPr>
                <a:t>Partitions</a:t>
              </a:r>
              <a:r>
                <a:rPr lang="es-ES" sz="1400" dirty="0">
                  <a:gradFill>
                    <a:gsLst>
                      <a:gs pos="2917">
                        <a:srgbClr val="FFFFFF"/>
                      </a:gs>
                      <a:gs pos="30000">
                        <a:srgbClr val="FFFFFF"/>
                      </a:gs>
                    </a:gsLst>
                    <a:lin ang="5400000" scaled="0"/>
                  </a:gradFill>
                </a:rPr>
                <a:t> </a:t>
              </a:r>
              <a:endParaRPr lang="es-ES" sz="1400" dirty="0">
                <a:solidFill>
                  <a:srgbClr val="FFFFFF"/>
                </a:solidFill>
              </a:endParaRPr>
            </a:p>
          </p:txBody>
        </p:sp>
      </p:grpSp>
    </p:spTree>
    <p:extLst>
      <p:ext uri="{BB962C8B-B14F-4D97-AF65-F5344CB8AC3E}">
        <p14:creationId xmlns:p14="http://schemas.microsoft.com/office/powerpoint/2010/main" val="263447594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79808" y="1308871"/>
            <a:ext cx="6455473" cy="3951851"/>
          </a:xfrm>
        </p:spPr>
        <p:txBody>
          <a:bodyPr/>
          <a:lstStyle/>
          <a:p>
            <a:r>
              <a:rPr lang="es-ES" sz="3200" dirty="0" smtClean="0"/>
              <a:t>Vistas sobre el flujo de </a:t>
            </a:r>
            <a:r>
              <a:rPr lang="es-ES" sz="3200" dirty="0" err="1" smtClean="0"/>
              <a:t>Event</a:t>
            </a:r>
            <a:r>
              <a:rPr lang="es-ES" sz="3200" dirty="0" smtClean="0"/>
              <a:t> </a:t>
            </a:r>
            <a:r>
              <a:rPr lang="es-ES" sz="3200" dirty="0" err="1" smtClean="0"/>
              <a:t>Hub</a:t>
            </a:r>
            <a:endParaRPr lang="es-ES" sz="3200" dirty="0" smtClean="0"/>
          </a:p>
          <a:p>
            <a:pPr lvl="1"/>
            <a:r>
              <a:rPr lang="es-ES" sz="1800" dirty="0" smtClean="0"/>
              <a:t>Conceptualmente son similares a la suscripción a los temas ya que son vistas del </a:t>
            </a:r>
            <a:r>
              <a:rPr lang="es-ES" sz="1800" dirty="0" err="1" smtClean="0"/>
              <a:t>Event</a:t>
            </a:r>
            <a:r>
              <a:rPr lang="es-ES" sz="1800" dirty="0" smtClean="0"/>
              <a:t> </a:t>
            </a:r>
            <a:r>
              <a:rPr lang="es-ES" sz="1800" dirty="0" err="1" smtClean="0"/>
              <a:t>Hub</a:t>
            </a:r>
            <a:endParaRPr lang="es-ES" sz="1800" dirty="0" smtClean="0"/>
          </a:p>
          <a:p>
            <a:pPr lvl="1"/>
            <a:r>
              <a:rPr lang="es-ES" sz="1800" dirty="0" smtClean="0"/>
              <a:t>Puntos de control manejados por el consumidor del grupo </a:t>
            </a:r>
          </a:p>
          <a:p>
            <a:pPr lvl="1"/>
            <a:r>
              <a:rPr lang="es-ES" sz="1800" dirty="0" smtClean="0"/>
              <a:t>Anclaje pare crear receptores por partición</a:t>
            </a:r>
          </a:p>
          <a:p>
            <a:pPr lvl="1"/>
            <a:r>
              <a:rPr lang="es-ES" sz="1800" dirty="0" smtClean="0"/>
              <a:t>Siempre hay un grupo de consumo predeterminado $default</a:t>
            </a:r>
          </a:p>
          <a:p>
            <a:pPr lvl="1"/>
            <a:r>
              <a:rPr lang="es-ES" sz="1800" dirty="0" smtClean="0"/>
              <a:t>Se pueden crear hasta 20 grupos de consumo con nombre</a:t>
            </a:r>
          </a:p>
          <a:p>
            <a:pPr lvl="1"/>
            <a:r>
              <a:rPr lang="es-ES" sz="1800" b="1" dirty="0" err="1" smtClean="0"/>
              <a:t>Stream</a:t>
            </a:r>
            <a:r>
              <a:rPr lang="es-ES" sz="1800" b="1" dirty="0" smtClean="0"/>
              <a:t> </a:t>
            </a:r>
            <a:r>
              <a:rPr lang="es-ES" sz="1800" b="1" dirty="0" err="1" smtClean="0"/>
              <a:t>Analytics</a:t>
            </a:r>
            <a:r>
              <a:rPr lang="es-ES" sz="1800" b="1" dirty="0" smtClean="0"/>
              <a:t> siempre consume el grupo predeterminado, si quieres consumir a la vez crea otro grupo de consumo</a:t>
            </a:r>
          </a:p>
        </p:txBody>
      </p:sp>
      <p:sp>
        <p:nvSpPr>
          <p:cNvPr id="3" name="Title 2"/>
          <p:cNvSpPr>
            <a:spLocks noGrp="1"/>
          </p:cNvSpPr>
          <p:nvPr>
            <p:ph type="title"/>
          </p:nvPr>
        </p:nvSpPr>
        <p:spPr/>
        <p:txBody>
          <a:bodyPr/>
          <a:lstStyle/>
          <a:p>
            <a:r>
              <a:rPr lang="es-ES" dirty="0" smtClean="0"/>
              <a:t>Grupo de consumo</a:t>
            </a:r>
            <a:endParaRPr lang="es-ES" dirty="0"/>
          </a:p>
        </p:txBody>
      </p:sp>
      <p:grpSp>
        <p:nvGrpSpPr>
          <p:cNvPr id="7" name="Group 6"/>
          <p:cNvGrpSpPr/>
          <p:nvPr/>
        </p:nvGrpSpPr>
        <p:grpSpPr>
          <a:xfrm>
            <a:off x="248622" y="1908021"/>
            <a:ext cx="2531186" cy="4118374"/>
            <a:chOff x="-1122763" y="1325934"/>
            <a:chExt cx="3331469" cy="5420476"/>
          </a:xfrm>
        </p:grpSpPr>
        <p:sp>
          <p:nvSpPr>
            <p:cNvPr id="4" name="Rectangle 3"/>
            <p:cNvSpPr/>
            <p:nvPr/>
          </p:nvSpPr>
          <p:spPr bwMode="auto">
            <a:xfrm>
              <a:off x="-1051719" y="1325934"/>
              <a:ext cx="1071955" cy="5371729"/>
            </a:xfrm>
            <a:prstGeom prst="rect">
              <a:avLst/>
            </a:prstGeom>
            <a:solidFill>
              <a:srgbClr val="00BE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dirty="0">
                <a:gradFill>
                  <a:gsLst>
                    <a:gs pos="0">
                      <a:srgbClr val="FFFFFF"/>
                    </a:gs>
                    <a:gs pos="100000">
                      <a:srgbClr val="FFFFFF"/>
                    </a:gs>
                  </a:gsLst>
                  <a:lin ang="5400000" scaled="0"/>
                </a:gradFill>
                <a:ea typeface="Segoe UI" pitchFamily="34" charset="0"/>
                <a:cs typeface="Segoe UI" pitchFamily="34" charset="0"/>
              </a:endParaRPr>
            </a:p>
          </p:txBody>
        </p:sp>
        <p:cxnSp>
          <p:nvCxnSpPr>
            <p:cNvPr id="5" name="Straight Connector 4"/>
            <p:cNvCxnSpPr/>
            <p:nvPr/>
          </p:nvCxnSpPr>
          <p:spPr>
            <a:xfrm>
              <a:off x="-1122763" y="1374681"/>
              <a:ext cx="0" cy="5371729"/>
            </a:xfrm>
            <a:prstGeom prst="line">
              <a:avLst/>
            </a:prstGeom>
            <a:ln w="19050">
              <a:solidFill>
                <a:schemeClr val="accent3">
                  <a:lumMod val="50000"/>
                  <a:lumOff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49352" y="3088510"/>
              <a:ext cx="914400" cy="627864"/>
            </a:xfrm>
            <a:prstGeom prst="rect">
              <a:avLst/>
            </a:prstGeom>
            <a:noFill/>
          </p:spPr>
          <p:txBody>
            <a:bodyPr wrap="square" lIns="182880" tIns="146304" rIns="182880" bIns="146304" rtlCol="0">
              <a:spAutoFit/>
            </a:bodyPr>
            <a:lstStyle/>
            <a:p>
              <a:pPr>
                <a:lnSpc>
                  <a:spcPct val="90000"/>
                </a:lnSpc>
                <a:spcAft>
                  <a:spcPts val="600"/>
                </a:spcAft>
              </a:pPr>
              <a:endParaRPr lang="es-ES" sz="2400" dirty="0">
                <a:gradFill>
                  <a:gsLst>
                    <a:gs pos="2917">
                      <a:srgbClr val="FFFFFF"/>
                    </a:gs>
                    <a:gs pos="30000">
                      <a:srgbClr val="FFFFFF"/>
                    </a:gs>
                  </a:gsLst>
                  <a:lin ang="5400000" scaled="0"/>
                </a:gradFill>
              </a:endParaRPr>
            </a:p>
          </p:txBody>
        </p:sp>
        <p:sp>
          <p:nvSpPr>
            <p:cNvPr id="17" name="Rectangle 16"/>
            <p:cNvSpPr/>
            <p:nvPr/>
          </p:nvSpPr>
          <p:spPr bwMode="auto">
            <a:xfrm>
              <a:off x="-728447" y="2022011"/>
              <a:ext cx="136224" cy="143035"/>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8" name="Rectangle 27"/>
            <p:cNvSpPr/>
            <p:nvPr/>
          </p:nvSpPr>
          <p:spPr bwMode="auto">
            <a:xfrm>
              <a:off x="-728447" y="2178858"/>
              <a:ext cx="136224" cy="143035"/>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p:nvSpPr>
          <p:spPr bwMode="auto">
            <a:xfrm>
              <a:off x="-728447" y="2335705"/>
              <a:ext cx="136224" cy="143035"/>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50" name="Rectangle 49"/>
            <p:cNvSpPr/>
            <p:nvPr/>
          </p:nvSpPr>
          <p:spPr bwMode="auto">
            <a:xfrm>
              <a:off x="-728447" y="2492551"/>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61" name="Rectangle 60"/>
            <p:cNvSpPr/>
            <p:nvPr/>
          </p:nvSpPr>
          <p:spPr bwMode="auto">
            <a:xfrm>
              <a:off x="-728447" y="2649398"/>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72" name="Rectangle 71"/>
            <p:cNvSpPr/>
            <p:nvPr/>
          </p:nvSpPr>
          <p:spPr bwMode="auto">
            <a:xfrm>
              <a:off x="-728447" y="2806245"/>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83" name="Rectangle 82"/>
            <p:cNvSpPr/>
            <p:nvPr/>
          </p:nvSpPr>
          <p:spPr bwMode="auto">
            <a:xfrm>
              <a:off x="-728447" y="2963093"/>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94" name="Rectangle 93"/>
            <p:cNvSpPr/>
            <p:nvPr/>
          </p:nvSpPr>
          <p:spPr bwMode="auto">
            <a:xfrm>
              <a:off x="-728447" y="3119938"/>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05" name="Rectangle 104"/>
            <p:cNvSpPr/>
            <p:nvPr/>
          </p:nvSpPr>
          <p:spPr bwMode="auto">
            <a:xfrm>
              <a:off x="-728447" y="3276785"/>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16" name="Rectangle 115"/>
            <p:cNvSpPr/>
            <p:nvPr/>
          </p:nvSpPr>
          <p:spPr bwMode="auto">
            <a:xfrm>
              <a:off x="-728447" y="3433632"/>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27" name="Rectangle 226"/>
            <p:cNvSpPr/>
            <p:nvPr/>
          </p:nvSpPr>
          <p:spPr bwMode="auto">
            <a:xfrm>
              <a:off x="-728447" y="3607284"/>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17" name="Rectangle 216"/>
            <p:cNvSpPr/>
            <p:nvPr/>
          </p:nvSpPr>
          <p:spPr bwMode="auto">
            <a:xfrm>
              <a:off x="-728447" y="3764132"/>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07" name="Rectangle 206"/>
            <p:cNvSpPr/>
            <p:nvPr/>
          </p:nvSpPr>
          <p:spPr bwMode="auto">
            <a:xfrm>
              <a:off x="-728447" y="3920978"/>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97" name="Rectangle 196"/>
            <p:cNvSpPr/>
            <p:nvPr/>
          </p:nvSpPr>
          <p:spPr bwMode="auto">
            <a:xfrm>
              <a:off x="-728447" y="4077824"/>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87" name="Rectangle 186"/>
            <p:cNvSpPr/>
            <p:nvPr/>
          </p:nvSpPr>
          <p:spPr bwMode="auto">
            <a:xfrm>
              <a:off x="-728447" y="4234672"/>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77" name="Rectangle 176"/>
            <p:cNvSpPr/>
            <p:nvPr/>
          </p:nvSpPr>
          <p:spPr bwMode="auto">
            <a:xfrm>
              <a:off x="-728447" y="4391518"/>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67" name="Rectangle 166"/>
            <p:cNvSpPr/>
            <p:nvPr/>
          </p:nvSpPr>
          <p:spPr bwMode="auto">
            <a:xfrm>
              <a:off x="-728447" y="4548365"/>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57" name="Rectangle 156"/>
            <p:cNvSpPr/>
            <p:nvPr/>
          </p:nvSpPr>
          <p:spPr bwMode="auto">
            <a:xfrm>
              <a:off x="-728447" y="4705212"/>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47" name="Rectangle 146"/>
            <p:cNvSpPr/>
            <p:nvPr/>
          </p:nvSpPr>
          <p:spPr bwMode="auto">
            <a:xfrm>
              <a:off x="-728447" y="4862058"/>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137" name="Rectangle 136"/>
            <p:cNvSpPr/>
            <p:nvPr/>
          </p:nvSpPr>
          <p:spPr bwMode="auto">
            <a:xfrm>
              <a:off x="-728447" y="5018905"/>
              <a:ext cx="136224" cy="143035"/>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38" name="Rectangle 237"/>
            <p:cNvSpPr/>
            <p:nvPr/>
          </p:nvSpPr>
          <p:spPr bwMode="auto">
            <a:xfrm>
              <a:off x="-728447" y="5183282"/>
              <a:ext cx="136224" cy="143035"/>
            </a:xfrm>
            <a:prstGeom prst="rect">
              <a:avLst/>
            </a:prstGeom>
            <a:solidFill>
              <a:srgbClr val="00B0F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43" name="Rectangle 242"/>
            <p:cNvSpPr/>
            <p:nvPr/>
          </p:nvSpPr>
          <p:spPr bwMode="auto">
            <a:xfrm>
              <a:off x="-284302" y="3155911"/>
              <a:ext cx="1523738" cy="1035257"/>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395" fontAlgn="base">
                <a:lnSpc>
                  <a:spcPct val="90000"/>
                </a:lnSpc>
                <a:spcBef>
                  <a:spcPct val="0"/>
                </a:spcBef>
                <a:spcAft>
                  <a:spcPct val="0"/>
                </a:spcAft>
              </a:pPr>
              <a:r>
                <a:rPr lang="es-ES" sz="1200" dirty="0">
                  <a:gradFill>
                    <a:gsLst>
                      <a:gs pos="0">
                        <a:srgbClr val="FFFFFF"/>
                      </a:gs>
                      <a:gs pos="100000">
                        <a:srgbClr val="FFFFFF"/>
                      </a:gs>
                    </a:gsLst>
                    <a:lin ang="5400000" scaled="0"/>
                  </a:gradFill>
                  <a:ea typeface="Segoe UI" pitchFamily="34" charset="0"/>
                  <a:cs typeface="Segoe UI" pitchFamily="34" charset="0"/>
                </a:rPr>
                <a:t>Grupos de consumo</a:t>
              </a:r>
            </a:p>
          </p:txBody>
        </p:sp>
        <p:sp>
          <p:nvSpPr>
            <p:cNvPr id="244" name="Rectangle 243"/>
            <p:cNvSpPr/>
            <p:nvPr/>
          </p:nvSpPr>
          <p:spPr bwMode="auto">
            <a:xfrm>
              <a:off x="-284302" y="2856637"/>
              <a:ext cx="1523738" cy="155989"/>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sp>
          <p:nvSpPr>
            <p:cNvPr id="245" name="Rectangle 244"/>
            <p:cNvSpPr/>
            <p:nvPr/>
          </p:nvSpPr>
          <p:spPr bwMode="auto">
            <a:xfrm>
              <a:off x="-284302" y="2628036"/>
              <a:ext cx="1523738" cy="155989"/>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sp>
          <p:nvSpPr>
            <p:cNvPr id="246" name="Rectangle 245"/>
            <p:cNvSpPr/>
            <p:nvPr/>
          </p:nvSpPr>
          <p:spPr bwMode="auto">
            <a:xfrm>
              <a:off x="-284302" y="2399436"/>
              <a:ext cx="1523738" cy="155989"/>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sp>
          <p:nvSpPr>
            <p:cNvPr id="247" name="Rectangle 246"/>
            <p:cNvSpPr/>
            <p:nvPr/>
          </p:nvSpPr>
          <p:spPr bwMode="auto">
            <a:xfrm>
              <a:off x="-284302" y="4346354"/>
              <a:ext cx="1523738" cy="155989"/>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sp>
          <p:nvSpPr>
            <p:cNvPr id="248" name="Rectangle 247"/>
            <p:cNvSpPr/>
            <p:nvPr/>
          </p:nvSpPr>
          <p:spPr bwMode="auto">
            <a:xfrm>
              <a:off x="-284302" y="4573552"/>
              <a:ext cx="1523738" cy="155989"/>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sp>
          <p:nvSpPr>
            <p:cNvPr id="249" name="Rectangle 248"/>
            <p:cNvSpPr/>
            <p:nvPr/>
          </p:nvSpPr>
          <p:spPr bwMode="auto">
            <a:xfrm>
              <a:off x="-284302" y="4800750"/>
              <a:ext cx="1523738" cy="155989"/>
            </a:xfrm>
            <a:prstGeom prst="rect">
              <a:avLst/>
            </a:prstGeom>
            <a:solidFill>
              <a:schemeClr val="accent1"/>
            </a:solid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395" fontAlgn="base">
                <a:lnSpc>
                  <a:spcPct val="90000"/>
                </a:lnSpc>
                <a:spcBef>
                  <a:spcPct val="0"/>
                </a:spcBef>
                <a:spcAft>
                  <a:spcPct val="0"/>
                </a:spcAft>
              </a:pPr>
              <a:endParaRPr lang="es-ES" dirty="0">
                <a:gradFill>
                  <a:gsLst>
                    <a:gs pos="0">
                      <a:srgbClr val="FFFFFF"/>
                    </a:gs>
                    <a:gs pos="100000">
                      <a:srgbClr val="FFFFFF"/>
                    </a:gs>
                  </a:gsLst>
                  <a:lin ang="5400000" scaled="0"/>
                </a:gradFill>
                <a:ea typeface="Segoe UI" pitchFamily="34" charset="0"/>
                <a:cs typeface="Segoe UI" pitchFamily="34" charset="0"/>
              </a:endParaRPr>
            </a:p>
          </p:txBody>
        </p:sp>
        <p:cxnSp>
          <p:nvCxnSpPr>
            <p:cNvPr id="250" name="Elbow Connector 249"/>
            <p:cNvCxnSpPr/>
            <p:nvPr/>
          </p:nvCxnSpPr>
          <p:spPr>
            <a:xfrm>
              <a:off x="1176554" y="4204910"/>
              <a:ext cx="838201" cy="497842"/>
            </a:xfrm>
            <a:prstGeom prst="bentConnector3">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1" name="Elbow Connector 250"/>
            <p:cNvCxnSpPr/>
            <p:nvPr/>
          </p:nvCxnSpPr>
          <p:spPr>
            <a:xfrm flipV="1">
              <a:off x="1176554" y="2430967"/>
              <a:ext cx="838201" cy="738687"/>
            </a:xfrm>
            <a:prstGeom prst="bentConnector3">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2" name="Straight Arrow Connector 704"/>
            <p:cNvCxnSpPr/>
            <p:nvPr/>
          </p:nvCxnSpPr>
          <p:spPr>
            <a:xfrm rot="10800000">
              <a:off x="-594514" y="3327827"/>
              <a:ext cx="2609269" cy="8915"/>
            </a:xfrm>
            <a:prstGeom prst="bentConnector3">
              <a:avLst>
                <a:gd name="adj1" fmla="val 50000"/>
              </a:avLst>
            </a:prstGeom>
            <a:ln w="28575">
              <a:headEnd type="diamond"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253" name="Straight Arrow Connector 704"/>
            <p:cNvCxnSpPr/>
            <p:nvPr/>
          </p:nvCxnSpPr>
          <p:spPr>
            <a:xfrm rot="10800000" flipV="1">
              <a:off x="-594513" y="3489219"/>
              <a:ext cx="2609267" cy="1"/>
            </a:xfrm>
            <a:prstGeom prst="bentConnector3">
              <a:avLst>
                <a:gd name="adj1" fmla="val 50000"/>
              </a:avLst>
            </a:prstGeom>
            <a:ln w="28575">
              <a:headEnd type="diamond" w="med" len="med"/>
              <a:tailEnd type="triangle" w="med" len="med"/>
            </a:ln>
          </p:spPr>
          <p:style>
            <a:lnRef idx="2">
              <a:schemeClr val="accent4"/>
            </a:lnRef>
            <a:fillRef idx="0">
              <a:schemeClr val="accent4"/>
            </a:fillRef>
            <a:effectRef idx="1">
              <a:schemeClr val="accent4"/>
            </a:effectRef>
            <a:fontRef idx="minor">
              <a:schemeClr val="tx1"/>
            </a:fontRef>
          </p:style>
        </p:cxnSp>
        <p:sp>
          <p:nvSpPr>
            <p:cNvPr id="260" name="Rectangle 259"/>
            <p:cNvSpPr/>
            <p:nvPr/>
          </p:nvSpPr>
          <p:spPr bwMode="auto">
            <a:xfrm>
              <a:off x="2072482" y="3221940"/>
              <a:ext cx="136224" cy="143035"/>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sp>
          <p:nvSpPr>
            <p:cNvPr id="261" name="Rectangle 260"/>
            <p:cNvSpPr/>
            <p:nvPr/>
          </p:nvSpPr>
          <p:spPr bwMode="auto">
            <a:xfrm>
              <a:off x="2072482" y="3430429"/>
              <a:ext cx="136224" cy="143035"/>
            </a:xfrm>
            <a:prstGeom prst="rect">
              <a:avLst/>
            </a:prstGeom>
            <a:solidFill>
              <a:srgbClr val="FCD116"/>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5" fontAlgn="base">
                <a:lnSpc>
                  <a:spcPct val="90000"/>
                </a:lnSpc>
                <a:spcBef>
                  <a:spcPct val="0"/>
                </a:spcBef>
                <a:spcAft>
                  <a:spcPct val="0"/>
                </a:spcAft>
              </a:pPr>
              <a:endParaRPr lang="es-ES" sz="2400" u="sng" dirty="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209909451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endParaRPr lang="es-ES" dirty="0"/>
          </a:p>
        </p:txBody>
      </p:sp>
      <p:sp>
        <p:nvSpPr>
          <p:cNvPr id="4" name="Title 3"/>
          <p:cNvSpPr>
            <a:spLocks noGrp="1"/>
          </p:cNvSpPr>
          <p:nvPr>
            <p:ph type="title"/>
          </p:nvPr>
        </p:nvSpPr>
        <p:spPr/>
        <p:txBody>
          <a:bodyPr/>
          <a:lstStyle/>
          <a:p>
            <a:r>
              <a:rPr lang="es-ES" dirty="0" smtClean="0"/>
              <a:t>¿Qué es Azure </a:t>
            </a:r>
            <a:r>
              <a:rPr lang="es-ES" dirty="0" err="1" smtClean="0"/>
              <a:t>Stream</a:t>
            </a:r>
            <a:r>
              <a:rPr lang="es-ES" dirty="0" smtClean="0"/>
              <a:t> </a:t>
            </a:r>
            <a:r>
              <a:rPr lang="es-ES" dirty="0" err="1" smtClean="0"/>
              <a:t>Analytics</a:t>
            </a:r>
            <a:r>
              <a:rPr lang="es-ES" dirty="0" smtClean="0"/>
              <a:t>?</a:t>
            </a:r>
            <a:endParaRPr lang="es-ES" dirty="0"/>
          </a:p>
        </p:txBody>
      </p:sp>
      <p:sp>
        <p:nvSpPr>
          <p:cNvPr id="6" name="Text Placeholder 5"/>
          <p:cNvSpPr>
            <a:spLocks noGrp="1"/>
          </p:cNvSpPr>
          <p:nvPr>
            <p:ph type="body" sz="quarter" idx="13"/>
          </p:nvPr>
        </p:nvSpPr>
        <p:spPr/>
        <p:txBody>
          <a:bodyPr/>
          <a:lstStyle/>
          <a:p>
            <a:endParaRPr lang="es-ES" dirty="0"/>
          </a:p>
        </p:txBody>
      </p:sp>
    </p:spTree>
    <p:extLst>
      <p:ext uri="{BB962C8B-B14F-4D97-AF65-F5344CB8AC3E}">
        <p14:creationId xmlns:p14="http://schemas.microsoft.com/office/powerpoint/2010/main" val="1264644181"/>
      </p:ext>
    </p:extLst>
  </p:cSld>
  <p:clrMapOvr>
    <a:masterClrMapping/>
  </p:clrMapOvr>
  <p:transition spd="slow">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Presentando </a:t>
            </a:r>
            <a:r>
              <a:rPr lang="es-ES" dirty="0" err="1"/>
              <a:t>Stream</a:t>
            </a:r>
            <a:r>
              <a:rPr lang="es-ES" dirty="0"/>
              <a:t> </a:t>
            </a:r>
            <a:r>
              <a:rPr lang="es-ES" dirty="0" err="1"/>
              <a:t>Analytics</a:t>
            </a:r>
            <a:endParaRPr lang="en-US" dirty="0"/>
          </a:p>
        </p:txBody>
      </p:sp>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213067" y="2949143"/>
            <a:ext cx="2950864" cy="2539114"/>
          </a:xfrm>
          <a:prstGeom prst="rect">
            <a:avLst/>
          </a:prstGeom>
        </p:spPr>
      </p:pic>
      <p:pic>
        <p:nvPicPr>
          <p:cNvPr id="13" name="Picture 12"/>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242715" y="2949143"/>
            <a:ext cx="2950864" cy="2539114"/>
          </a:xfrm>
          <a:prstGeom prst="rect">
            <a:avLst/>
          </a:prstGeom>
        </p:spPr>
      </p:pic>
      <p:pic>
        <p:nvPicPr>
          <p:cNvPr id="16" name="Picture 2" descr="C:\Users\v-abb\Dropbox\SQL Server 14\Hybrid IT Image_no people.jpg"/>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sharpenSoften amount="50000"/>
                    </a14:imgEffect>
                    <a14:imgEffect>
                      <a14:brightnessContrast bright="-11000" contrast="43000"/>
                    </a14:imgEffect>
                  </a14:imgLayer>
                </a14:imgProps>
              </a:ext>
              <a:ext uri="{28A0092B-C50C-407E-A947-70E740481C1C}">
                <a14:useLocalDpi xmlns:a14="http://schemas.microsoft.com/office/drawing/2010/main" val="0"/>
              </a:ext>
            </a:extLst>
          </a:blip>
          <a:srcRect r="23147" b="2631"/>
          <a:stretch/>
        </p:blipFill>
        <p:spPr bwMode="auto">
          <a:xfrm>
            <a:off x="3227892" y="2949143"/>
            <a:ext cx="2950864" cy="2539114"/>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a:spLocks/>
          </p:cNvSpPr>
          <p:nvPr>
            <p:custDataLst>
              <p:tags r:id="rId1"/>
            </p:custDataLst>
          </p:nvPr>
        </p:nvSpPr>
        <p:spPr bwMode="auto">
          <a:xfrm>
            <a:off x="3227892" y="1744662"/>
            <a:ext cx="2950864" cy="120449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111" fontAlgn="base">
              <a:lnSpc>
                <a:spcPct val="90000"/>
              </a:lnSpc>
              <a:spcBef>
                <a:spcPct val="0"/>
              </a:spcBef>
              <a:spcAft>
                <a:spcPct val="0"/>
              </a:spcAft>
            </a:pPr>
            <a:r>
              <a:rPr lang="es-ES" dirty="0">
                <a:gradFill flip="none" rotWithShape="1">
                  <a:gsLst>
                    <a:gs pos="0">
                      <a:srgbClr val="FFFFFF"/>
                    </a:gs>
                    <a:gs pos="100000">
                      <a:srgbClr val="FFFFFF"/>
                    </a:gs>
                  </a:gsLst>
                  <a:lin ang="5400000" scaled="0"/>
                  <a:tileRect/>
                </a:gradFill>
                <a:latin typeface="Segoe UI Light"/>
                <a:ea typeface="Segoe UI" pitchFamily="34" charset="0"/>
                <a:cs typeface="Segoe UI" pitchFamily="34" charset="0"/>
              </a:rPr>
              <a:t>Disponible, escalable y con soporte de aplicaciones de misión crítica</a:t>
            </a:r>
          </a:p>
        </p:txBody>
      </p:sp>
      <p:sp>
        <p:nvSpPr>
          <p:cNvPr id="11" name="Rectangle 10"/>
          <p:cNvSpPr>
            <a:spLocks/>
          </p:cNvSpPr>
          <p:nvPr>
            <p:custDataLst>
              <p:tags r:id="rId2"/>
            </p:custDataLst>
          </p:nvPr>
        </p:nvSpPr>
        <p:spPr bwMode="auto">
          <a:xfrm>
            <a:off x="6213067" y="1744662"/>
            <a:ext cx="2950864" cy="120449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111" fontAlgn="base">
              <a:lnSpc>
                <a:spcPct val="90000"/>
              </a:lnSpc>
              <a:spcBef>
                <a:spcPct val="0"/>
              </a:spcBef>
              <a:spcAft>
                <a:spcPct val="0"/>
              </a:spcAft>
            </a:pPr>
            <a:r>
              <a:rPr lang="es-ES" sz="2000" dirty="0">
                <a:gradFill flip="none" rotWithShape="1">
                  <a:gsLst>
                    <a:gs pos="0">
                      <a:srgbClr val="FFFFFF"/>
                    </a:gs>
                    <a:gs pos="100000">
                      <a:srgbClr val="FFFFFF"/>
                    </a:gs>
                  </a:gsLst>
                  <a:lin ang="5400000" scaled="0"/>
                  <a:tileRect/>
                </a:gradFill>
                <a:latin typeface="Segoe UI Light"/>
                <a:ea typeface="Segoe UI" pitchFamily="34" charset="0"/>
                <a:cs typeface="Segoe UI" pitchFamily="34" charset="0"/>
              </a:rPr>
              <a:t>Permite un desarrollo rápido</a:t>
            </a:r>
          </a:p>
        </p:txBody>
      </p:sp>
      <p:sp>
        <p:nvSpPr>
          <p:cNvPr id="14" name="Rectangle 13"/>
          <p:cNvSpPr>
            <a:spLocks/>
          </p:cNvSpPr>
          <p:nvPr>
            <p:custDataLst>
              <p:tags r:id="rId3"/>
            </p:custDataLst>
          </p:nvPr>
        </p:nvSpPr>
        <p:spPr bwMode="auto">
          <a:xfrm>
            <a:off x="242717" y="1744662"/>
            <a:ext cx="2950864" cy="120449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111" fontAlgn="base">
              <a:lnSpc>
                <a:spcPct val="90000"/>
              </a:lnSpc>
              <a:spcBef>
                <a:spcPct val="0"/>
              </a:spcBef>
              <a:spcAft>
                <a:spcPct val="0"/>
              </a:spcAft>
            </a:pPr>
            <a:r>
              <a:rPr lang="es-ES" dirty="0">
                <a:gradFill flip="none" rotWithShape="1">
                  <a:gsLst>
                    <a:gs pos="0">
                      <a:srgbClr val="FFFFFF"/>
                    </a:gs>
                    <a:gs pos="100000">
                      <a:srgbClr val="FFFFFF"/>
                    </a:gs>
                  </a:gsLst>
                  <a:lin ang="5400000" scaled="0"/>
                  <a:tileRect/>
                </a:gradFill>
                <a:latin typeface="Segoe UI Light"/>
                <a:ea typeface="Segoe UI" pitchFamily="34" charset="0"/>
                <a:cs typeface="Segoe UI" pitchFamily="34" charset="0"/>
              </a:rPr>
              <a:t>Sistema de analítica completamente administrado y en tiempo real</a:t>
            </a:r>
          </a:p>
        </p:txBody>
      </p:sp>
      <p:sp>
        <p:nvSpPr>
          <p:cNvPr id="15" name="Rectangle 14"/>
          <p:cNvSpPr/>
          <p:nvPr/>
        </p:nvSpPr>
        <p:spPr bwMode="auto">
          <a:xfrm>
            <a:off x="6215565" y="1744662"/>
            <a:ext cx="2950864" cy="3732861"/>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7" name="Rectangle 16"/>
          <p:cNvSpPr/>
          <p:nvPr/>
        </p:nvSpPr>
        <p:spPr bwMode="auto">
          <a:xfrm>
            <a:off x="3227892" y="1744662"/>
            <a:ext cx="2950864" cy="3743595"/>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547083553"/>
      </p:ext>
    </p:extLst>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526" y="2424012"/>
            <a:ext cx="2819363" cy="144016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02320" y="2398580"/>
            <a:ext cx="2606006" cy="144016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5567" y="2424012"/>
            <a:ext cx="3063199" cy="1440161"/>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524" y="3795357"/>
            <a:ext cx="3315010" cy="1316253"/>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03080" y="3733404"/>
            <a:ext cx="2948902" cy="1440161"/>
          </a:xfrm>
          <a:prstGeom prst="rect">
            <a:avLst/>
          </a:prstGeom>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80903" y="4865418"/>
            <a:ext cx="2819363" cy="1440161"/>
          </a:xfrm>
          <a:prstGeom prst="rect">
            <a:avLst/>
          </a:prstGeom>
        </p:spPr>
      </p:pic>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95225" y="3671451"/>
            <a:ext cx="2819363" cy="1440161"/>
          </a:xfrm>
          <a:prstGeom prst="rect">
            <a:avLst/>
          </a:prstGeom>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52753" y="782043"/>
            <a:ext cx="2852700" cy="857100"/>
          </a:xfrm>
          <a:prstGeom prst="rect">
            <a:avLst/>
          </a:prstGeom>
        </p:spPr>
      </p:pic>
      <p:pic>
        <p:nvPicPr>
          <p:cNvPr id="9" name="Picture 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74850" y="462939"/>
            <a:ext cx="3590922" cy="1320896"/>
          </a:xfrm>
          <a:prstGeom prst="rect">
            <a:avLst/>
          </a:prstGeom>
        </p:spPr>
      </p:pic>
    </p:spTree>
    <p:extLst>
      <p:ext uri="{BB962C8B-B14F-4D97-AF65-F5344CB8AC3E}">
        <p14:creationId xmlns:p14="http://schemas.microsoft.com/office/powerpoint/2010/main" val="699187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l="363" t="20981" r="363" b="436"/>
          <a:stretch/>
        </p:blipFill>
        <p:spPr>
          <a:xfrm>
            <a:off x="-1" y="0"/>
            <a:ext cx="5349082" cy="7055252"/>
          </a:xfrm>
          <a:prstGeom prst="rect">
            <a:avLst/>
          </a:prstGeom>
        </p:spPr>
      </p:pic>
      <p:sp>
        <p:nvSpPr>
          <p:cNvPr id="14" name="Text Placeholder 2"/>
          <p:cNvSpPr txBox="1">
            <a:spLocks/>
          </p:cNvSpPr>
          <p:nvPr/>
        </p:nvSpPr>
        <p:spPr bwMode="auto">
          <a:xfrm>
            <a:off x="5425280" y="336126"/>
            <a:ext cx="3836165" cy="58713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82854" tIns="146283" rIns="182854" bIns="146283" numCol="1" anchor="t" anchorCtr="0" compatLnSpc="1">
            <a:prstTxWarp prst="textNoShape">
              <a:avLst/>
            </a:prstTxWarp>
            <a:spAutoFit/>
          </a:bodyPr>
          <a:lstStyle>
            <a:lvl1pPr marL="0" indent="0" algn="l" defTabSz="931863" rtl="0" fontAlgn="base">
              <a:lnSpc>
                <a:spcPct val="90000"/>
              </a:lnSpc>
              <a:spcBef>
                <a:spcPct val="20000"/>
              </a:spcBef>
              <a:spcAft>
                <a:spcPct val="0"/>
              </a:spcAft>
              <a:buSzPct val="90000"/>
              <a:buFont typeface="Arial" charset="0"/>
              <a:buNone/>
              <a:defRPr sz="4000" kern="1200">
                <a:gradFill>
                  <a:gsLst>
                    <a:gs pos="2917">
                      <a:schemeClr val="tx2"/>
                    </a:gs>
                    <a:gs pos="100000">
                      <a:schemeClr val="tx2"/>
                    </a:gs>
                  </a:gsLst>
                  <a:lin ang="5400000" scaled="0"/>
                </a:gradFill>
                <a:latin typeface="+mj-lt"/>
                <a:ea typeface="ＭＳ Ｐゴシック" charset="0"/>
                <a:cs typeface="ＭＳ Ｐゴシック" charset="0"/>
              </a:defRPr>
            </a:lvl1pPr>
            <a:lvl2pPr marL="28575" indent="0" algn="l" defTabSz="931863" rtl="0" fontAlgn="base">
              <a:lnSpc>
                <a:spcPct val="90000"/>
              </a:lnSpc>
              <a:spcBef>
                <a:spcPct val="20000"/>
              </a:spcBef>
              <a:spcAft>
                <a:spcPct val="0"/>
              </a:spcAft>
              <a:buSzPct val="90000"/>
              <a:buFont typeface="Arial" charset="0"/>
              <a:buNone/>
              <a:defRPr sz="2000" kern="1200">
                <a:gradFill>
                  <a:gsLst>
                    <a:gs pos="2917">
                      <a:schemeClr val="tx2"/>
                    </a:gs>
                    <a:gs pos="100000">
                      <a:schemeClr val="tx2"/>
                    </a:gs>
                  </a:gsLst>
                  <a:lin ang="5400000" scaled="0"/>
                </a:gradFill>
                <a:latin typeface="+mn-lt"/>
                <a:ea typeface="ＭＳ Ｐゴシック" charset="0"/>
                <a:cs typeface="+mn-cs"/>
              </a:defRPr>
            </a:lvl2pPr>
            <a:lvl3pPr marL="223838" indent="0" algn="l" defTabSz="931863" rtl="0" fontAlgn="base">
              <a:lnSpc>
                <a:spcPct val="90000"/>
              </a:lnSpc>
              <a:spcBef>
                <a:spcPct val="20000"/>
              </a:spcBef>
              <a:spcAft>
                <a:spcPct val="0"/>
              </a:spcAft>
              <a:buSzPct val="90000"/>
              <a:buFont typeface="Arial" charset="0"/>
              <a:buNone/>
              <a:defRPr sz="2000" kern="1200">
                <a:gradFill>
                  <a:gsLst>
                    <a:gs pos="2917">
                      <a:schemeClr val="tx2"/>
                    </a:gs>
                    <a:gs pos="100000">
                      <a:schemeClr val="tx2"/>
                    </a:gs>
                  </a:gsLst>
                  <a:lin ang="5400000" scaled="0"/>
                </a:gradFill>
                <a:latin typeface="+mn-lt"/>
                <a:ea typeface="ＭＳ Ｐゴシック" charset="0"/>
                <a:cs typeface="+mn-cs"/>
              </a:defRPr>
            </a:lvl3pPr>
            <a:lvl4pPr marL="476250" indent="0" algn="l" defTabSz="931863" rtl="0" fontAlgn="base">
              <a:lnSpc>
                <a:spcPct val="90000"/>
              </a:lnSpc>
              <a:spcBef>
                <a:spcPct val="20000"/>
              </a:spcBef>
              <a:spcAft>
                <a:spcPct val="0"/>
              </a:spcAft>
              <a:buSzPct val="90000"/>
              <a:buFont typeface="Arial" charset="0"/>
              <a:buNone/>
              <a:defRPr sz="1800" kern="1200">
                <a:gradFill>
                  <a:gsLst>
                    <a:gs pos="2917">
                      <a:schemeClr val="tx2"/>
                    </a:gs>
                    <a:gs pos="100000">
                      <a:schemeClr val="tx2"/>
                    </a:gs>
                  </a:gsLst>
                  <a:lin ang="5400000" scaled="0"/>
                </a:gradFill>
                <a:latin typeface="+mn-lt"/>
                <a:ea typeface="ＭＳ Ｐゴシック" charset="0"/>
                <a:cs typeface="+mn-cs"/>
              </a:defRPr>
            </a:lvl4pPr>
            <a:lvl5pPr marL="739775" indent="0" algn="l" defTabSz="931863" rtl="0" fontAlgn="base">
              <a:lnSpc>
                <a:spcPct val="90000"/>
              </a:lnSpc>
              <a:spcBef>
                <a:spcPct val="20000"/>
              </a:spcBef>
              <a:spcAft>
                <a:spcPct val="0"/>
              </a:spcAft>
              <a:buSzPct val="90000"/>
              <a:buFont typeface="Arial" charset="0"/>
              <a:buNone/>
              <a:defRPr sz="1800" kern="1200">
                <a:gradFill>
                  <a:gsLst>
                    <a:gs pos="2917">
                      <a:schemeClr val="tx2"/>
                    </a:gs>
                    <a:gs pos="100000">
                      <a:schemeClr val="tx2"/>
                    </a:gs>
                  </a:gsLst>
                  <a:lin ang="5400000" scaled="0"/>
                </a:gradFill>
                <a:latin typeface="+mn-lt"/>
                <a:ea typeface="ＭＳ Ｐゴシック" charset="0"/>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801"/>
              </a:spcBef>
            </a:pPr>
            <a:r>
              <a:rPr lang="es-ES" sz="2700" dirty="0">
                <a:solidFill>
                  <a:schemeClr val="bg1"/>
                </a:solidFill>
              </a:rPr>
              <a:t>Procesa millones de eventos por segundo</a:t>
            </a:r>
          </a:p>
          <a:p>
            <a:pPr lvl="1"/>
            <a:r>
              <a:rPr lang="es-ES" sz="1349" dirty="0">
                <a:solidFill>
                  <a:schemeClr val="bg1"/>
                </a:solidFill>
              </a:rPr>
              <a:t>Procesa datos desde dispositivos/apps conectada</a:t>
            </a:r>
          </a:p>
          <a:p>
            <a:pPr lvl="1"/>
            <a:r>
              <a:rPr lang="es-ES" sz="1349" dirty="0">
                <a:solidFill>
                  <a:schemeClr val="bg1"/>
                </a:solidFill>
              </a:rPr>
              <a:t>Integración con el sistema de publicador consumidor altamente escalable</a:t>
            </a:r>
          </a:p>
          <a:p>
            <a:pPr>
              <a:spcBef>
                <a:spcPts val="1801"/>
              </a:spcBef>
            </a:pPr>
            <a:endParaRPr lang="es-ES" sz="2700" dirty="0">
              <a:solidFill>
                <a:schemeClr val="bg1"/>
              </a:solidFill>
            </a:endParaRPr>
          </a:p>
          <a:p>
            <a:pPr>
              <a:spcBef>
                <a:spcPts val="1801"/>
              </a:spcBef>
            </a:pPr>
            <a:r>
              <a:rPr lang="es-ES" sz="2700" dirty="0">
                <a:solidFill>
                  <a:schemeClr val="bg1"/>
                </a:solidFill>
              </a:rPr>
              <a:t>Procesa flujos de datos de manera muy sencilla</a:t>
            </a:r>
          </a:p>
          <a:p>
            <a:pPr>
              <a:lnSpc>
                <a:spcPct val="100000"/>
              </a:lnSpc>
              <a:spcBef>
                <a:spcPts val="0"/>
              </a:spcBef>
            </a:pPr>
            <a:r>
              <a:rPr lang="es-ES" sz="1349" dirty="0">
                <a:solidFill>
                  <a:schemeClr val="bg1"/>
                </a:solidFill>
              </a:rPr>
              <a:t>Transforma, argumenta, realiza operaciones basadas en tiempo</a:t>
            </a:r>
          </a:p>
          <a:p>
            <a:pPr>
              <a:lnSpc>
                <a:spcPct val="100000"/>
              </a:lnSpc>
              <a:spcBef>
                <a:spcPts val="0"/>
              </a:spcBef>
            </a:pPr>
            <a:r>
              <a:rPr lang="es-ES" sz="1349" dirty="0">
                <a:solidFill>
                  <a:schemeClr val="bg1"/>
                </a:solidFill>
              </a:rPr>
              <a:t>Detecta patrones y anomalías en los flujos de datos</a:t>
            </a:r>
          </a:p>
          <a:p>
            <a:pPr>
              <a:spcBef>
                <a:spcPts val="1801"/>
              </a:spcBef>
            </a:pPr>
            <a:endParaRPr lang="es-ES" sz="2700" dirty="0">
              <a:solidFill>
                <a:schemeClr val="bg1"/>
              </a:solidFill>
            </a:endParaRPr>
          </a:p>
          <a:p>
            <a:pPr>
              <a:spcBef>
                <a:spcPts val="1801"/>
              </a:spcBef>
            </a:pPr>
            <a:r>
              <a:rPr lang="es-ES" sz="2700" dirty="0">
                <a:solidFill>
                  <a:schemeClr val="bg1"/>
                </a:solidFill>
              </a:rPr>
              <a:t>Correlaciona datos dentro del flujo</a:t>
            </a:r>
          </a:p>
        </p:txBody>
      </p:sp>
      <p:sp>
        <p:nvSpPr>
          <p:cNvPr id="18" name="Title 1"/>
          <p:cNvSpPr txBox="1">
            <a:spLocks/>
          </p:cNvSpPr>
          <p:nvPr/>
        </p:nvSpPr>
        <p:spPr>
          <a:xfrm>
            <a:off x="548481" y="297354"/>
            <a:ext cx="4572000" cy="1680175"/>
          </a:xfrm>
          <a:prstGeom prst="rect">
            <a:avLst/>
          </a:prstGeom>
        </p:spPr>
        <p:txBody>
          <a:bodyPr vert="horz" wrap="square" lIns="146283" tIns="91426" rIns="146283" bIns="91426" rtlCol="0" anchor="t">
            <a:spAutoFit/>
          </a:bodyPr>
          <a:lstStyle>
            <a:lvl1pPr algn="l" defTabSz="931863" rtl="0" fontAlgn="base">
              <a:lnSpc>
                <a:spcPct val="90000"/>
              </a:lnSpc>
              <a:spcBef>
                <a:spcPct val="0"/>
              </a:spcBef>
              <a:spcAft>
                <a:spcPct val="0"/>
              </a:spcAft>
              <a:defRPr lang="en-US" sz="5400" kern="1200" spc="-102" dirty="0">
                <a:ln w="3175">
                  <a:noFill/>
                </a:ln>
                <a:gradFill>
                  <a:gsLst>
                    <a:gs pos="2917">
                      <a:schemeClr val="tx2"/>
                    </a:gs>
                    <a:gs pos="100000">
                      <a:schemeClr val="tx2"/>
                    </a:gs>
                  </a:gsLst>
                  <a:lin ang="5400000" scaled="0"/>
                </a:gradFill>
                <a:latin typeface="+mj-lt"/>
                <a:ea typeface="ＭＳ Ｐゴシック" charset="0"/>
                <a:cs typeface="Segoe UI" pitchFamily="34" charset="0"/>
              </a:defRPr>
            </a:lvl1pPr>
            <a:lvl2pPr algn="l" defTabSz="931863" rtl="0"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2pPr>
            <a:lvl3pPr algn="l" defTabSz="931863" rtl="0"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3pPr>
            <a:lvl4pPr algn="l" defTabSz="931863" rtl="0"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4pPr>
            <a:lvl5pPr algn="l" defTabSz="931863" rtl="0"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5pPr>
            <a:lvl6pPr marL="457200" algn="l" defTabSz="931863" rtl="0"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6pPr>
            <a:lvl7pPr marL="914400" algn="l" defTabSz="931863" rtl="0"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7pPr>
            <a:lvl8pPr marL="1371600" algn="l" defTabSz="931863" rtl="0"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8pPr>
            <a:lvl9pPr marL="1828800" algn="l" defTabSz="931863" rtl="0"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9pPr>
          </a:lstStyle>
          <a:p>
            <a:r>
              <a:rPr lang="es-ES" sz="5399" dirty="0">
                <a:gradFill>
                  <a:gsLst>
                    <a:gs pos="0">
                      <a:srgbClr val="FFFFFF"/>
                    </a:gs>
                    <a:gs pos="100000">
                      <a:srgbClr val="FFFFFF"/>
                    </a:gs>
                  </a:gsLst>
                  <a:lin ang="5400000" scaled="0"/>
                </a:gradFill>
              </a:rPr>
              <a:t>Analítica en tiempo real</a:t>
            </a:r>
          </a:p>
        </p:txBody>
      </p:sp>
    </p:spTree>
    <p:extLst>
      <p:ext uri="{BB962C8B-B14F-4D97-AF65-F5344CB8AC3E}">
        <p14:creationId xmlns:p14="http://schemas.microsoft.com/office/powerpoint/2010/main" val="1343840329"/>
      </p:ext>
    </p:extLst>
  </p:cSld>
  <p:clrMapOvr>
    <a:masterClrMapping/>
  </p:clrMapOvr>
  <p:transition spd="slow">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0" y="0"/>
            <a:ext cx="4293768" cy="6994525"/>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s-ES" sz="2000" dirty="0">
              <a:gradFill>
                <a:gsLst>
                  <a:gs pos="0">
                    <a:srgbClr val="FFFFFF"/>
                  </a:gs>
                  <a:gs pos="100000">
                    <a:srgbClr val="FFFFFF"/>
                  </a:gs>
                </a:gsLst>
                <a:lin ang="5400000" scaled="1"/>
              </a:gradFill>
              <a:ea typeface="Segoe UI" pitchFamily="34" charset="0"/>
              <a:cs typeface="Segoe UI" pitchFamily="34" charset="0"/>
            </a:endParaRPr>
          </a:p>
        </p:txBody>
      </p:sp>
      <p:sp>
        <p:nvSpPr>
          <p:cNvPr id="37" name="Title 1"/>
          <p:cNvSpPr txBox="1">
            <a:spLocks/>
          </p:cNvSpPr>
          <p:nvPr/>
        </p:nvSpPr>
        <p:spPr>
          <a:xfrm>
            <a:off x="245684" y="237688"/>
            <a:ext cx="4048343" cy="1514232"/>
          </a:xfrm>
          <a:prstGeom prst="rect">
            <a:avLst/>
          </a:prstGeom>
        </p:spPr>
        <p:txBody>
          <a:bodyPr vert="horz" wrap="square" lIns="146283" tIns="91426" rIns="146283" bIns="91426" rtlCol="0" anchor="t">
            <a:spAutoFit/>
          </a:bodyPr>
          <a:lstStyle>
            <a:defPPr>
              <a:defRPr lang="en-US"/>
            </a:defPPr>
            <a:lvl1pPr>
              <a:lnSpc>
                <a:spcPct val="90000"/>
              </a:lnSpc>
              <a:defRPr sz="5400" spc="-102">
                <a:ln w="3175">
                  <a:noFill/>
                </a:ln>
                <a:gradFill>
                  <a:gsLst>
                    <a:gs pos="0">
                      <a:srgbClr val="FFFFFF"/>
                    </a:gs>
                    <a:gs pos="100000">
                      <a:srgbClr val="FFFFFF"/>
                    </a:gs>
                  </a:gsLst>
                  <a:lin ang="5400000" scaled="0"/>
                </a:gradFill>
                <a:latin typeface="+mj-lt"/>
                <a:ea typeface="ＭＳ Ｐゴシック" charset="0"/>
                <a:cs typeface="Segoe UI" pitchFamily="34" charset="0"/>
              </a:defRPr>
            </a:lvl1pPr>
            <a:lvl2pPr>
              <a:lnSpc>
                <a:spcPct val="90000"/>
              </a:lnSpc>
              <a:defRPr sz="5400">
                <a:solidFill>
                  <a:schemeClr val="tx2"/>
                </a:solidFill>
                <a:latin typeface="Segoe UI Light" charset="0"/>
                <a:ea typeface="ＭＳ Ｐゴシック" charset="0"/>
                <a:cs typeface="Segoe UI" charset="0"/>
              </a:defRPr>
            </a:lvl2pPr>
            <a:lvl3pPr>
              <a:lnSpc>
                <a:spcPct val="90000"/>
              </a:lnSpc>
              <a:defRPr sz="5400">
                <a:solidFill>
                  <a:schemeClr val="tx2"/>
                </a:solidFill>
                <a:latin typeface="Segoe UI Light" charset="0"/>
                <a:ea typeface="ＭＳ Ｐゴシック" charset="0"/>
                <a:cs typeface="Segoe UI" charset="0"/>
              </a:defRPr>
            </a:lvl3pPr>
            <a:lvl4pPr>
              <a:lnSpc>
                <a:spcPct val="90000"/>
              </a:lnSpc>
              <a:defRPr sz="5400">
                <a:solidFill>
                  <a:schemeClr val="tx2"/>
                </a:solidFill>
                <a:latin typeface="Segoe UI Light" charset="0"/>
                <a:ea typeface="ＭＳ Ｐゴシック" charset="0"/>
                <a:cs typeface="Segoe UI" charset="0"/>
              </a:defRPr>
            </a:lvl4pPr>
            <a:lvl5pPr>
              <a:lnSpc>
                <a:spcPct val="90000"/>
              </a:lnSpc>
              <a:defRPr sz="5400">
                <a:solidFill>
                  <a:schemeClr val="tx2"/>
                </a:solidFill>
                <a:latin typeface="Segoe UI Light" charset="0"/>
                <a:ea typeface="ＭＳ Ｐゴシック" charset="0"/>
                <a:cs typeface="Segoe UI" charset="0"/>
              </a:defRPr>
            </a:lvl5pPr>
            <a:lvl6pPr marL="4572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6pPr>
            <a:lvl7pPr marL="9144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7pPr>
            <a:lvl8pPr marL="13716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8pPr>
            <a:lvl9pPr marL="18288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9pPr>
          </a:lstStyle>
          <a:p>
            <a:r>
              <a:rPr lang="es-ES" sz="4800" dirty="0"/>
              <a:t>Sin desafíos en el despliegue </a:t>
            </a:r>
          </a:p>
        </p:txBody>
      </p:sp>
      <p:sp>
        <p:nvSpPr>
          <p:cNvPr id="38" name="Text Placeholder 21"/>
          <p:cNvSpPr txBox="1">
            <a:spLocks/>
          </p:cNvSpPr>
          <p:nvPr/>
        </p:nvSpPr>
        <p:spPr bwMode="auto">
          <a:xfrm>
            <a:off x="4367640" y="373062"/>
            <a:ext cx="4867642" cy="60682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82854" tIns="146283" rIns="182854" bIns="146283" numCol="1" anchor="t" anchorCtr="0" compatLnSpc="1">
            <a:prstTxWarp prst="textNoShape">
              <a:avLst/>
            </a:prstTxWarp>
            <a:spAutoFit/>
          </a:bodyPr>
          <a:lstStyle>
            <a:lvl1pPr marL="0" indent="0" algn="l" defTabSz="931863" rtl="0" fontAlgn="base">
              <a:lnSpc>
                <a:spcPct val="90000"/>
              </a:lnSpc>
              <a:spcBef>
                <a:spcPct val="20000"/>
              </a:spcBef>
              <a:spcAft>
                <a:spcPct val="0"/>
              </a:spcAft>
              <a:buSzPct val="90000"/>
              <a:buFont typeface="Arial" charset="0"/>
              <a:buNone/>
              <a:defRPr sz="4000" kern="1200">
                <a:gradFill>
                  <a:gsLst>
                    <a:gs pos="2920">
                      <a:schemeClr val="tx2"/>
                    </a:gs>
                    <a:gs pos="39000">
                      <a:schemeClr val="tx2"/>
                    </a:gs>
                  </a:gsLst>
                  <a:lin ang="5400000" scaled="0"/>
                </a:gradFill>
                <a:latin typeface="+mj-lt"/>
                <a:ea typeface="ＭＳ Ｐゴシック" charset="0"/>
                <a:cs typeface="ＭＳ Ｐゴシック" charset="0"/>
              </a:defRPr>
            </a:lvl1pPr>
            <a:lvl2pPr marL="28575" indent="0" algn="l" defTabSz="931863" rtl="0" fontAlgn="base">
              <a:lnSpc>
                <a:spcPct val="90000"/>
              </a:lnSpc>
              <a:spcBef>
                <a:spcPct val="20000"/>
              </a:spcBef>
              <a:spcAft>
                <a:spcPct val="0"/>
              </a:spcAft>
              <a:buSzPct val="90000"/>
              <a:buFont typeface="Arial" charset="0"/>
              <a:buNone/>
              <a:defRPr sz="2000" kern="1200">
                <a:gradFill>
                  <a:gsLst>
                    <a:gs pos="2917">
                      <a:schemeClr val="tx2"/>
                    </a:gs>
                    <a:gs pos="100000">
                      <a:schemeClr val="tx2"/>
                    </a:gs>
                  </a:gsLst>
                  <a:lin ang="5400000" scaled="0"/>
                </a:gradFill>
                <a:latin typeface="+mn-lt"/>
                <a:ea typeface="ＭＳ Ｐゴシック" charset="0"/>
                <a:cs typeface="+mn-cs"/>
              </a:defRPr>
            </a:lvl2pPr>
            <a:lvl3pPr marL="223838" indent="0" algn="l" defTabSz="931863" rtl="0" fontAlgn="base">
              <a:lnSpc>
                <a:spcPct val="90000"/>
              </a:lnSpc>
              <a:spcBef>
                <a:spcPct val="20000"/>
              </a:spcBef>
              <a:spcAft>
                <a:spcPct val="0"/>
              </a:spcAft>
              <a:buSzPct val="90000"/>
              <a:buFont typeface="Arial" charset="0"/>
              <a:buNone/>
              <a:defRPr sz="2000" kern="1200">
                <a:gradFill>
                  <a:gsLst>
                    <a:gs pos="2917">
                      <a:schemeClr val="tx2"/>
                    </a:gs>
                    <a:gs pos="100000">
                      <a:schemeClr val="tx2"/>
                    </a:gs>
                  </a:gsLst>
                  <a:lin ang="5400000" scaled="0"/>
                </a:gradFill>
                <a:latin typeface="+mn-lt"/>
                <a:ea typeface="ＭＳ Ｐゴシック" charset="0"/>
                <a:cs typeface="+mn-cs"/>
              </a:defRPr>
            </a:lvl3pPr>
            <a:lvl4pPr marL="476250" indent="0" algn="l" defTabSz="931863" rtl="0" fontAlgn="base">
              <a:lnSpc>
                <a:spcPct val="90000"/>
              </a:lnSpc>
              <a:spcBef>
                <a:spcPct val="20000"/>
              </a:spcBef>
              <a:spcAft>
                <a:spcPct val="0"/>
              </a:spcAft>
              <a:buSzPct val="90000"/>
              <a:buFont typeface="Arial" charset="0"/>
              <a:buNone/>
              <a:defRPr sz="1800" kern="1200">
                <a:gradFill>
                  <a:gsLst>
                    <a:gs pos="2917">
                      <a:schemeClr val="tx2"/>
                    </a:gs>
                    <a:gs pos="100000">
                      <a:schemeClr val="tx2"/>
                    </a:gs>
                  </a:gsLst>
                  <a:lin ang="5400000" scaled="0"/>
                </a:gradFill>
                <a:latin typeface="+mn-lt"/>
                <a:ea typeface="ＭＳ Ｐゴシック" charset="0"/>
                <a:cs typeface="+mn-cs"/>
              </a:defRPr>
            </a:lvl4pPr>
            <a:lvl5pPr marL="739775" indent="0" algn="l" defTabSz="931863" rtl="0" fontAlgn="base">
              <a:lnSpc>
                <a:spcPct val="90000"/>
              </a:lnSpc>
              <a:spcBef>
                <a:spcPct val="20000"/>
              </a:spcBef>
              <a:spcAft>
                <a:spcPct val="0"/>
              </a:spcAft>
              <a:buSzPct val="90000"/>
              <a:buFont typeface="Arial" charset="0"/>
              <a:buNone/>
              <a:defRPr sz="1800" kern="1200">
                <a:gradFill>
                  <a:gsLst>
                    <a:gs pos="2917">
                      <a:schemeClr val="tx2"/>
                    </a:gs>
                    <a:gs pos="100000">
                      <a:schemeClr val="tx2"/>
                    </a:gs>
                  </a:gsLst>
                  <a:lin ang="5400000" scaled="0"/>
                </a:gradFill>
                <a:latin typeface="+mn-lt"/>
                <a:ea typeface="ＭＳ Ｐゴシック" charset="0"/>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801"/>
              </a:spcBef>
            </a:pPr>
            <a:r>
              <a:rPr lang="es-ES" sz="2924" dirty="0">
                <a:solidFill>
                  <a:schemeClr val="bg1"/>
                </a:solidFill>
              </a:rPr>
              <a:t>No es necesario adquirir hardware y mantenerlo</a:t>
            </a:r>
          </a:p>
          <a:p>
            <a:pPr>
              <a:spcBef>
                <a:spcPts val="1801"/>
              </a:spcBef>
            </a:pPr>
            <a:endParaRPr lang="es-ES" sz="2924" dirty="0">
              <a:solidFill>
                <a:schemeClr val="bg1"/>
              </a:solidFill>
            </a:endParaRPr>
          </a:p>
          <a:p>
            <a:pPr>
              <a:spcBef>
                <a:spcPts val="1801"/>
              </a:spcBef>
            </a:pPr>
            <a:r>
              <a:rPr lang="es-ES" sz="2924" dirty="0" err="1" smtClean="0">
                <a:solidFill>
                  <a:schemeClr val="bg1"/>
                </a:solidFill>
              </a:rPr>
              <a:t>Bypasses</a:t>
            </a:r>
            <a:r>
              <a:rPr lang="es-ES" sz="2924" dirty="0" smtClean="0">
                <a:solidFill>
                  <a:schemeClr val="bg1"/>
                </a:solidFill>
              </a:rPr>
              <a:t> </a:t>
            </a:r>
            <a:r>
              <a:rPr lang="es-ES" sz="2924" dirty="0" err="1">
                <a:solidFill>
                  <a:schemeClr val="bg1"/>
                </a:solidFill>
              </a:rPr>
              <a:t>deployment</a:t>
            </a:r>
            <a:r>
              <a:rPr lang="es-ES" sz="2924" dirty="0">
                <a:solidFill>
                  <a:schemeClr val="bg1"/>
                </a:solidFill>
              </a:rPr>
              <a:t> </a:t>
            </a:r>
            <a:r>
              <a:rPr lang="es-ES" sz="2924" dirty="0" err="1">
                <a:solidFill>
                  <a:schemeClr val="bg1"/>
                </a:solidFill>
              </a:rPr>
              <a:t>expertise</a:t>
            </a:r>
            <a:endParaRPr lang="es-ES" sz="2924" dirty="0">
              <a:solidFill>
                <a:schemeClr val="bg1"/>
              </a:solidFill>
            </a:endParaRPr>
          </a:p>
          <a:p>
            <a:pPr lvl="1"/>
            <a:r>
              <a:rPr lang="es-ES" sz="1500" dirty="0">
                <a:solidFill>
                  <a:schemeClr val="bg1"/>
                </a:solidFill>
              </a:rPr>
              <a:t>Up and </a:t>
            </a:r>
            <a:r>
              <a:rPr lang="es-ES" sz="1500" dirty="0" err="1">
                <a:solidFill>
                  <a:schemeClr val="bg1"/>
                </a:solidFill>
              </a:rPr>
              <a:t>running</a:t>
            </a:r>
            <a:r>
              <a:rPr lang="es-ES" sz="1500" dirty="0">
                <a:solidFill>
                  <a:schemeClr val="bg1"/>
                </a:solidFill>
              </a:rPr>
              <a:t> in a </a:t>
            </a:r>
            <a:r>
              <a:rPr lang="es-ES" sz="1500" dirty="0" err="1">
                <a:solidFill>
                  <a:schemeClr val="bg1"/>
                </a:solidFill>
              </a:rPr>
              <a:t>few</a:t>
            </a:r>
            <a:r>
              <a:rPr lang="es-ES" sz="1500" dirty="0">
                <a:solidFill>
                  <a:schemeClr val="bg1"/>
                </a:solidFill>
              </a:rPr>
              <a:t> </a:t>
            </a:r>
            <a:r>
              <a:rPr lang="es-ES" sz="1500" dirty="0" err="1">
                <a:solidFill>
                  <a:schemeClr val="bg1"/>
                </a:solidFill>
              </a:rPr>
              <a:t>clicks</a:t>
            </a:r>
            <a:r>
              <a:rPr lang="es-ES" sz="1500" dirty="0">
                <a:solidFill>
                  <a:schemeClr val="bg1"/>
                </a:solidFill>
              </a:rPr>
              <a:t> (and </a:t>
            </a:r>
            <a:r>
              <a:rPr lang="es-ES" sz="1500" dirty="0" err="1">
                <a:solidFill>
                  <a:schemeClr val="bg1"/>
                </a:solidFill>
              </a:rPr>
              <a:t>within</a:t>
            </a:r>
            <a:r>
              <a:rPr lang="es-ES" sz="1500" dirty="0">
                <a:solidFill>
                  <a:schemeClr val="bg1"/>
                </a:solidFill>
              </a:rPr>
              <a:t> minutes)</a:t>
            </a:r>
          </a:p>
          <a:p>
            <a:pPr lvl="1"/>
            <a:r>
              <a:rPr lang="es-ES" sz="1500" dirty="0">
                <a:solidFill>
                  <a:schemeClr val="bg1"/>
                </a:solidFill>
              </a:rPr>
              <a:t>No software </a:t>
            </a:r>
            <a:r>
              <a:rPr lang="es-ES" sz="1500" dirty="0" err="1">
                <a:solidFill>
                  <a:schemeClr val="bg1"/>
                </a:solidFill>
              </a:rPr>
              <a:t>provisioning</a:t>
            </a:r>
            <a:r>
              <a:rPr lang="es-ES" sz="1500" dirty="0">
                <a:solidFill>
                  <a:schemeClr val="bg1"/>
                </a:solidFill>
              </a:rPr>
              <a:t> and </a:t>
            </a:r>
            <a:r>
              <a:rPr lang="es-ES" sz="1500" dirty="0" err="1">
                <a:solidFill>
                  <a:schemeClr val="bg1"/>
                </a:solidFill>
              </a:rPr>
              <a:t>maintaining</a:t>
            </a:r>
            <a:endParaRPr lang="es-ES" sz="1500" dirty="0">
              <a:solidFill>
                <a:schemeClr val="bg1"/>
              </a:solidFill>
            </a:endParaRPr>
          </a:p>
          <a:p>
            <a:pPr lvl="1"/>
            <a:r>
              <a:rPr lang="es-ES" sz="1500" dirty="0">
                <a:solidFill>
                  <a:schemeClr val="bg1"/>
                </a:solidFill>
              </a:rPr>
              <a:t>Performance </a:t>
            </a:r>
            <a:r>
              <a:rPr lang="es-ES" sz="1500" dirty="0" err="1">
                <a:solidFill>
                  <a:schemeClr val="bg1"/>
                </a:solidFill>
              </a:rPr>
              <a:t>tuning</a:t>
            </a:r>
            <a:endParaRPr lang="es-ES" sz="1500" dirty="0">
              <a:solidFill>
                <a:schemeClr val="bg1"/>
              </a:solidFill>
            </a:endParaRPr>
          </a:p>
          <a:p>
            <a:pPr>
              <a:spcBef>
                <a:spcPts val="1801"/>
              </a:spcBef>
            </a:pPr>
            <a:endParaRPr lang="es-ES" sz="2924" dirty="0">
              <a:solidFill>
                <a:schemeClr val="bg1"/>
              </a:solidFill>
            </a:endParaRPr>
          </a:p>
          <a:p>
            <a:pPr>
              <a:spcBef>
                <a:spcPts val="1801"/>
              </a:spcBef>
            </a:pPr>
            <a:r>
              <a:rPr lang="es-ES" sz="2924" dirty="0" err="1">
                <a:solidFill>
                  <a:schemeClr val="bg1"/>
                </a:solidFill>
              </a:rPr>
              <a:t>Easily</a:t>
            </a:r>
            <a:r>
              <a:rPr lang="es-ES" sz="2924" dirty="0">
                <a:solidFill>
                  <a:schemeClr val="bg1"/>
                </a:solidFill>
              </a:rPr>
              <a:t> </a:t>
            </a:r>
            <a:r>
              <a:rPr lang="es-ES" sz="2924" dirty="0" err="1">
                <a:solidFill>
                  <a:schemeClr val="bg1"/>
                </a:solidFill>
              </a:rPr>
              <a:t>expand</a:t>
            </a:r>
            <a:r>
              <a:rPr lang="es-ES" sz="2924" dirty="0">
                <a:solidFill>
                  <a:schemeClr val="bg1"/>
                </a:solidFill>
              </a:rPr>
              <a:t> </a:t>
            </a:r>
            <a:r>
              <a:rPr lang="es-ES" sz="2924" dirty="0" err="1">
                <a:solidFill>
                  <a:schemeClr val="bg1"/>
                </a:solidFill>
              </a:rPr>
              <a:t>your</a:t>
            </a:r>
            <a:r>
              <a:rPr lang="es-ES" sz="2924" dirty="0">
                <a:solidFill>
                  <a:schemeClr val="bg1"/>
                </a:solidFill>
              </a:rPr>
              <a:t> </a:t>
            </a:r>
            <a:r>
              <a:rPr lang="es-ES" sz="2924" dirty="0" err="1">
                <a:solidFill>
                  <a:schemeClr val="bg1"/>
                </a:solidFill>
              </a:rPr>
              <a:t>business</a:t>
            </a:r>
            <a:r>
              <a:rPr lang="es-ES" sz="2924" dirty="0">
                <a:solidFill>
                  <a:schemeClr val="bg1"/>
                </a:solidFill>
              </a:rPr>
              <a:t> </a:t>
            </a:r>
            <a:r>
              <a:rPr lang="es-ES" sz="2924" dirty="0" err="1">
                <a:solidFill>
                  <a:schemeClr val="bg1"/>
                </a:solidFill>
              </a:rPr>
              <a:t>globally</a:t>
            </a:r>
            <a:endParaRPr lang="es-ES" sz="2924" dirty="0">
              <a:solidFill>
                <a:schemeClr val="bg1"/>
              </a:solidFill>
            </a:endParaRPr>
          </a:p>
          <a:p>
            <a:pPr>
              <a:spcBef>
                <a:spcPts val="2400"/>
              </a:spcBef>
            </a:pPr>
            <a:endParaRPr lang="es-ES" sz="3900" dirty="0">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626" y="2455288"/>
            <a:ext cx="3717124" cy="2478084"/>
          </a:xfrm>
          <a:prstGeom prst="rect">
            <a:avLst/>
          </a:prstGeom>
        </p:spPr>
      </p:pic>
    </p:spTree>
    <p:extLst>
      <p:ext uri="{BB962C8B-B14F-4D97-AF65-F5344CB8AC3E}">
        <p14:creationId xmlns:p14="http://schemas.microsoft.com/office/powerpoint/2010/main" val="3964059779"/>
      </p:ext>
    </p:extLst>
  </p:cSld>
  <p:clrMapOvr>
    <a:masterClrMapping/>
  </p:clrMapOvr>
  <p:transition spd="slow">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Presentando </a:t>
            </a:r>
            <a:r>
              <a:rPr lang="es-ES" dirty="0" err="1"/>
              <a:t>Stream</a:t>
            </a:r>
            <a:r>
              <a:rPr lang="es-ES" dirty="0"/>
              <a:t> </a:t>
            </a:r>
            <a:r>
              <a:rPr lang="es-ES" dirty="0" err="1"/>
              <a:t>Analytics</a:t>
            </a:r>
            <a:endParaRPr lang="en-US" dirty="0"/>
          </a:p>
        </p:txBody>
      </p:sp>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213067" y="2949143"/>
            <a:ext cx="2950864" cy="2539114"/>
          </a:xfrm>
          <a:prstGeom prst="rect">
            <a:avLst/>
          </a:prstGeom>
        </p:spPr>
      </p:pic>
      <p:pic>
        <p:nvPicPr>
          <p:cNvPr id="13" name="Picture 12"/>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242715" y="2949143"/>
            <a:ext cx="2950864" cy="2539114"/>
          </a:xfrm>
          <a:prstGeom prst="rect">
            <a:avLst/>
          </a:prstGeom>
        </p:spPr>
      </p:pic>
      <p:pic>
        <p:nvPicPr>
          <p:cNvPr id="16" name="Picture 2" descr="C:\Users\v-abb\Dropbox\SQL Server 14\Hybrid IT Image_no people.jpg"/>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sharpenSoften amount="50000"/>
                    </a14:imgEffect>
                    <a14:imgEffect>
                      <a14:brightnessContrast bright="-11000" contrast="43000"/>
                    </a14:imgEffect>
                  </a14:imgLayer>
                </a14:imgProps>
              </a:ext>
              <a:ext uri="{28A0092B-C50C-407E-A947-70E740481C1C}">
                <a14:useLocalDpi xmlns:a14="http://schemas.microsoft.com/office/drawing/2010/main" val="0"/>
              </a:ext>
            </a:extLst>
          </a:blip>
          <a:srcRect r="23147" b="2631"/>
          <a:stretch/>
        </p:blipFill>
        <p:spPr bwMode="auto">
          <a:xfrm>
            <a:off x="3227892" y="2949143"/>
            <a:ext cx="2950864" cy="2539114"/>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a:spLocks/>
          </p:cNvSpPr>
          <p:nvPr>
            <p:custDataLst>
              <p:tags r:id="rId1"/>
            </p:custDataLst>
          </p:nvPr>
        </p:nvSpPr>
        <p:spPr bwMode="auto">
          <a:xfrm>
            <a:off x="3227892" y="1744662"/>
            <a:ext cx="2950864" cy="120449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111" fontAlgn="base">
              <a:lnSpc>
                <a:spcPct val="90000"/>
              </a:lnSpc>
              <a:spcBef>
                <a:spcPct val="0"/>
              </a:spcBef>
              <a:spcAft>
                <a:spcPct val="0"/>
              </a:spcAft>
            </a:pPr>
            <a:r>
              <a:rPr lang="es-ES" dirty="0">
                <a:gradFill flip="none" rotWithShape="1">
                  <a:gsLst>
                    <a:gs pos="0">
                      <a:srgbClr val="FFFFFF"/>
                    </a:gs>
                    <a:gs pos="100000">
                      <a:srgbClr val="FFFFFF"/>
                    </a:gs>
                  </a:gsLst>
                  <a:lin ang="5400000" scaled="0"/>
                  <a:tileRect/>
                </a:gradFill>
                <a:latin typeface="Segoe UI Light"/>
                <a:ea typeface="Segoe UI" pitchFamily="34" charset="0"/>
                <a:cs typeface="Segoe UI" pitchFamily="34" charset="0"/>
              </a:rPr>
              <a:t>Disponible, escalable y con soporte de aplicaciones de misión crítica</a:t>
            </a:r>
          </a:p>
        </p:txBody>
      </p:sp>
      <p:sp>
        <p:nvSpPr>
          <p:cNvPr id="11" name="Rectangle 10"/>
          <p:cNvSpPr>
            <a:spLocks/>
          </p:cNvSpPr>
          <p:nvPr>
            <p:custDataLst>
              <p:tags r:id="rId2"/>
            </p:custDataLst>
          </p:nvPr>
        </p:nvSpPr>
        <p:spPr bwMode="auto">
          <a:xfrm>
            <a:off x="6213067" y="1744662"/>
            <a:ext cx="2950864" cy="120449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111" fontAlgn="base">
              <a:lnSpc>
                <a:spcPct val="90000"/>
              </a:lnSpc>
              <a:spcBef>
                <a:spcPct val="0"/>
              </a:spcBef>
              <a:spcAft>
                <a:spcPct val="0"/>
              </a:spcAft>
            </a:pPr>
            <a:r>
              <a:rPr lang="es-ES" sz="2000" dirty="0">
                <a:gradFill flip="none" rotWithShape="1">
                  <a:gsLst>
                    <a:gs pos="0">
                      <a:srgbClr val="FFFFFF"/>
                    </a:gs>
                    <a:gs pos="100000">
                      <a:srgbClr val="FFFFFF"/>
                    </a:gs>
                  </a:gsLst>
                  <a:lin ang="5400000" scaled="0"/>
                  <a:tileRect/>
                </a:gradFill>
                <a:latin typeface="Segoe UI Light"/>
                <a:ea typeface="Segoe UI" pitchFamily="34" charset="0"/>
                <a:cs typeface="Segoe UI" pitchFamily="34" charset="0"/>
              </a:rPr>
              <a:t>Permite un desarrollo rápido</a:t>
            </a:r>
          </a:p>
        </p:txBody>
      </p:sp>
      <p:sp>
        <p:nvSpPr>
          <p:cNvPr id="14" name="Rectangle 13"/>
          <p:cNvSpPr>
            <a:spLocks/>
          </p:cNvSpPr>
          <p:nvPr>
            <p:custDataLst>
              <p:tags r:id="rId3"/>
            </p:custDataLst>
          </p:nvPr>
        </p:nvSpPr>
        <p:spPr bwMode="auto">
          <a:xfrm>
            <a:off x="242717" y="1744662"/>
            <a:ext cx="2950864" cy="120449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111" fontAlgn="base">
              <a:lnSpc>
                <a:spcPct val="90000"/>
              </a:lnSpc>
              <a:spcBef>
                <a:spcPct val="0"/>
              </a:spcBef>
              <a:spcAft>
                <a:spcPct val="0"/>
              </a:spcAft>
            </a:pPr>
            <a:r>
              <a:rPr lang="es-ES" dirty="0">
                <a:gradFill flip="none" rotWithShape="1">
                  <a:gsLst>
                    <a:gs pos="0">
                      <a:srgbClr val="FFFFFF"/>
                    </a:gs>
                    <a:gs pos="100000">
                      <a:srgbClr val="FFFFFF"/>
                    </a:gs>
                  </a:gsLst>
                  <a:lin ang="5400000" scaled="0"/>
                  <a:tileRect/>
                </a:gradFill>
                <a:latin typeface="Segoe UI Light"/>
                <a:ea typeface="Segoe UI" pitchFamily="34" charset="0"/>
                <a:cs typeface="Segoe UI" pitchFamily="34" charset="0"/>
              </a:rPr>
              <a:t>Sistema de analítica completamente administrado y en tiempo real</a:t>
            </a:r>
          </a:p>
        </p:txBody>
      </p:sp>
      <p:sp>
        <p:nvSpPr>
          <p:cNvPr id="15" name="Rectangle 14"/>
          <p:cNvSpPr/>
          <p:nvPr/>
        </p:nvSpPr>
        <p:spPr bwMode="auto">
          <a:xfrm>
            <a:off x="6215565" y="1744662"/>
            <a:ext cx="2950864" cy="3732861"/>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7" name="Rectangle 16"/>
          <p:cNvSpPr/>
          <p:nvPr/>
        </p:nvSpPr>
        <p:spPr bwMode="auto">
          <a:xfrm>
            <a:off x="251161" y="1745113"/>
            <a:ext cx="2950864" cy="3743595"/>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555746630"/>
      </p:ext>
    </p:extLst>
  </p:cSld>
  <p:clrMapOvr>
    <a:masterClrMapping/>
  </p:clrMapOvr>
  <p:transition spd="slow">
    <p:pu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1" y="2580"/>
            <a:ext cx="3748694" cy="6993532"/>
          </a:xfrm>
          <a:prstGeom prst="rect">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s-ES" sz="2000" dirty="0">
              <a:gradFill>
                <a:gsLst>
                  <a:gs pos="0">
                    <a:srgbClr val="FFFFFF"/>
                  </a:gs>
                  <a:gs pos="100000">
                    <a:srgbClr val="FFFFFF"/>
                  </a:gs>
                </a:gsLst>
                <a:lin ang="5400000" scaled="1"/>
              </a:gradFill>
              <a:ea typeface="Segoe UI" pitchFamily="34" charset="0"/>
              <a:cs typeface="Segoe UI" pitchFamily="34" charset="0"/>
            </a:endParaRPr>
          </a:p>
        </p:txBody>
      </p:sp>
      <p:sp>
        <p:nvSpPr>
          <p:cNvPr id="9" name="Text Placeholder 5"/>
          <p:cNvSpPr txBox="1">
            <a:spLocks/>
          </p:cNvSpPr>
          <p:nvPr/>
        </p:nvSpPr>
        <p:spPr bwMode="auto">
          <a:xfrm>
            <a:off x="3749011" y="1213173"/>
            <a:ext cx="5486270" cy="47120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82854" tIns="146283" rIns="182854" bIns="146283" numCol="1" anchor="t" anchorCtr="0" compatLnSpc="1">
            <a:prstTxWarp prst="textNoShape">
              <a:avLst/>
            </a:prstTxWarp>
            <a:spAutoFit/>
          </a:bodyPr>
          <a:lstStyle>
            <a:lvl1pPr marL="0" indent="0" algn="l" defTabSz="931863" rtl="0" fontAlgn="base">
              <a:lnSpc>
                <a:spcPct val="90000"/>
              </a:lnSpc>
              <a:spcBef>
                <a:spcPct val="20000"/>
              </a:spcBef>
              <a:spcAft>
                <a:spcPct val="0"/>
              </a:spcAft>
              <a:buSzPct val="90000"/>
              <a:buFont typeface="Arial" charset="0"/>
              <a:buNone/>
              <a:defRPr sz="4000" kern="1200">
                <a:gradFill>
                  <a:gsLst>
                    <a:gs pos="2920">
                      <a:schemeClr val="tx2"/>
                    </a:gs>
                    <a:gs pos="39000">
                      <a:schemeClr val="tx2"/>
                    </a:gs>
                  </a:gsLst>
                  <a:lin ang="5400000" scaled="0"/>
                </a:gradFill>
                <a:latin typeface="+mj-lt"/>
                <a:ea typeface="ＭＳ Ｐゴシック" charset="0"/>
                <a:cs typeface="ＭＳ Ｐゴシック" charset="0"/>
              </a:defRPr>
            </a:lvl1pPr>
            <a:lvl2pPr marL="28575" indent="0" algn="l" defTabSz="931863" rtl="0" fontAlgn="base">
              <a:lnSpc>
                <a:spcPct val="90000"/>
              </a:lnSpc>
              <a:spcBef>
                <a:spcPct val="20000"/>
              </a:spcBef>
              <a:spcAft>
                <a:spcPct val="0"/>
              </a:spcAft>
              <a:buSzPct val="90000"/>
              <a:buFont typeface="Arial" charset="0"/>
              <a:buNone/>
              <a:defRPr sz="2000" kern="1200">
                <a:gradFill>
                  <a:gsLst>
                    <a:gs pos="2917">
                      <a:schemeClr val="tx2"/>
                    </a:gs>
                    <a:gs pos="100000">
                      <a:schemeClr val="tx2"/>
                    </a:gs>
                  </a:gsLst>
                  <a:lin ang="5400000" scaled="0"/>
                </a:gradFill>
                <a:latin typeface="+mn-lt"/>
                <a:ea typeface="ＭＳ Ｐゴシック" charset="0"/>
                <a:cs typeface="+mn-cs"/>
              </a:defRPr>
            </a:lvl2pPr>
            <a:lvl3pPr marL="223838" indent="0" algn="l" defTabSz="931863" rtl="0" fontAlgn="base">
              <a:lnSpc>
                <a:spcPct val="90000"/>
              </a:lnSpc>
              <a:spcBef>
                <a:spcPct val="20000"/>
              </a:spcBef>
              <a:spcAft>
                <a:spcPct val="0"/>
              </a:spcAft>
              <a:buSzPct val="90000"/>
              <a:buFont typeface="Arial" charset="0"/>
              <a:buNone/>
              <a:defRPr sz="2000" kern="1200">
                <a:gradFill>
                  <a:gsLst>
                    <a:gs pos="2917">
                      <a:schemeClr val="tx2"/>
                    </a:gs>
                    <a:gs pos="100000">
                      <a:schemeClr val="tx2"/>
                    </a:gs>
                  </a:gsLst>
                  <a:lin ang="5400000" scaled="0"/>
                </a:gradFill>
                <a:latin typeface="+mn-lt"/>
                <a:ea typeface="ＭＳ Ｐゴシック" charset="0"/>
                <a:cs typeface="+mn-cs"/>
              </a:defRPr>
            </a:lvl3pPr>
            <a:lvl4pPr marL="476250" indent="0" algn="l" defTabSz="931863" rtl="0" fontAlgn="base">
              <a:lnSpc>
                <a:spcPct val="90000"/>
              </a:lnSpc>
              <a:spcBef>
                <a:spcPct val="20000"/>
              </a:spcBef>
              <a:spcAft>
                <a:spcPct val="0"/>
              </a:spcAft>
              <a:buSzPct val="90000"/>
              <a:buFont typeface="Arial" charset="0"/>
              <a:buNone/>
              <a:defRPr sz="1800" kern="1200">
                <a:gradFill>
                  <a:gsLst>
                    <a:gs pos="2917">
                      <a:schemeClr val="tx2"/>
                    </a:gs>
                    <a:gs pos="100000">
                      <a:schemeClr val="tx2"/>
                    </a:gs>
                  </a:gsLst>
                  <a:lin ang="5400000" scaled="0"/>
                </a:gradFill>
                <a:latin typeface="+mn-lt"/>
                <a:ea typeface="ＭＳ Ｐゴシック" charset="0"/>
                <a:cs typeface="+mn-cs"/>
              </a:defRPr>
            </a:lvl4pPr>
            <a:lvl5pPr marL="739775" indent="0" algn="l" defTabSz="931863" rtl="0" fontAlgn="base">
              <a:lnSpc>
                <a:spcPct val="90000"/>
              </a:lnSpc>
              <a:spcBef>
                <a:spcPct val="20000"/>
              </a:spcBef>
              <a:spcAft>
                <a:spcPct val="0"/>
              </a:spcAft>
              <a:buSzPct val="90000"/>
              <a:buFont typeface="Arial" charset="0"/>
              <a:buNone/>
              <a:defRPr sz="1800" kern="1200">
                <a:gradFill>
                  <a:gsLst>
                    <a:gs pos="2917">
                      <a:schemeClr val="tx2"/>
                    </a:gs>
                    <a:gs pos="100000">
                      <a:schemeClr val="tx2"/>
                    </a:gs>
                  </a:gsLst>
                  <a:lin ang="5400000" scaled="0"/>
                </a:gradFill>
                <a:latin typeface="+mn-lt"/>
                <a:ea typeface="ＭＳ Ｐゴシック" charset="0"/>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801"/>
              </a:spcBef>
            </a:pPr>
            <a:r>
              <a:rPr lang="es-ES" sz="3000" dirty="0">
                <a:solidFill>
                  <a:schemeClr val="bg1"/>
                </a:solidFill>
              </a:rPr>
              <a:t>Garantías en las entregas de eventos</a:t>
            </a:r>
          </a:p>
          <a:p>
            <a:pPr lvl="1"/>
            <a:r>
              <a:rPr lang="es-ES" sz="1500" dirty="0">
                <a:solidFill>
                  <a:schemeClr val="bg1"/>
                </a:solidFill>
              </a:rPr>
              <a:t>Garantía de no perder ningún evento o de una salida incorrecta</a:t>
            </a:r>
          </a:p>
          <a:p>
            <a:pPr lvl="1"/>
            <a:r>
              <a:rPr lang="es-ES" sz="1500" dirty="0">
                <a:solidFill>
                  <a:schemeClr val="bg1"/>
                </a:solidFill>
              </a:rPr>
              <a:t>Preserva el orden de los evento por dispositivo</a:t>
            </a:r>
          </a:p>
          <a:p>
            <a:pPr lvl="1"/>
            <a:endParaRPr lang="es-ES" sz="1500" dirty="0">
              <a:solidFill>
                <a:schemeClr val="bg1"/>
              </a:solidFill>
            </a:endParaRPr>
          </a:p>
          <a:p>
            <a:pPr>
              <a:spcBef>
                <a:spcPts val="1801"/>
              </a:spcBef>
            </a:pPr>
            <a:r>
              <a:rPr lang="es-ES" sz="3000" dirty="0">
                <a:solidFill>
                  <a:schemeClr val="bg1"/>
                </a:solidFill>
              </a:rPr>
              <a:t>Garantizado la continuidad de tu negocio</a:t>
            </a:r>
          </a:p>
          <a:p>
            <a:pPr lvl="1"/>
            <a:r>
              <a:rPr lang="es-ES" sz="1500" dirty="0">
                <a:solidFill>
                  <a:schemeClr val="bg1"/>
                </a:solidFill>
              </a:rPr>
              <a:t>Alta disponibilidad (tres nueves de disponibilidad)</a:t>
            </a:r>
          </a:p>
          <a:p>
            <a:pPr lvl="1"/>
            <a:r>
              <a:rPr lang="es-ES" sz="1500" dirty="0">
                <a:solidFill>
                  <a:schemeClr val="bg1"/>
                </a:solidFill>
              </a:rPr>
              <a:t>Se recupera automáticamente de los fallos</a:t>
            </a:r>
          </a:p>
          <a:p>
            <a:pPr lvl="1"/>
            <a:r>
              <a:rPr lang="es-ES" sz="1500" dirty="0">
                <a:solidFill>
                  <a:schemeClr val="bg1"/>
                </a:solidFill>
              </a:rPr>
              <a:t>Gestión automática del estado que permite una rápida recuperación</a:t>
            </a:r>
          </a:p>
          <a:p>
            <a:pPr>
              <a:spcBef>
                <a:spcPts val="2400"/>
              </a:spcBef>
            </a:pPr>
            <a:endParaRPr lang="es-ES" sz="2000" dirty="0">
              <a:solidFill>
                <a:schemeClr val="bg1"/>
              </a:solidFill>
            </a:endParaRPr>
          </a:p>
        </p:txBody>
      </p:sp>
      <p:sp>
        <p:nvSpPr>
          <p:cNvPr id="10" name="Title 1"/>
          <p:cNvSpPr txBox="1">
            <a:spLocks/>
          </p:cNvSpPr>
          <p:nvPr/>
        </p:nvSpPr>
        <p:spPr>
          <a:xfrm>
            <a:off x="319882" y="280767"/>
            <a:ext cx="3276599" cy="794035"/>
          </a:xfrm>
          <a:prstGeom prst="rect">
            <a:avLst/>
          </a:prstGeom>
        </p:spPr>
        <p:txBody>
          <a:bodyPr vert="horz" wrap="square" lIns="146283" tIns="91426" rIns="146283" bIns="91426" rtlCol="0" anchor="t">
            <a:spAutoFit/>
          </a:bodyPr>
          <a:lstStyle>
            <a:defPPr>
              <a:defRPr lang="en-US"/>
            </a:defPPr>
            <a:lvl1pPr>
              <a:lnSpc>
                <a:spcPct val="90000"/>
              </a:lnSpc>
              <a:defRPr sz="5400" spc="-102">
                <a:ln w="3175">
                  <a:noFill/>
                </a:ln>
                <a:gradFill>
                  <a:gsLst>
                    <a:gs pos="0">
                      <a:srgbClr val="FFFFFF"/>
                    </a:gs>
                    <a:gs pos="100000">
                      <a:srgbClr val="FFFFFF"/>
                    </a:gs>
                  </a:gsLst>
                  <a:lin ang="5400000" scaled="0"/>
                </a:gradFill>
                <a:latin typeface="+mj-lt"/>
                <a:ea typeface="ＭＳ Ｐゴシック" charset="0"/>
                <a:cs typeface="Segoe UI" pitchFamily="34" charset="0"/>
              </a:defRPr>
            </a:lvl1pPr>
            <a:lvl2pPr>
              <a:lnSpc>
                <a:spcPct val="90000"/>
              </a:lnSpc>
              <a:defRPr sz="5400">
                <a:solidFill>
                  <a:schemeClr val="tx2"/>
                </a:solidFill>
                <a:latin typeface="Segoe UI Light" charset="0"/>
                <a:ea typeface="ＭＳ Ｐゴシック" charset="0"/>
                <a:cs typeface="Segoe UI" charset="0"/>
              </a:defRPr>
            </a:lvl2pPr>
            <a:lvl3pPr>
              <a:lnSpc>
                <a:spcPct val="90000"/>
              </a:lnSpc>
              <a:defRPr sz="5400">
                <a:solidFill>
                  <a:schemeClr val="tx2"/>
                </a:solidFill>
                <a:latin typeface="Segoe UI Light" charset="0"/>
                <a:ea typeface="ＭＳ Ｐゴシック" charset="0"/>
                <a:cs typeface="Segoe UI" charset="0"/>
              </a:defRPr>
            </a:lvl3pPr>
            <a:lvl4pPr>
              <a:lnSpc>
                <a:spcPct val="90000"/>
              </a:lnSpc>
              <a:defRPr sz="5400">
                <a:solidFill>
                  <a:schemeClr val="tx2"/>
                </a:solidFill>
                <a:latin typeface="Segoe UI Light" charset="0"/>
                <a:ea typeface="ＭＳ Ｐゴシック" charset="0"/>
                <a:cs typeface="Segoe UI" charset="0"/>
              </a:defRPr>
            </a:lvl4pPr>
            <a:lvl5pPr>
              <a:lnSpc>
                <a:spcPct val="90000"/>
              </a:lnSpc>
              <a:defRPr sz="5400">
                <a:solidFill>
                  <a:schemeClr val="tx2"/>
                </a:solidFill>
                <a:latin typeface="Segoe UI Light" charset="0"/>
                <a:ea typeface="ＭＳ Ｐゴシック" charset="0"/>
                <a:cs typeface="Segoe UI" charset="0"/>
              </a:defRPr>
            </a:lvl5pPr>
            <a:lvl6pPr marL="4572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6pPr>
            <a:lvl7pPr marL="9144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7pPr>
            <a:lvl8pPr marL="13716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8pPr>
            <a:lvl9pPr marL="18288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9pPr>
          </a:lstStyle>
          <a:p>
            <a:r>
              <a:rPr lang="es-ES" sz="4400" dirty="0"/>
              <a:t>Confiabilidad</a:t>
            </a:r>
          </a:p>
        </p:txBody>
      </p:sp>
      <p:pic>
        <p:nvPicPr>
          <p:cNvPr id="3" name="Picture 2"/>
          <p:cNvPicPr>
            <a:picLocks noChangeAspect="1"/>
          </p:cNvPicPr>
          <p:nvPr/>
        </p:nvPicPr>
        <p:blipFill rotWithShape="1">
          <a:blip r:embed="rId3"/>
          <a:srcRect t="-1" b="1176"/>
          <a:stretch/>
        </p:blipFill>
        <p:spPr>
          <a:xfrm>
            <a:off x="571678" y="2617011"/>
            <a:ext cx="2605340" cy="4377018"/>
          </a:xfrm>
          <a:prstGeom prst="rect">
            <a:avLst/>
          </a:prstGeom>
        </p:spPr>
      </p:pic>
    </p:spTree>
    <p:extLst>
      <p:ext uri="{BB962C8B-B14F-4D97-AF65-F5344CB8AC3E}">
        <p14:creationId xmlns:p14="http://schemas.microsoft.com/office/powerpoint/2010/main" val="332371023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xEl>
                                              <p:pRg st="4" end="4"/>
                                            </p:txEl>
                                          </p:spTgt>
                                        </p:tgtEl>
                                        <p:attrNameLst>
                                          <p:attrName>style.visibility</p:attrName>
                                        </p:attrNameLst>
                                      </p:cBhvr>
                                      <p:to>
                                        <p:strVal val="visible"/>
                                      </p:to>
                                    </p:set>
                                    <p:animEffect transition="in" filter="fade">
                                      <p:cBhvr>
                                        <p:cTn id="18" dur="500"/>
                                        <p:tgtEl>
                                          <p:spTgt spid="9">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animEffect transition="in" filter="fade">
                                      <p:cBhvr>
                                        <p:cTn id="21" dur="500"/>
                                        <p:tgtEl>
                                          <p:spTgt spid="9">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xEl>
                                              <p:pRg st="6" end="6"/>
                                            </p:txEl>
                                          </p:spTgt>
                                        </p:tgtEl>
                                        <p:attrNameLst>
                                          <p:attrName>style.visibility</p:attrName>
                                        </p:attrNameLst>
                                      </p:cBhvr>
                                      <p:to>
                                        <p:strVal val="visible"/>
                                      </p:to>
                                    </p:set>
                                    <p:animEffect transition="in" filter="fade">
                                      <p:cBhvr>
                                        <p:cTn id="24" dur="500"/>
                                        <p:tgtEl>
                                          <p:spTgt spid="9">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animEffect transition="in" filter="fade">
                                      <p:cBhvr>
                                        <p:cTn id="27"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rotWithShape="1">
          <a:blip r:embed="rId2"/>
          <a:srcRect l="522" t="217" r="1368" b="217"/>
          <a:stretch/>
        </p:blipFill>
        <p:spPr>
          <a:xfrm>
            <a:off x="-1508919" y="358"/>
            <a:ext cx="5302769" cy="6994167"/>
          </a:xfrm>
          <a:prstGeom prst="rect">
            <a:avLst/>
          </a:prstGeom>
        </p:spPr>
      </p:pic>
      <p:sp>
        <p:nvSpPr>
          <p:cNvPr id="24" name="Text Placeholder 2"/>
          <p:cNvSpPr txBox="1">
            <a:spLocks/>
          </p:cNvSpPr>
          <p:nvPr/>
        </p:nvSpPr>
        <p:spPr bwMode="auto">
          <a:xfrm>
            <a:off x="4023620" y="887372"/>
            <a:ext cx="5211661" cy="45889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82854" tIns="146283" rIns="182854" bIns="146283" numCol="1" anchor="t" anchorCtr="0" compatLnSpc="1">
            <a:prstTxWarp prst="textNoShape">
              <a:avLst/>
            </a:prstTxWarp>
            <a:spAutoFit/>
          </a:bodyPr>
          <a:lstStyle>
            <a:lvl1pPr marL="0" indent="0" algn="l" defTabSz="931863" rtl="0" fontAlgn="base">
              <a:lnSpc>
                <a:spcPct val="90000"/>
              </a:lnSpc>
              <a:spcBef>
                <a:spcPct val="20000"/>
              </a:spcBef>
              <a:spcAft>
                <a:spcPct val="0"/>
              </a:spcAft>
              <a:buSzPct val="90000"/>
              <a:buFont typeface="Arial" charset="0"/>
              <a:buNone/>
              <a:defRPr sz="4000" kern="1200">
                <a:gradFill>
                  <a:gsLst>
                    <a:gs pos="2920">
                      <a:schemeClr val="tx2"/>
                    </a:gs>
                    <a:gs pos="39000">
                      <a:schemeClr val="tx2"/>
                    </a:gs>
                  </a:gsLst>
                  <a:lin ang="5400000" scaled="0"/>
                </a:gradFill>
                <a:latin typeface="+mj-lt"/>
                <a:ea typeface="ＭＳ Ｐゴシック" charset="0"/>
                <a:cs typeface="ＭＳ Ｐゴシック" charset="0"/>
              </a:defRPr>
            </a:lvl1pPr>
            <a:lvl2pPr marL="28575" indent="0" algn="l" defTabSz="931863" rtl="0" fontAlgn="base">
              <a:lnSpc>
                <a:spcPct val="90000"/>
              </a:lnSpc>
              <a:spcBef>
                <a:spcPct val="20000"/>
              </a:spcBef>
              <a:spcAft>
                <a:spcPct val="0"/>
              </a:spcAft>
              <a:buSzPct val="90000"/>
              <a:buFont typeface="Arial" charset="0"/>
              <a:buNone/>
              <a:defRPr sz="2000" kern="1200">
                <a:gradFill>
                  <a:gsLst>
                    <a:gs pos="2917">
                      <a:schemeClr val="tx2"/>
                    </a:gs>
                    <a:gs pos="100000">
                      <a:schemeClr val="tx2"/>
                    </a:gs>
                  </a:gsLst>
                  <a:lin ang="5400000" scaled="0"/>
                </a:gradFill>
                <a:latin typeface="+mn-lt"/>
                <a:ea typeface="ＭＳ Ｐゴシック" charset="0"/>
                <a:cs typeface="+mn-cs"/>
              </a:defRPr>
            </a:lvl2pPr>
            <a:lvl3pPr marL="223838" indent="0" algn="l" defTabSz="931863" rtl="0" fontAlgn="base">
              <a:lnSpc>
                <a:spcPct val="90000"/>
              </a:lnSpc>
              <a:spcBef>
                <a:spcPct val="20000"/>
              </a:spcBef>
              <a:spcAft>
                <a:spcPct val="0"/>
              </a:spcAft>
              <a:buSzPct val="90000"/>
              <a:buFont typeface="Arial" charset="0"/>
              <a:buNone/>
              <a:defRPr sz="2000" kern="1200">
                <a:gradFill>
                  <a:gsLst>
                    <a:gs pos="2917">
                      <a:schemeClr val="tx2"/>
                    </a:gs>
                    <a:gs pos="100000">
                      <a:schemeClr val="tx2"/>
                    </a:gs>
                  </a:gsLst>
                  <a:lin ang="5400000" scaled="0"/>
                </a:gradFill>
                <a:latin typeface="+mn-lt"/>
                <a:ea typeface="ＭＳ Ｐゴシック" charset="0"/>
                <a:cs typeface="+mn-cs"/>
              </a:defRPr>
            </a:lvl3pPr>
            <a:lvl4pPr marL="476250" indent="0" algn="l" defTabSz="931863" rtl="0" fontAlgn="base">
              <a:lnSpc>
                <a:spcPct val="90000"/>
              </a:lnSpc>
              <a:spcBef>
                <a:spcPct val="20000"/>
              </a:spcBef>
              <a:spcAft>
                <a:spcPct val="0"/>
              </a:spcAft>
              <a:buSzPct val="90000"/>
              <a:buFont typeface="Arial" charset="0"/>
              <a:buNone/>
              <a:defRPr sz="1800" kern="1200">
                <a:gradFill>
                  <a:gsLst>
                    <a:gs pos="2917">
                      <a:schemeClr val="tx2"/>
                    </a:gs>
                    <a:gs pos="100000">
                      <a:schemeClr val="tx2"/>
                    </a:gs>
                  </a:gsLst>
                  <a:lin ang="5400000" scaled="0"/>
                </a:gradFill>
                <a:latin typeface="+mn-lt"/>
                <a:ea typeface="ＭＳ Ｐゴシック" charset="0"/>
                <a:cs typeface="+mn-cs"/>
              </a:defRPr>
            </a:lvl4pPr>
            <a:lvl5pPr marL="739775" indent="0" algn="l" defTabSz="931863" rtl="0" fontAlgn="base">
              <a:lnSpc>
                <a:spcPct val="90000"/>
              </a:lnSpc>
              <a:spcBef>
                <a:spcPct val="20000"/>
              </a:spcBef>
              <a:spcAft>
                <a:spcPct val="0"/>
              </a:spcAft>
              <a:buSzPct val="90000"/>
              <a:buFont typeface="Arial" charset="0"/>
              <a:buNone/>
              <a:defRPr sz="1800" kern="1200">
                <a:gradFill>
                  <a:gsLst>
                    <a:gs pos="2917">
                      <a:schemeClr val="tx2"/>
                    </a:gs>
                    <a:gs pos="100000">
                      <a:schemeClr val="tx2"/>
                    </a:gs>
                  </a:gsLst>
                  <a:lin ang="5400000" scaled="0"/>
                </a:gradFill>
                <a:latin typeface="+mn-lt"/>
                <a:ea typeface="ＭＳ Ｐゴシック" charset="0"/>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801"/>
              </a:spcBef>
            </a:pPr>
            <a:r>
              <a:rPr lang="es-ES" sz="3000" dirty="0">
                <a:solidFill>
                  <a:schemeClr val="bg1"/>
                </a:solidFill>
              </a:rPr>
              <a:t>La </a:t>
            </a:r>
            <a:r>
              <a:rPr lang="es-ES" sz="3000" dirty="0" smtClean="0">
                <a:solidFill>
                  <a:schemeClr val="bg1"/>
                </a:solidFill>
              </a:rPr>
              <a:t>elasticidad </a:t>
            </a:r>
            <a:r>
              <a:rPr lang="es-ES" sz="3000" dirty="0">
                <a:solidFill>
                  <a:schemeClr val="bg1"/>
                </a:solidFill>
              </a:rPr>
              <a:t>de la nube para escalar hacia arriaba o hacia abajo</a:t>
            </a:r>
          </a:p>
          <a:p>
            <a:pPr lvl="1"/>
            <a:r>
              <a:rPr lang="es-ES" sz="1500" dirty="0">
                <a:solidFill>
                  <a:schemeClr val="bg1"/>
                </a:solidFill>
              </a:rPr>
              <a:t>Desde pocos recursos hasta mucho cuando sea requerido</a:t>
            </a:r>
          </a:p>
          <a:p>
            <a:pPr lvl="1"/>
            <a:r>
              <a:rPr lang="es-ES" sz="1500" dirty="0">
                <a:solidFill>
                  <a:schemeClr val="bg1"/>
                </a:solidFill>
              </a:rPr>
              <a:t>Distribuido, con una arquitectura de escalado horizontal</a:t>
            </a:r>
          </a:p>
          <a:p>
            <a:pPr lvl="1"/>
            <a:r>
              <a:rPr lang="es-ES" sz="1500" dirty="0">
                <a:solidFill>
                  <a:schemeClr val="bg1"/>
                </a:solidFill>
              </a:rPr>
              <a:t>Se puede escalar recursos directamente desde el portal sin necesidad de escribir código.</a:t>
            </a:r>
          </a:p>
          <a:p>
            <a:pPr lvl="1"/>
            <a:endParaRPr lang="es-ES" sz="1500" dirty="0">
              <a:solidFill>
                <a:schemeClr val="bg1"/>
              </a:solidFill>
            </a:endParaRPr>
          </a:p>
          <a:p>
            <a:pPr marL="0" lvl="1">
              <a:spcBef>
                <a:spcPts val="1801"/>
              </a:spcBef>
            </a:pPr>
            <a:r>
              <a:rPr lang="es-ES" sz="3000" dirty="0">
                <a:solidFill>
                  <a:schemeClr val="bg1"/>
                </a:solidFill>
                <a:latin typeface="Segoe UI Light"/>
                <a:cs typeface="ＭＳ Ｐゴシック" charset="0"/>
              </a:rPr>
              <a:t>Precio de entrada muy bajo</a:t>
            </a:r>
          </a:p>
          <a:p>
            <a:pPr lvl="1"/>
            <a:r>
              <a:rPr lang="es-ES" sz="1500" dirty="0">
                <a:solidFill>
                  <a:schemeClr val="bg1"/>
                </a:solidFill>
              </a:rPr>
              <a:t>Provisiona y ejecuta soluciones de </a:t>
            </a:r>
            <a:r>
              <a:rPr lang="es-ES" sz="1500" dirty="0" err="1">
                <a:solidFill>
                  <a:schemeClr val="bg1"/>
                </a:solidFill>
              </a:rPr>
              <a:t>Stream</a:t>
            </a:r>
            <a:r>
              <a:rPr lang="es-ES" sz="1500" dirty="0">
                <a:solidFill>
                  <a:schemeClr val="bg1"/>
                </a:solidFill>
              </a:rPr>
              <a:t> </a:t>
            </a:r>
            <a:r>
              <a:rPr lang="es-ES" sz="1500" dirty="0" err="1">
                <a:solidFill>
                  <a:schemeClr val="bg1"/>
                </a:solidFill>
              </a:rPr>
              <a:t>Analytics</a:t>
            </a:r>
            <a:r>
              <a:rPr lang="es-ES" sz="1500" dirty="0">
                <a:solidFill>
                  <a:schemeClr val="bg1"/>
                </a:solidFill>
              </a:rPr>
              <a:t> desde $25/mes</a:t>
            </a:r>
          </a:p>
          <a:p>
            <a:pPr lvl="1"/>
            <a:r>
              <a:rPr lang="es-ES" sz="1500" dirty="0">
                <a:solidFill>
                  <a:schemeClr val="bg1"/>
                </a:solidFill>
              </a:rPr>
              <a:t>Paga sólo por los recursos que usas</a:t>
            </a:r>
          </a:p>
          <a:p>
            <a:pPr lvl="1"/>
            <a:r>
              <a:rPr lang="es-ES" sz="1500" dirty="0">
                <a:solidFill>
                  <a:schemeClr val="bg1"/>
                </a:solidFill>
              </a:rPr>
              <a:t>Habilidad para añadir recursos de manera incremental</a:t>
            </a:r>
          </a:p>
        </p:txBody>
      </p:sp>
      <p:sp>
        <p:nvSpPr>
          <p:cNvPr id="25" name="Title 1"/>
          <p:cNvSpPr txBox="1">
            <a:spLocks/>
          </p:cNvSpPr>
          <p:nvPr/>
        </p:nvSpPr>
        <p:spPr>
          <a:xfrm>
            <a:off x="167481" y="295731"/>
            <a:ext cx="3581400" cy="1680175"/>
          </a:xfrm>
          <a:prstGeom prst="rect">
            <a:avLst/>
          </a:prstGeom>
        </p:spPr>
        <p:txBody>
          <a:bodyPr vert="horz" wrap="square" lIns="146283" tIns="91426" rIns="146283" bIns="91426" rtlCol="0" anchor="t">
            <a:spAutoFit/>
          </a:bodyPr>
          <a:lstStyle>
            <a:defPPr>
              <a:defRPr lang="en-US"/>
            </a:defPPr>
            <a:lvl1pPr>
              <a:lnSpc>
                <a:spcPct val="90000"/>
              </a:lnSpc>
              <a:defRPr sz="5400" spc="-102">
                <a:ln w="3175">
                  <a:noFill/>
                </a:ln>
                <a:gradFill>
                  <a:gsLst>
                    <a:gs pos="0">
                      <a:srgbClr val="FFFFFF"/>
                    </a:gs>
                    <a:gs pos="100000">
                      <a:srgbClr val="FFFFFF"/>
                    </a:gs>
                  </a:gsLst>
                  <a:lin ang="5400000" scaled="0"/>
                </a:gradFill>
                <a:latin typeface="+mj-lt"/>
                <a:ea typeface="ＭＳ Ｐゴシック" charset="0"/>
                <a:cs typeface="Segoe UI" pitchFamily="34" charset="0"/>
              </a:defRPr>
            </a:lvl1pPr>
            <a:lvl2pPr>
              <a:lnSpc>
                <a:spcPct val="90000"/>
              </a:lnSpc>
              <a:defRPr sz="5400">
                <a:solidFill>
                  <a:schemeClr val="tx2"/>
                </a:solidFill>
                <a:latin typeface="Segoe UI Light" charset="0"/>
                <a:ea typeface="ＭＳ Ｐゴシック" charset="0"/>
                <a:cs typeface="Segoe UI" charset="0"/>
              </a:defRPr>
            </a:lvl2pPr>
            <a:lvl3pPr>
              <a:lnSpc>
                <a:spcPct val="90000"/>
              </a:lnSpc>
              <a:defRPr sz="5400">
                <a:solidFill>
                  <a:schemeClr val="tx2"/>
                </a:solidFill>
                <a:latin typeface="Segoe UI Light" charset="0"/>
                <a:ea typeface="ＭＳ Ｐゴシック" charset="0"/>
                <a:cs typeface="Segoe UI" charset="0"/>
              </a:defRPr>
            </a:lvl3pPr>
            <a:lvl4pPr>
              <a:lnSpc>
                <a:spcPct val="90000"/>
              </a:lnSpc>
              <a:defRPr sz="5400">
                <a:solidFill>
                  <a:schemeClr val="tx2"/>
                </a:solidFill>
                <a:latin typeface="Segoe UI Light" charset="0"/>
                <a:ea typeface="ＭＳ Ｐゴシック" charset="0"/>
                <a:cs typeface="Segoe UI" charset="0"/>
              </a:defRPr>
            </a:lvl4pPr>
            <a:lvl5pPr>
              <a:lnSpc>
                <a:spcPct val="90000"/>
              </a:lnSpc>
              <a:defRPr sz="5400">
                <a:solidFill>
                  <a:schemeClr val="tx2"/>
                </a:solidFill>
                <a:latin typeface="Segoe UI Light" charset="0"/>
                <a:ea typeface="ＭＳ Ｐゴシック" charset="0"/>
                <a:cs typeface="Segoe UI" charset="0"/>
              </a:defRPr>
            </a:lvl5pPr>
            <a:lvl6pPr marL="4572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6pPr>
            <a:lvl7pPr marL="9144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7pPr>
            <a:lvl8pPr marL="13716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8pPr>
            <a:lvl9pPr marL="1828800" defTabSz="931863" fontAlgn="base">
              <a:lnSpc>
                <a:spcPct val="90000"/>
              </a:lnSpc>
              <a:spcBef>
                <a:spcPct val="0"/>
              </a:spcBef>
              <a:spcAft>
                <a:spcPct val="0"/>
              </a:spcAft>
              <a:defRPr sz="5400">
                <a:solidFill>
                  <a:schemeClr val="tx2"/>
                </a:solidFill>
                <a:latin typeface="Segoe UI Light" charset="0"/>
                <a:ea typeface="ＭＳ Ｐゴシック" charset="0"/>
                <a:cs typeface="Segoe UI" charset="0"/>
              </a:defRPr>
            </a:lvl9pPr>
          </a:lstStyle>
          <a:p>
            <a:r>
              <a:rPr lang="es-ES" sz="5399" dirty="0"/>
              <a:t>Escalado automático</a:t>
            </a:r>
          </a:p>
        </p:txBody>
      </p:sp>
    </p:spTree>
    <p:extLst>
      <p:ext uri="{BB962C8B-B14F-4D97-AF65-F5344CB8AC3E}">
        <p14:creationId xmlns:p14="http://schemas.microsoft.com/office/powerpoint/2010/main" val="28670595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fade">
                                      <p:cBhvr>
                                        <p:cTn id="7" dur="500"/>
                                        <p:tgtEl>
                                          <p:spTgt spid="2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xEl>
                                              <p:pRg st="1" end="1"/>
                                            </p:txEl>
                                          </p:spTgt>
                                        </p:tgtEl>
                                        <p:attrNameLst>
                                          <p:attrName>style.visibility</p:attrName>
                                        </p:attrNameLst>
                                      </p:cBhvr>
                                      <p:to>
                                        <p:strVal val="visible"/>
                                      </p:to>
                                    </p:set>
                                    <p:animEffect transition="in" filter="fade">
                                      <p:cBhvr>
                                        <p:cTn id="10" dur="500"/>
                                        <p:tgtEl>
                                          <p:spTgt spid="2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xEl>
                                              <p:pRg st="2" end="2"/>
                                            </p:txEl>
                                          </p:spTgt>
                                        </p:tgtEl>
                                        <p:attrNameLst>
                                          <p:attrName>style.visibility</p:attrName>
                                        </p:attrNameLst>
                                      </p:cBhvr>
                                      <p:to>
                                        <p:strVal val="visible"/>
                                      </p:to>
                                    </p:set>
                                    <p:animEffect transition="in" filter="fade">
                                      <p:cBhvr>
                                        <p:cTn id="13" dur="500"/>
                                        <p:tgtEl>
                                          <p:spTgt spid="2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xEl>
                                              <p:pRg st="3" end="3"/>
                                            </p:txEl>
                                          </p:spTgt>
                                        </p:tgtEl>
                                        <p:attrNameLst>
                                          <p:attrName>style.visibility</p:attrName>
                                        </p:attrNameLst>
                                      </p:cBhvr>
                                      <p:to>
                                        <p:strVal val="visible"/>
                                      </p:to>
                                    </p:set>
                                    <p:animEffect transition="in" filter="fade">
                                      <p:cBhvr>
                                        <p:cTn id="16" dur="500"/>
                                        <p:tgtEl>
                                          <p:spTgt spid="2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xEl>
                                              <p:pRg st="5" end="5"/>
                                            </p:txEl>
                                          </p:spTgt>
                                        </p:tgtEl>
                                        <p:attrNameLst>
                                          <p:attrName>style.visibility</p:attrName>
                                        </p:attrNameLst>
                                      </p:cBhvr>
                                      <p:to>
                                        <p:strVal val="visible"/>
                                      </p:to>
                                    </p:set>
                                    <p:animEffect transition="in" filter="fade">
                                      <p:cBhvr>
                                        <p:cTn id="19" dur="500"/>
                                        <p:tgtEl>
                                          <p:spTgt spid="24">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6" end="6"/>
                                            </p:txEl>
                                          </p:spTgt>
                                        </p:tgtEl>
                                        <p:attrNameLst>
                                          <p:attrName>style.visibility</p:attrName>
                                        </p:attrNameLst>
                                      </p:cBhvr>
                                      <p:to>
                                        <p:strVal val="visible"/>
                                      </p:to>
                                    </p:set>
                                    <p:animEffect transition="in" filter="fade">
                                      <p:cBhvr>
                                        <p:cTn id="22" dur="500"/>
                                        <p:tgtEl>
                                          <p:spTgt spid="24">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7" end="7"/>
                                            </p:txEl>
                                          </p:spTgt>
                                        </p:tgtEl>
                                        <p:attrNameLst>
                                          <p:attrName>style.visibility</p:attrName>
                                        </p:attrNameLst>
                                      </p:cBhvr>
                                      <p:to>
                                        <p:strVal val="visible"/>
                                      </p:to>
                                    </p:set>
                                    <p:animEffect transition="in" filter="fade">
                                      <p:cBhvr>
                                        <p:cTn id="25" dur="500"/>
                                        <p:tgtEl>
                                          <p:spTgt spid="24">
                                            <p:txEl>
                                              <p:pRg st="7" end="7"/>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xEl>
                                              <p:pRg st="8" end="8"/>
                                            </p:txEl>
                                          </p:spTgt>
                                        </p:tgtEl>
                                        <p:attrNameLst>
                                          <p:attrName>style.visibility</p:attrName>
                                        </p:attrNameLst>
                                      </p:cBhvr>
                                      <p:to>
                                        <p:strVal val="visible"/>
                                      </p:to>
                                    </p:set>
                                    <p:animEffect transition="in" filter="fade">
                                      <p:cBhvr>
                                        <p:cTn id="28" dur="500"/>
                                        <p:tgtEl>
                                          <p:spTgt spid="2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Presentando </a:t>
            </a:r>
            <a:r>
              <a:rPr lang="es-ES" dirty="0" err="1"/>
              <a:t>Stream</a:t>
            </a:r>
            <a:r>
              <a:rPr lang="es-ES" dirty="0"/>
              <a:t> </a:t>
            </a:r>
            <a:r>
              <a:rPr lang="es-ES" dirty="0" err="1"/>
              <a:t>Analytics</a:t>
            </a:r>
            <a:endParaRPr lang="en-US" dirty="0"/>
          </a:p>
        </p:txBody>
      </p:sp>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213067" y="2949143"/>
            <a:ext cx="2950864" cy="2539114"/>
          </a:xfrm>
          <a:prstGeom prst="rect">
            <a:avLst/>
          </a:prstGeom>
        </p:spPr>
      </p:pic>
      <p:pic>
        <p:nvPicPr>
          <p:cNvPr id="13" name="Picture 12"/>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242715" y="2949143"/>
            <a:ext cx="2950864" cy="2539114"/>
          </a:xfrm>
          <a:prstGeom prst="rect">
            <a:avLst/>
          </a:prstGeom>
        </p:spPr>
      </p:pic>
      <p:pic>
        <p:nvPicPr>
          <p:cNvPr id="16" name="Picture 2" descr="C:\Users\v-abb\Dropbox\SQL Server 14\Hybrid IT Image_no people.jpg"/>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sharpenSoften amount="50000"/>
                    </a14:imgEffect>
                    <a14:imgEffect>
                      <a14:brightnessContrast bright="-11000" contrast="43000"/>
                    </a14:imgEffect>
                  </a14:imgLayer>
                </a14:imgProps>
              </a:ext>
              <a:ext uri="{28A0092B-C50C-407E-A947-70E740481C1C}">
                <a14:useLocalDpi xmlns:a14="http://schemas.microsoft.com/office/drawing/2010/main" val="0"/>
              </a:ext>
            </a:extLst>
          </a:blip>
          <a:srcRect r="23147" b="2631"/>
          <a:stretch/>
        </p:blipFill>
        <p:spPr bwMode="auto">
          <a:xfrm>
            <a:off x="3227892" y="2949143"/>
            <a:ext cx="2950864" cy="2539114"/>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a:spLocks/>
          </p:cNvSpPr>
          <p:nvPr>
            <p:custDataLst>
              <p:tags r:id="rId1"/>
            </p:custDataLst>
          </p:nvPr>
        </p:nvSpPr>
        <p:spPr bwMode="auto">
          <a:xfrm>
            <a:off x="3227892" y="1744662"/>
            <a:ext cx="2950864" cy="120449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111" fontAlgn="base">
              <a:lnSpc>
                <a:spcPct val="90000"/>
              </a:lnSpc>
              <a:spcBef>
                <a:spcPct val="0"/>
              </a:spcBef>
              <a:spcAft>
                <a:spcPct val="0"/>
              </a:spcAft>
            </a:pPr>
            <a:r>
              <a:rPr lang="es-ES" dirty="0">
                <a:gradFill flip="none" rotWithShape="1">
                  <a:gsLst>
                    <a:gs pos="0">
                      <a:srgbClr val="FFFFFF"/>
                    </a:gs>
                    <a:gs pos="100000">
                      <a:srgbClr val="FFFFFF"/>
                    </a:gs>
                  </a:gsLst>
                  <a:lin ang="5400000" scaled="0"/>
                  <a:tileRect/>
                </a:gradFill>
                <a:latin typeface="Segoe UI Light"/>
                <a:ea typeface="Segoe UI" pitchFamily="34" charset="0"/>
                <a:cs typeface="Segoe UI" pitchFamily="34" charset="0"/>
              </a:rPr>
              <a:t>Disponible, escalable y con soporte de aplicaciones de misión crítica</a:t>
            </a:r>
          </a:p>
        </p:txBody>
      </p:sp>
      <p:sp>
        <p:nvSpPr>
          <p:cNvPr id="11" name="Rectangle 10"/>
          <p:cNvSpPr>
            <a:spLocks/>
          </p:cNvSpPr>
          <p:nvPr>
            <p:custDataLst>
              <p:tags r:id="rId2"/>
            </p:custDataLst>
          </p:nvPr>
        </p:nvSpPr>
        <p:spPr bwMode="auto">
          <a:xfrm>
            <a:off x="6213067" y="1744662"/>
            <a:ext cx="2950864" cy="120449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111" fontAlgn="base">
              <a:lnSpc>
                <a:spcPct val="90000"/>
              </a:lnSpc>
              <a:spcBef>
                <a:spcPct val="0"/>
              </a:spcBef>
              <a:spcAft>
                <a:spcPct val="0"/>
              </a:spcAft>
            </a:pPr>
            <a:r>
              <a:rPr lang="es-ES" sz="2000" dirty="0">
                <a:gradFill flip="none" rotWithShape="1">
                  <a:gsLst>
                    <a:gs pos="0">
                      <a:srgbClr val="FFFFFF"/>
                    </a:gs>
                    <a:gs pos="100000">
                      <a:srgbClr val="FFFFFF"/>
                    </a:gs>
                  </a:gsLst>
                  <a:lin ang="5400000" scaled="0"/>
                  <a:tileRect/>
                </a:gradFill>
                <a:latin typeface="Segoe UI Light"/>
                <a:ea typeface="Segoe UI" pitchFamily="34" charset="0"/>
                <a:cs typeface="Segoe UI" pitchFamily="34" charset="0"/>
              </a:rPr>
              <a:t>Permite un desarrollo rápido</a:t>
            </a:r>
          </a:p>
        </p:txBody>
      </p:sp>
      <p:sp>
        <p:nvSpPr>
          <p:cNvPr id="14" name="Rectangle 13"/>
          <p:cNvSpPr>
            <a:spLocks/>
          </p:cNvSpPr>
          <p:nvPr>
            <p:custDataLst>
              <p:tags r:id="rId3"/>
            </p:custDataLst>
          </p:nvPr>
        </p:nvSpPr>
        <p:spPr bwMode="auto">
          <a:xfrm>
            <a:off x="242717" y="1744662"/>
            <a:ext cx="2950864" cy="120449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699111" fontAlgn="base">
              <a:lnSpc>
                <a:spcPct val="90000"/>
              </a:lnSpc>
              <a:spcBef>
                <a:spcPct val="0"/>
              </a:spcBef>
              <a:spcAft>
                <a:spcPct val="0"/>
              </a:spcAft>
            </a:pPr>
            <a:r>
              <a:rPr lang="es-ES" dirty="0">
                <a:gradFill flip="none" rotWithShape="1">
                  <a:gsLst>
                    <a:gs pos="0">
                      <a:srgbClr val="FFFFFF"/>
                    </a:gs>
                    <a:gs pos="100000">
                      <a:srgbClr val="FFFFFF"/>
                    </a:gs>
                  </a:gsLst>
                  <a:lin ang="5400000" scaled="0"/>
                  <a:tileRect/>
                </a:gradFill>
                <a:latin typeface="Segoe UI Light"/>
                <a:ea typeface="Segoe UI" pitchFamily="34" charset="0"/>
                <a:cs typeface="Segoe UI" pitchFamily="34" charset="0"/>
              </a:rPr>
              <a:t>Sistema de analítica completamente administrado y en tiempo real</a:t>
            </a:r>
          </a:p>
        </p:txBody>
      </p:sp>
      <p:sp>
        <p:nvSpPr>
          <p:cNvPr id="15" name="Rectangle 14"/>
          <p:cNvSpPr/>
          <p:nvPr/>
        </p:nvSpPr>
        <p:spPr bwMode="auto">
          <a:xfrm>
            <a:off x="3225002" y="1745601"/>
            <a:ext cx="2950864" cy="3732861"/>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7" name="Rectangle 16"/>
          <p:cNvSpPr/>
          <p:nvPr/>
        </p:nvSpPr>
        <p:spPr bwMode="auto">
          <a:xfrm>
            <a:off x="238461" y="1745113"/>
            <a:ext cx="2950864" cy="3743595"/>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543531653"/>
      </p:ext>
    </p:extLst>
  </p:cSld>
  <p:clrMapOvr>
    <a:masterClrMapping/>
  </p:clrMapOvr>
  <p:transition spd="slow">
    <p:pu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3825081" y="526380"/>
            <a:ext cx="5257800" cy="6281720"/>
          </a:xfrm>
        </p:spPr>
        <p:txBody>
          <a:bodyPr/>
          <a:lstStyle/>
          <a:p>
            <a:r>
              <a:rPr lang="es-ES" sz="2400" dirty="0">
                <a:solidFill>
                  <a:schemeClr val="tx1"/>
                </a:solidFill>
              </a:rPr>
              <a:t>Utiliza el lenguaje de procesado de </a:t>
            </a:r>
            <a:r>
              <a:rPr lang="es-ES" sz="2400" dirty="0" err="1">
                <a:solidFill>
                  <a:schemeClr val="tx1"/>
                </a:solidFill>
              </a:rPr>
              <a:t>Stream</a:t>
            </a:r>
            <a:r>
              <a:rPr lang="es-ES" sz="2400" dirty="0">
                <a:solidFill>
                  <a:schemeClr val="tx1"/>
                </a:solidFill>
              </a:rPr>
              <a:t> </a:t>
            </a:r>
            <a:r>
              <a:rPr lang="es-ES" sz="2400" dirty="0" err="1">
                <a:solidFill>
                  <a:schemeClr val="tx1"/>
                </a:solidFill>
              </a:rPr>
              <a:t>Analytics</a:t>
            </a:r>
            <a:r>
              <a:rPr lang="es-ES" sz="2400" dirty="0">
                <a:solidFill>
                  <a:schemeClr val="tx1"/>
                </a:solidFill>
              </a:rPr>
              <a:t> basado en un lenguaje SQL</a:t>
            </a:r>
          </a:p>
          <a:p>
            <a:r>
              <a:rPr lang="es-ES" sz="1400" dirty="0" err="1">
                <a:solidFill>
                  <a:schemeClr val="tx1"/>
                </a:solidFill>
              </a:rPr>
              <a:t>StreamAnalytics</a:t>
            </a:r>
            <a:r>
              <a:rPr lang="es-ES" sz="1400" dirty="0">
                <a:solidFill>
                  <a:schemeClr val="tx1"/>
                </a:solidFill>
              </a:rPr>
              <a:t> se basa en un lenguaje SQL muy parecido al de los motores de base datos relaciones</a:t>
            </a:r>
          </a:p>
          <a:p>
            <a:r>
              <a:rPr lang="es-ES" sz="1400" dirty="0">
                <a:solidFill>
                  <a:schemeClr val="tx1"/>
                </a:solidFill>
              </a:rPr>
              <a:t>Filtra, haz proyecciones, agregaciones, une flujos, añade información estática, detecta patrones todo ello con muy pocas líneas de código SQL</a:t>
            </a:r>
          </a:p>
          <a:p>
            <a:endParaRPr lang="es-ES" sz="1200" dirty="0">
              <a:solidFill>
                <a:schemeClr val="tx1"/>
              </a:solidFill>
              <a:cs typeface="ＭＳ Ｐゴシック" charset="0"/>
            </a:endParaRPr>
          </a:p>
          <a:p>
            <a:r>
              <a:rPr lang="es-ES" sz="2400" dirty="0">
                <a:solidFill>
                  <a:schemeClr val="tx1"/>
                </a:solidFill>
              </a:rPr>
              <a:t>Menos mantenimiento de código requerido</a:t>
            </a:r>
          </a:p>
          <a:p>
            <a:pPr lvl="1"/>
            <a:r>
              <a:rPr lang="es-ES" sz="1400" dirty="0"/>
              <a:t>Haz cambios y pruebas en minutos, no en días ni semanas</a:t>
            </a:r>
          </a:p>
          <a:p>
            <a:pPr lvl="1"/>
            <a:endParaRPr lang="es-ES" sz="1200" dirty="0">
              <a:cs typeface="ＭＳ Ｐゴシック" charset="0"/>
            </a:endParaRPr>
          </a:p>
          <a:p>
            <a:pPr lvl="1"/>
            <a:r>
              <a:rPr lang="es-ES" sz="2400" dirty="0">
                <a:cs typeface="ＭＳ Ｐゴシック" charset="0"/>
              </a:rPr>
              <a:t>Desarrolla y depura directamente desde el Portal de Azure</a:t>
            </a:r>
          </a:p>
          <a:p>
            <a:pPr lvl="1"/>
            <a:r>
              <a:rPr lang="es-ES" sz="1400" dirty="0"/>
              <a:t>Estadísticas de uso en tiempo real a través del portal</a:t>
            </a:r>
          </a:p>
          <a:p>
            <a:pPr lvl="1"/>
            <a:endParaRPr lang="es-ES" sz="1200" dirty="0">
              <a:cs typeface="ＭＳ Ｐゴシック" charset="0"/>
            </a:endParaRPr>
          </a:p>
          <a:p>
            <a:pPr lvl="1"/>
            <a:r>
              <a:rPr lang="es-ES" sz="2400" dirty="0">
                <a:cs typeface="ＭＳ Ｐゴシック" charset="0"/>
              </a:rPr>
              <a:t>Integración con otros servicios de Azure</a:t>
            </a:r>
          </a:p>
          <a:p>
            <a:pPr lvl="1"/>
            <a:r>
              <a:rPr lang="es-ES" sz="1400" dirty="0" err="1"/>
              <a:t>EventHub</a:t>
            </a:r>
            <a:r>
              <a:rPr lang="es-ES" sz="1400" dirty="0"/>
              <a:t>, Azure Blobs y Azure SQL DB</a:t>
            </a:r>
          </a:p>
          <a:p>
            <a:pPr lvl="1"/>
            <a:endParaRPr lang="es-ES" sz="1400" dirty="0"/>
          </a:p>
          <a:p>
            <a:pPr lvl="1"/>
            <a:endParaRPr lang="es-ES" sz="1800" dirty="0"/>
          </a:p>
        </p:txBody>
      </p:sp>
      <p:sp>
        <p:nvSpPr>
          <p:cNvPr id="2" name="Title 1"/>
          <p:cNvSpPr>
            <a:spLocks noGrp="1"/>
          </p:cNvSpPr>
          <p:nvPr>
            <p:ph type="title"/>
          </p:nvPr>
        </p:nvSpPr>
        <p:spPr>
          <a:xfrm>
            <a:off x="477838" y="525462"/>
            <a:ext cx="3575844" cy="917445"/>
          </a:xfrm>
        </p:spPr>
        <p:txBody>
          <a:bodyPr/>
          <a:lstStyle/>
          <a:p>
            <a:r>
              <a:rPr lang="es-ES" sz="3600" dirty="0" smtClean="0">
                <a:gradFill>
                  <a:gsLst>
                    <a:gs pos="0">
                      <a:srgbClr val="FFFFFF"/>
                    </a:gs>
                    <a:gs pos="100000">
                      <a:srgbClr val="FFFFFF"/>
                    </a:gs>
                  </a:gsLst>
                  <a:lin ang="5400000" scaled="0"/>
                </a:gradFill>
              </a:rPr>
              <a:t>Desarrollo rápido</a:t>
            </a:r>
            <a:endParaRPr lang="es-ES" sz="3600" dirty="0">
              <a:gradFill>
                <a:gsLst>
                  <a:gs pos="0">
                    <a:srgbClr val="FFFFFF"/>
                  </a:gs>
                  <a:gs pos="100000">
                    <a:srgbClr val="FFFFFF"/>
                  </a:gs>
                </a:gsLst>
                <a:lin ang="5400000" scaled="0"/>
              </a:gra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281" y="3573462"/>
            <a:ext cx="2890351" cy="1926901"/>
          </a:xfrm>
          <a:prstGeom prst="rect">
            <a:avLst/>
          </a:prstGeom>
        </p:spPr>
      </p:pic>
    </p:spTree>
    <p:extLst>
      <p:ext uri="{BB962C8B-B14F-4D97-AF65-F5344CB8AC3E}">
        <p14:creationId xmlns:p14="http://schemas.microsoft.com/office/powerpoint/2010/main" val="1549630419"/>
      </p:ext>
    </p:extLst>
  </p:cSld>
  <p:clrMapOvr>
    <a:masterClrMapping/>
  </p:clrMapOvr>
  <p:transition spd="slow">
    <p:pu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ES" dirty="0" smtClean="0"/>
              <a:t>Lenguaje de consulta</a:t>
            </a:r>
            <a:endParaRPr lang="es-ES" dirty="0"/>
          </a:p>
        </p:txBody>
      </p:sp>
      <p:sp>
        <p:nvSpPr>
          <p:cNvPr id="4" name="Text Placeholder 3"/>
          <p:cNvSpPr txBox="1">
            <a:spLocks noGrp="1"/>
          </p:cNvSpPr>
          <p:nvPr>
            <p:ph type="body" sz="quarter" idx="11"/>
          </p:nvPr>
        </p:nvSpPr>
        <p:spPr>
          <a:xfrm>
            <a:off x="419139" y="1212852"/>
            <a:ext cx="2029979" cy="3501984"/>
          </a:xfrm>
          <a:prstGeom prst="rect">
            <a:avLst/>
          </a:prstGeom>
          <a:noFill/>
        </p:spPr>
        <p:txBody>
          <a:bodyPr vert="horz" wrap="none" lIns="0" tIns="0" rIns="0" bIns="0" rtlCol="0">
            <a:spAutoFit/>
          </a:bodyPr>
          <a:lstStyle/>
          <a:p>
            <a:r>
              <a:rPr lang="es-ES" sz="2448" b="1" spc="-72" dirty="0">
                <a:gradFill>
                  <a:gsLst>
                    <a:gs pos="2917">
                      <a:schemeClr val="tx1"/>
                    </a:gs>
                    <a:gs pos="30000">
                      <a:schemeClr val="tx1"/>
                    </a:gs>
                  </a:gsLst>
                  <a:lin ang="5400000" scaled="0"/>
                </a:gradFill>
              </a:rPr>
              <a:t>DML </a:t>
            </a:r>
            <a:r>
              <a:rPr lang="es-ES" sz="2448" b="1" spc="-72" dirty="0" err="1">
                <a:gradFill>
                  <a:gsLst>
                    <a:gs pos="2917">
                      <a:schemeClr val="tx1"/>
                    </a:gs>
                    <a:gs pos="30000">
                      <a:schemeClr val="tx1"/>
                    </a:gs>
                  </a:gsLst>
                  <a:lin ang="5400000" scaled="0"/>
                </a:gradFill>
              </a:rPr>
              <a:t>Statements</a:t>
            </a:r>
            <a:endParaRPr lang="es-ES" sz="2448" b="1" spc="-72" dirty="0">
              <a:gradFill>
                <a:gsLst>
                  <a:gs pos="2917">
                    <a:schemeClr val="tx1"/>
                  </a:gs>
                  <a:gs pos="30000">
                    <a:schemeClr val="tx1"/>
                  </a:gs>
                </a:gsLst>
                <a:lin ang="5400000" scaled="0"/>
              </a:gradFill>
            </a:endParaRP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SELECT</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FROM</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WHERE</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GROUP BY</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HAVING</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CASE</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JOINS</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UNION</a:t>
            </a:r>
          </a:p>
          <a:p>
            <a:endParaRPr lang="es-ES" spc="-72" dirty="0">
              <a:gradFill>
                <a:gsLst>
                  <a:gs pos="2917">
                    <a:schemeClr val="tx1"/>
                  </a:gs>
                  <a:gs pos="30000">
                    <a:schemeClr val="tx1"/>
                  </a:gs>
                </a:gsLst>
                <a:lin ang="5400000" scaled="0"/>
              </a:gradFill>
            </a:endParaRPr>
          </a:p>
        </p:txBody>
      </p:sp>
      <p:sp>
        <p:nvSpPr>
          <p:cNvPr id="5" name="TextBox 4"/>
          <p:cNvSpPr txBox="1"/>
          <p:nvPr/>
        </p:nvSpPr>
        <p:spPr>
          <a:xfrm>
            <a:off x="424695" y="4726332"/>
            <a:ext cx="2411045" cy="941733"/>
          </a:xfrm>
          <a:prstGeom prst="rect">
            <a:avLst/>
          </a:prstGeom>
          <a:noFill/>
        </p:spPr>
        <p:txBody>
          <a:bodyPr wrap="none" lIns="0" tIns="0" rIns="0" bIns="0" rtlCol="0">
            <a:spAutoFit/>
          </a:bodyPr>
          <a:lstStyle/>
          <a:p>
            <a:r>
              <a:rPr lang="es-ES" sz="2448" b="1" spc="-72" dirty="0" err="1">
                <a:gradFill>
                  <a:gsLst>
                    <a:gs pos="2917">
                      <a:schemeClr val="tx1"/>
                    </a:gs>
                    <a:gs pos="30000">
                      <a:schemeClr val="tx1"/>
                    </a:gs>
                  </a:gsLst>
                  <a:lin ang="5400000" scaled="0"/>
                </a:gradFill>
              </a:rPr>
              <a:t>Scaling</a:t>
            </a:r>
            <a:r>
              <a:rPr lang="es-ES" sz="2448" b="1" spc="-72" dirty="0">
                <a:gradFill>
                  <a:gsLst>
                    <a:gs pos="2917">
                      <a:schemeClr val="tx1"/>
                    </a:gs>
                    <a:gs pos="30000">
                      <a:schemeClr val="tx1"/>
                    </a:gs>
                  </a:gsLst>
                  <a:lin ang="5400000" scaled="0"/>
                </a:gradFill>
              </a:rPr>
              <a:t> </a:t>
            </a:r>
            <a:r>
              <a:rPr lang="es-ES" sz="2448" b="1" spc="-72" dirty="0" err="1">
                <a:gradFill>
                  <a:gsLst>
                    <a:gs pos="2917">
                      <a:schemeClr val="tx1"/>
                    </a:gs>
                    <a:gs pos="30000">
                      <a:schemeClr val="tx1"/>
                    </a:gs>
                  </a:gsLst>
                  <a:lin ang="5400000" scaled="0"/>
                </a:gradFill>
              </a:rPr>
              <a:t>Functions</a:t>
            </a:r>
            <a:endParaRPr lang="es-ES" sz="2448" b="1" spc="-72" dirty="0">
              <a:gradFill>
                <a:gsLst>
                  <a:gs pos="2917">
                    <a:schemeClr val="tx1"/>
                  </a:gs>
                  <a:gs pos="30000">
                    <a:schemeClr val="tx1"/>
                  </a:gs>
                </a:gsLst>
                <a:lin ang="5400000" scaled="0"/>
              </a:gradFill>
            </a:endParaRP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WITH</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PARTITION BY</a:t>
            </a:r>
          </a:p>
        </p:txBody>
      </p:sp>
      <p:sp>
        <p:nvSpPr>
          <p:cNvPr id="6" name="TextBox 5"/>
          <p:cNvSpPr txBox="1"/>
          <p:nvPr/>
        </p:nvSpPr>
        <p:spPr>
          <a:xfrm>
            <a:off x="2573000" y="1212849"/>
            <a:ext cx="3442866" cy="2636812"/>
          </a:xfrm>
          <a:prstGeom prst="rect">
            <a:avLst/>
          </a:prstGeom>
          <a:noFill/>
        </p:spPr>
        <p:txBody>
          <a:bodyPr wrap="none" lIns="0" tIns="0" rIns="0" bIns="0" rtlCol="0">
            <a:spAutoFit/>
          </a:bodyPr>
          <a:lstStyle/>
          <a:p>
            <a:r>
              <a:rPr lang="es-ES" sz="2448" b="1" spc="-72" dirty="0">
                <a:gradFill>
                  <a:gsLst>
                    <a:gs pos="2917">
                      <a:schemeClr val="tx1"/>
                    </a:gs>
                    <a:gs pos="30000">
                      <a:schemeClr val="tx1"/>
                    </a:gs>
                  </a:gsLst>
                  <a:lin ang="5400000" scaled="0"/>
                </a:gradFill>
              </a:rPr>
              <a:t>Date and Time </a:t>
            </a:r>
            <a:r>
              <a:rPr lang="es-ES" sz="2448" b="1" spc="-72" dirty="0" err="1">
                <a:gradFill>
                  <a:gsLst>
                    <a:gs pos="2917">
                      <a:schemeClr val="tx1"/>
                    </a:gs>
                    <a:gs pos="30000">
                      <a:schemeClr val="tx1"/>
                    </a:gs>
                  </a:gsLst>
                  <a:lin ang="5400000" scaled="0"/>
                </a:gradFill>
              </a:rPr>
              <a:t>Functions</a:t>
            </a:r>
            <a:endParaRPr lang="es-ES" sz="2448" b="1" spc="-72" dirty="0">
              <a:gradFill>
                <a:gsLst>
                  <a:gs pos="2917">
                    <a:schemeClr val="tx1"/>
                  </a:gs>
                  <a:gs pos="30000">
                    <a:schemeClr val="tx1"/>
                  </a:gs>
                </a:gsLst>
                <a:lin ang="5400000" scaled="0"/>
              </a:gradFill>
            </a:endParaRP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DATENAME</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DATEPART</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DAY</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MONTH</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YEAR</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DATETIMEFROMPARTS</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DATEDIFF</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DATADD</a:t>
            </a:r>
          </a:p>
        </p:txBody>
      </p:sp>
      <p:sp>
        <p:nvSpPr>
          <p:cNvPr id="7" name="TextBox 6"/>
          <p:cNvSpPr txBox="1"/>
          <p:nvPr/>
        </p:nvSpPr>
        <p:spPr>
          <a:xfrm>
            <a:off x="2986881" y="4726332"/>
            <a:ext cx="3172407" cy="1224246"/>
          </a:xfrm>
          <a:prstGeom prst="rect">
            <a:avLst/>
          </a:prstGeom>
          <a:noFill/>
        </p:spPr>
        <p:txBody>
          <a:bodyPr wrap="none" lIns="0" tIns="0" rIns="0" bIns="0" rtlCol="0">
            <a:spAutoFit/>
          </a:bodyPr>
          <a:lstStyle/>
          <a:p>
            <a:r>
              <a:rPr lang="es-ES" sz="2448" b="1" spc="-72" dirty="0" err="1">
                <a:gradFill>
                  <a:gsLst>
                    <a:gs pos="2917">
                      <a:schemeClr val="tx1"/>
                    </a:gs>
                    <a:gs pos="30000">
                      <a:schemeClr val="tx1"/>
                    </a:gs>
                  </a:gsLst>
                  <a:lin ang="5400000" scaled="0"/>
                </a:gradFill>
              </a:rPr>
              <a:t>Windowing</a:t>
            </a:r>
            <a:r>
              <a:rPr lang="es-ES" sz="2448" b="1" spc="-72" dirty="0">
                <a:gradFill>
                  <a:gsLst>
                    <a:gs pos="2917">
                      <a:schemeClr val="tx1"/>
                    </a:gs>
                    <a:gs pos="30000">
                      <a:schemeClr val="tx1"/>
                    </a:gs>
                  </a:gsLst>
                  <a:lin ang="5400000" scaled="0"/>
                </a:gradFill>
              </a:rPr>
              <a:t> </a:t>
            </a:r>
            <a:r>
              <a:rPr lang="es-ES" sz="2448" b="1" spc="-72" dirty="0" err="1">
                <a:gradFill>
                  <a:gsLst>
                    <a:gs pos="2917">
                      <a:schemeClr val="tx1"/>
                    </a:gs>
                    <a:gs pos="30000">
                      <a:schemeClr val="tx1"/>
                    </a:gs>
                  </a:gsLst>
                  <a:lin ang="5400000" scaled="0"/>
                </a:gradFill>
              </a:rPr>
              <a:t>Extensions</a:t>
            </a:r>
            <a:endParaRPr lang="es-ES" sz="2448" b="1" spc="-72" dirty="0">
              <a:gradFill>
                <a:gsLst>
                  <a:gs pos="2917">
                    <a:schemeClr val="tx1"/>
                  </a:gs>
                  <a:gs pos="30000">
                    <a:schemeClr val="tx1"/>
                  </a:gs>
                </a:gsLst>
                <a:lin ang="5400000" scaled="0"/>
              </a:gradFill>
            </a:endParaRPr>
          </a:p>
          <a:p>
            <a:pPr marL="291420" indent="-291420">
              <a:buFont typeface="Arial" panose="020B0604020202020204" pitchFamily="34" charset="0"/>
              <a:buChar char="•"/>
            </a:pPr>
            <a:r>
              <a:rPr lang="es-ES" sz="1836" spc="-72" dirty="0" err="1">
                <a:gradFill>
                  <a:gsLst>
                    <a:gs pos="2917">
                      <a:schemeClr val="tx1"/>
                    </a:gs>
                    <a:gs pos="30000">
                      <a:schemeClr val="tx1"/>
                    </a:gs>
                  </a:gsLst>
                  <a:lin ang="5400000" scaled="0"/>
                </a:gradFill>
              </a:rPr>
              <a:t>Tumbling</a:t>
            </a:r>
            <a:r>
              <a:rPr lang="es-ES" sz="1836" spc="-72" dirty="0">
                <a:gradFill>
                  <a:gsLst>
                    <a:gs pos="2917">
                      <a:schemeClr val="tx1"/>
                    </a:gs>
                    <a:gs pos="30000">
                      <a:schemeClr val="tx1"/>
                    </a:gs>
                  </a:gsLst>
                  <a:lin ang="5400000" scaled="0"/>
                </a:gradFill>
              </a:rPr>
              <a:t> </a:t>
            </a:r>
            <a:r>
              <a:rPr lang="es-ES" sz="1836" spc="-72" dirty="0" err="1">
                <a:gradFill>
                  <a:gsLst>
                    <a:gs pos="2917">
                      <a:schemeClr val="tx1"/>
                    </a:gs>
                    <a:gs pos="30000">
                      <a:schemeClr val="tx1"/>
                    </a:gs>
                  </a:gsLst>
                  <a:lin ang="5400000" scaled="0"/>
                </a:gradFill>
              </a:rPr>
              <a:t>Window</a:t>
            </a:r>
            <a:endParaRPr lang="es-ES" sz="1836" spc="-72" dirty="0">
              <a:gradFill>
                <a:gsLst>
                  <a:gs pos="2917">
                    <a:schemeClr val="tx1"/>
                  </a:gs>
                  <a:gs pos="30000">
                    <a:schemeClr val="tx1"/>
                  </a:gs>
                </a:gsLst>
                <a:lin ang="5400000" scaled="0"/>
              </a:gradFill>
            </a:endParaRPr>
          </a:p>
          <a:p>
            <a:pPr marL="291420" indent="-291420">
              <a:buFont typeface="Arial" panose="020B0604020202020204" pitchFamily="34" charset="0"/>
              <a:buChar char="•"/>
            </a:pPr>
            <a:r>
              <a:rPr lang="es-ES" sz="1836" spc="-72" dirty="0" err="1">
                <a:gradFill>
                  <a:gsLst>
                    <a:gs pos="2917">
                      <a:schemeClr val="tx1"/>
                    </a:gs>
                    <a:gs pos="30000">
                      <a:schemeClr val="tx1"/>
                    </a:gs>
                  </a:gsLst>
                  <a:lin ang="5400000" scaled="0"/>
                </a:gradFill>
              </a:rPr>
              <a:t>Hopping</a:t>
            </a:r>
            <a:r>
              <a:rPr lang="es-ES" sz="1836" spc="-72" dirty="0">
                <a:gradFill>
                  <a:gsLst>
                    <a:gs pos="2917">
                      <a:schemeClr val="tx1"/>
                    </a:gs>
                    <a:gs pos="30000">
                      <a:schemeClr val="tx1"/>
                    </a:gs>
                  </a:gsLst>
                  <a:lin ang="5400000" scaled="0"/>
                </a:gradFill>
              </a:rPr>
              <a:t> </a:t>
            </a:r>
            <a:r>
              <a:rPr lang="es-ES" sz="1836" spc="-72" dirty="0" err="1">
                <a:gradFill>
                  <a:gsLst>
                    <a:gs pos="2917">
                      <a:schemeClr val="tx1"/>
                    </a:gs>
                    <a:gs pos="30000">
                      <a:schemeClr val="tx1"/>
                    </a:gs>
                  </a:gsLst>
                  <a:lin ang="5400000" scaled="0"/>
                </a:gradFill>
              </a:rPr>
              <a:t>Window</a:t>
            </a:r>
            <a:endParaRPr lang="es-ES" sz="1836" spc="-72" dirty="0">
              <a:gradFill>
                <a:gsLst>
                  <a:gs pos="2917">
                    <a:schemeClr val="tx1"/>
                  </a:gs>
                  <a:gs pos="30000">
                    <a:schemeClr val="tx1"/>
                  </a:gs>
                </a:gsLst>
                <a:lin ang="5400000" scaled="0"/>
              </a:gradFill>
            </a:endParaRPr>
          </a:p>
          <a:p>
            <a:pPr marL="291420" indent="-291420">
              <a:buFont typeface="Arial" panose="020B0604020202020204" pitchFamily="34" charset="0"/>
              <a:buChar char="•"/>
            </a:pPr>
            <a:r>
              <a:rPr lang="es-ES" sz="1836" spc="-72" dirty="0" err="1">
                <a:gradFill>
                  <a:gsLst>
                    <a:gs pos="2917">
                      <a:schemeClr val="tx1"/>
                    </a:gs>
                    <a:gs pos="30000">
                      <a:schemeClr val="tx1"/>
                    </a:gs>
                  </a:gsLst>
                  <a:lin ang="5400000" scaled="0"/>
                </a:gradFill>
              </a:rPr>
              <a:t>Sliding</a:t>
            </a:r>
            <a:r>
              <a:rPr lang="es-ES" sz="1836" spc="-72" dirty="0">
                <a:gradFill>
                  <a:gsLst>
                    <a:gs pos="2917">
                      <a:schemeClr val="tx1"/>
                    </a:gs>
                    <a:gs pos="30000">
                      <a:schemeClr val="tx1"/>
                    </a:gs>
                  </a:gsLst>
                  <a:lin ang="5400000" scaled="0"/>
                </a:gradFill>
              </a:rPr>
              <a:t> </a:t>
            </a:r>
            <a:r>
              <a:rPr lang="es-ES" sz="1836" spc="-72" dirty="0" err="1">
                <a:gradFill>
                  <a:gsLst>
                    <a:gs pos="2917">
                      <a:schemeClr val="tx1"/>
                    </a:gs>
                    <a:gs pos="30000">
                      <a:schemeClr val="tx1"/>
                    </a:gs>
                  </a:gsLst>
                  <a:lin ang="5400000" scaled="0"/>
                </a:gradFill>
              </a:rPr>
              <a:t>Window</a:t>
            </a:r>
            <a:endParaRPr lang="es-ES" sz="1836" spc="-72" dirty="0">
              <a:gradFill>
                <a:gsLst>
                  <a:gs pos="2917">
                    <a:schemeClr val="tx1"/>
                  </a:gs>
                  <a:gs pos="30000">
                    <a:schemeClr val="tx1"/>
                  </a:gs>
                </a:gsLst>
                <a:lin ang="5400000" scaled="0"/>
              </a:gradFill>
            </a:endParaRPr>
          </a:p>
        </p:txBody>
      </p:sp>
      <p:sp>
        <p:nvSpPr>
          <p:cNvPr id="8" name="TextBox 7"/>
          <p:cNvSpPr txBox="1"/>
          <p:nvPr/>
        </p:nvSpPr>
        <p:spPr>
          <a:xfrm>
            <a:off x="6232099" y="1212852"/>
            <a:ext cx="2890278" cy="1789272"/>
          </a:xfrm>
          <a:prstGeom prst="rect">
            <a:avLst/>
          </a:prstGeom>
          <a:noFill/>
        </p:spPr>
        <p:txBody>
          <a:bodyPr wrap="none" lIns="0" tIns="0" rIns="0" bIns="0" rtlCol="0">
            <a:spAutoFit/>
          </a:bodyPr>
          <a:lstStyle/>
          <a:p>
            <a:r>
              <a:rPr lang="es-ES" sz="2448" b="1" spc="-72" dirty="0" err="1">
                <a:gradFill>
                  <a:gsLst>
                    <a:gs pos="2917">
                      <a:schemeClr val="tx1"/>
                    </a:gs>
                    <a:gs pos="30000">
                      <a:schemeClr val="tx1"/>
                    </a:gs>
                  </a:gsLst>
                  <a:lin ang="5400000" scaled="0"/>
                </a:gradFill>
              </a:rPr>
              <a:t>Aggregate</a:t>
            </a:r>
            <a:r>
              <a:rPr lang="es-ES" sz="2448" b="1" spc="-72" dirty="0">
                <a:gradFill>
                  <a:gsLst>
                    <a:gs pos="2917">
                      <a:schemeClr val="tx1"/>
                    </a:gs>
                    <a:gs pos="30000">
                      <a:schemeClr val="tx1"/>
                    </a:gs>
                  </a:gsLst>
                  <a:lin ang="5400000" scaled="0"/>
                </a:gradFill>
              </a:rPr>
              <a:t> </a:t>
            </a:r>
            <a:r>
              <a:rPr lang="es-ES" sz="2448" b="1" spc="-72" dirty="0" err="1">
                <a:gradFill>
                  <a:gsLst>
                    <a:gs pos="2917">
                      <a:schemeClr val="tx1"/>
                    </a:gs>
                    <a:gs pos="30000">
                      <a:schemeClr val="tx1"/>
                    </a:gs>
                  </a:gsLst>
                  <a:lin ang="5400000" scaled="0"/>
                </a:gradFill>
              </a:rPr>
              <a:t>Functions</a:t>
            </a:r>
            <a:endParaRPr lang="es-ES" sz="2448" b="1" spc="-72" dirty="0">
              <a:gradFill>
                <a:gsLst>
                  <a:gs pos="2917">
                    <a:schemeClr val="tx1"/>
                  </a:gs>
                  <a:gs pos="30000">
                    <a:schemeClr val="tx1"/>
                  </a:gs>
                </a:gsLst>
                <a:lin ang="5400000" scaled="0"/>
              </a:gradFill>
            </a:endParaRP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SUM</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COUNT</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AVG</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MIN</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MAX</a:t>
            </a:r>
          </a:p>
        </p:txBody>
      </p:sp>
      <p:sp>
        <p:nvSpPr>
          <p:cNvPr id="9" name="TextBox 8"/>
          <p:cNvSpPr txBox="1"/>
          <p:nvPr/>
        </p:nvSpPr>
        <p:spPr>
          <a:xfrm>
            <a:off x="6310429" y="4773429"/>
            <a:ext cx="2251770" cy="1789272"/>
          </a:xfrm>
          <a:prstGeom prst="rect">
            <a:avLst/>
          </a:prstGeom>
          <a:noFill/>
        </p:spPr>
        <p:txBody>
          <a:bodyPr wrap="none" lIns="0" tIns="0" rIns="0" bIns="0" rtlCol="0">
            <a:spAutoFit/>
          </a:bodyPr>
          <a:lstStyle/>
          <a:p>
            <a:r>
              <a:rPr lang="es-ES" sz="2448" b="1" spc="-72" dirty="0" err="1">
                <a:gradFill>
                  <a:gsLst>
                    <a:gs pos="2917">
                      <a:schemeClr val="tx1"/>
                    </a:gs>
                    <a:gs pos="30000">
                      <a:schemeClr val="tx1"/>
                    </a:gs>
                  </a:gsLst>
                  <a:lin ang="5400000" scaled="0"/>
                </a:gradFill>
              </a:rPr>
              <a:t>String</a:t>
            </a:r>
            <a:r>
              <a:rPr lang="es-ES" sz="2448" b="1" spc="-72" dirty="0">
                <a:gradFill>
                  <a:gsLst>
                    <a:gs pos="2917">
                      <a:schemeClr val="tx1"/>
                    </a:gs>
                    <a:gs pos="30000">
                      <a:schemeClr val="tx1"/>
                    </a:gs>
                  </a:gsLst>
                  <a:lin ang="5400000" scaled="0"/>
                </a:gradFill>
              </a:rPr>
              <a:t> </a:t>
            </a:r>
            <a:r>
              <a:rPr lang="es-ES" sz="2448" b="1" spc="-72" dirty="0" err="1">
                <a:gradFill>
                  <a:gsLst>
                    <a:gs pos="2917">
                      <a:schemeClr val="tx1"/>
                    </a:gs>
                    <a:gs pos="30000">
                      <a:schemeClr val="tx1"/>
                    </a:gs>
                  </a:gsLst>
                  <a:lin ang="5400000" scaled="0"/>
                </a:gradFill>
              </a:rPr>
              <a:t>Functions</a:t>
            </a:r>
            <a:endParaRPr lang="es-ES" sz="2448" b="1" spc="-72" dirty="0">
              <a:gradFill>
                <a:gsLst>
                  <a:gs pos="2917">
                    <a:schemeClr val="tx1"/>
                  </a:gs>
                  <a:gs pos="30000">
                    <a:schemeClr val="tx1"/>
                  </a:gs>
                </a:gsLst>
                <a:lin ang="5400000" scaled="0"/>
              </a:gradFill>
            </a:endParaRP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LEN</a:t>
            </a:r>
            <a:br>
              <a:rPr lang="es-ES" sz="1836" spc="-72" dirty="0">
                <a:gradFill>
                  <a:gsLst>
                    <a:gs pos="2917">
                      <a:schemeClr val="tx1"/>
                    </a:gs>
                    <a:gs pos="30000">
                      <a:schemeClr val="tx1"/>
                    </a:gs>
                  </a:gsLst>
                  <a:lin ang="5400000" scaled="0"/>
                </a:gradFill>
              </a:rPr>
            </a:br>
            <a:r>
              <a:rPr lang="es-ES" sz="1836" spc="-72" dirty="0">
                <a:gradFill>
                  <a:gsLst>
                    <a:gs pos="2917">
                      <a:schemeClr val="tx1"/>
                    </a:gs>
                    <a:gs pos="30000">
                      <a:schemeClr val="tx1"/>
                    </a:gs>
                  </a:gsLst>
                  <a:lin ang="5400000" scaled="0"/>
                </a:gradFill>
              </a:rPr>
              <a:t>CONCAT</a:t>
            </a:r>
            <a:br>
              <a:rPr lang="es-ES" sz="1836" spc="-72" dirty="0">
                <a:gradFill>
                  <a:gsLst>
                    <a:gs pos="2917">
                      <a:schemeClr val="tx1"/>
                    </a:gs>
                    <a:gs pos="30000">
                      <a:schemeClr val="tx1"/>
                    </a:gs>
                  </a:gsLst>
                  <a:lin ang="5400000" scaled="0"/>
                </a:gradFill>
              </a:rPr>
            </a:br>
            <a:r>
              <a:rPr lang="es-ES" sz="1836" spc="-72" dirty="0">
                <a:gradFill>
                  <a:gsLst>
                    <a:gs pos="2917">
                      <a:schemeClr val="tx1"/>
                    </a:gs>
                    <a:gs pos="30000">
                      <a:schemeClr val="tx1"/>
                    </a:gs>
                  </a:gsLst>
                  <a:lin ang="5400000" scaled="0"/>
                </a:gradFill>
              </a:rPr>
              <a:t>CHARINDEX</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SUBSTRING</a:t>
            </a:r>
          </a:p>
          <a:p>
            <a:pPr marL="291420" indent="-291420">
              <a:buFont typeface="Arial" panose="020B0604020202020204" pitchFamily="34" charset="0"/>
              <a:buChar char="•"/>
            </a:pPr>
            <a:r>
              <a:rPr lang="es-ES" sz="1836" spc="-72" dirty="0">
                <a:gradFill>
                  <a:gsLst>
                    <a:gs pos="2917">
                      <a:schemeClr val="tx1"/>
                    </a:gs>
                    <a:gs pos="30000">
                      <a:schemeClr val="tx1"/>
                    </a:gs>
                  </a:gsLst>
                  <a:lin ang="5400000" scaled="0"/>
                </a:gradFill>
              </a:rPr>
              <a:t>PATINDEX</a:t>
            </a:r>
          </a:p>
        </p:txBody>
      </p:sp>
    </p:spTree>
    <p:extLst>
      <p:ext uri="{BB962C8B-B14F-4D97-AF65-F5344CB8AC3E}">
        <p14:creationId xmlns:p14="http://schemas.microsoft.com/office/powerpoint/2010/main" val="3688161047"/>
      </p:ext>
    </p:extLst>
  </p:cSld>
  <p:clrMapOvr>
    <a:masterClrMapping/>
  </p:clrMapOvr>
  <p:transition spd="slow">
    <p:pu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4076944" y="299776"/>
            <a:ext cx="5158338" cy="6474086"/>
          </a:xfrm>
        </p:spPr>
        <p:txBody>
          <a:bodyPr/>
          <a:lstStyle/>
          <a:p>
            <a:r>
              <a:rPr lang="es-ES" dirty="0" smtClean="0">
                <a:solidFill>
                  <a:schemeClr val="tx1"/>
                </a:solidFill>
              </a:rPr>
              <a:t>Utiliza funciones basadas en tiempo de manera sencilla</a:t>
            </a:r>
          </a:p>
          <a:p>
            <a:r>
              <a:rPr lang="es-ES" sz="2000" b="1" dirty="0" err="1">
                <a:solidFill>
                  <a:schemeClr val="tx1"/>
                </a:solidFill>
              </a:rPr>
              <a:t>Tumbling</a:t>
            </a:r>
            <a:r>
              <a:rPr lang="es-ES" sz="2000" b="1" dirty="0">
                <a:solidFill>
                  <a:schemeClr val="tx1"/>
                </a:solidFill>
              </a:rPr>
              <a:t> Windows</a:t>
            </a:r>
            <a:endParaRPr lang="es-ES" sz="2000" dirty="0">
              <a:solidFill>
                <a:schemeClr val="tx1"/>
              </a:solidFill>
            </a:endParaRPr>
          </a:p>
          <a:p>
            <a:pPr lvl="1"/>
            <a:r>
              <a:rPr lang="es-ES" sz="1599" dirty="0"/>
              <a:t>	</a:t>
            </a:r>
            <a:r>
              <a:rPr lang="es-ES" sz="1599" dirty="0" err="1"/>
              <a:t>Repeating</a:t>
            </a:r>
            <a:r>
              <a:rPr lang="es-ES" sz="1599" dirty="0"/>
              <a:t>, non-</a:t>
            </a:r>
            <a:r>
              <a:rPr lang="es-ES" sz="1599" dirty="0" err="1"/>
              <a:t>overlapping</a:t>
            </a:r>
            <a:r>
              <a:rPr lang="es-ES" sz="1599" dirty="0"/>
              <a:t>, </a:t>
            </a:r>
            <a:r>
              <a:rPr lang="es-ES" sz="1599" dirty="0" err="1"/>
              <a:t>fixed</a:t>
            </a:r>
            <a:r>
              <a:rPr lang="es-ES" sz="1599" dirty="0"/>
              <a:t> </a:t>
            </a:r>
            <a:r>
              <a:rPr lang="es-ES" sz="1599" dirty="0" err="1"/>
              <a:t>interval</a:t>
            </a:r>
            <a:r>
              <a:rPr lang="es-ES" sz="1599" dirty="0"/>
              <a:t> windows</a:t>
            </a:r>
          </a:p>
          <a:p>
            <a:r>
              <a:rPr lang="es-ES" sz="2000" b="1" dirty="0" err="1">
                <a:solidFill>
                  <a:schemeClr val="tx1"/>
                </a:solidFill>
              </a:rPr>
              <a:t>Hopping</a:t>
            </a:r>
            <a:r>
              <a:rPr lang="es-ES" sz="2000" b="1" dirty="0">
                <a:solidFill>
                  <a:schemeClr val="tx1"/>
                </a:solidFill>
              </a:rPr>
              <a:t> Windows</a:t>
            </a:r>
          </a:p>
          <a:p>
            <a:pPr lvl="1"/>
            <a:r>
              <a:rPr lang="es-ES" sz="1599" dirty="0"/>
              <a:t>	</a:t>
            </a:r>
            <a:r>
              <a:rPr lang="es-ES" sz="1599" dirty="0" err="1"/>
              <a:t>Generic</a:t>
            </a:r>
            <a:r>
              <a:rPr lang="es-ES" sz="1599" dirty="0"/>
              <a:t> </a:t>
            </a:r>
            <a:r>
              <a:rPr lang="es-ES" sz="1599" dirty="0" err="1"/>
              <a:t>window</a:t>
            </a:r>
            <a:r>
              <a:rPr lang="es-ES" sz="1599" dirty="0"/>
              <a:t>, </a:t>
            </a:r>
            <a:r>
              <a:rPr lang="es-ES" sz="1599" dirty="0" err="1"/>
              <a:t>overlapping</a:t>
            </a:r>
            <a:r>
              <a:rPr lang="es-ES" sz="1599" dirty="0"/>
              <a:t>, </a:t>
            </a:r>
            <a:r>
              <a:rPr lang="es-ES" sz="1599" dirty="0" err="1"/>
              <a:t>fixed</a:t>
            </a:r>
            <a:r>
              <a:rPr lang="es-ES" sz="1599" dirty="0"/>
              <a:t> </a:t>
            </a:r>
            <a:r>
              <a:rPr lang="es-ES" sz="1599" dirty="0" err="1"/>
              <a:t>size</a:t>
            </a:r>
            <a:endParaRPr lang="es-ES" sz="1599" dirty="0"/>
          </a:p>
          <a:p>
            <a:r>
              <a:rPr lang="es-ES" sz="2000" b="1" dirty="0" err="1">
                <a:solidFill>
                  <a:schemeClr val="tx1"/>
                </a:solidFill>
              </a:rPr>
              <a:t>Sliding</a:t>
            </a:r>
            <a:r>
              <a:rPr lang="es-ES" sz="2000" b="1" dirty="0">
                <a:solidFill>
                  <a:schemeClr val="tx1"/>
                </a:solidFill>
              </a:rPr>
              <a:t> Windows</a:t>
            </a:r>
          </a:p>
          <a:p>
            <a:pPr lvl="1"/>
            <a:r>
              <a:rPr lang="es-ES" sz="1599" dirty="0"/>
              <a:t>	</a:t>
            </a:r>
            <a:r>
              <a:rPr lang="es-ES" sz="1599" dirty="0" err="1"/>
              <a:t>Slides</a:t>
            </a:r>
            <a:r>
              <a:rPr lang="es-ES" sz="1599" dirty="0"/>
              <a:t> </a:t>
            </a:r>
            <a:r>
              <a:rPr lang="es-ES" sz="1599" dirty="0" err="1"/>
              <a:t>by</a:t>
            </a:r>
            <a:r>
              <a:rPr lang="es-ES" sz="1599" dirty="0"/>
              <a:t> </a:t>
            </a:r>
            <a:r>
              <a:rPr lang="es-ES" sz="1599" dirty="0" err="1"/>
              <a:t>an</a:t>
            </a:r>
            <a:r>
              <a:rPr lang="es-ES" sz="1599" dirty="0"/>
              <a:t> </a:t>
            </a:r>
            <a:r>
              <a:rPr lang="es-ES" sz="1599" dirty="0" err="1"/>
              <a:t>epsilon</a:t>
            </a:r>
            <a:r>
              <a:rPr lang="es-ES" sz="1599" dirty="0"/>
              <a:t> and produces output at the </a:t>
            </a:r>
            <a:r>
              <a:rPr lang="es-ES" sz="1599" dirty="0" err="1"/>
              <a:t>occurrence</a:t>
            </a:r>
            <a:r>
              <a:rPr lang="es-ES" sz="1599" dirty="0"/>
              <a:t> 	of </a:t>
            </a:r>
            <a:r>
              <a:rPr lang="es-ES" sz="1599" dirty="0" err="1"/>
              <a:t>an</a:t>
            </a:r>
            <a:r>
              <a:rPr lang="es-ES" sz="1599" dirty="0"/>
              <a:t> </a:t>
            </a:r>
            <a:r>
              <a:rPr lang="es-ES" sz="1599" dirty="0" err="1"/>
              <a:t>event</a:t>
            </a:r>
            <a:endParaRPr lang="es-ES" sz="1599" dirty="0"/>
          </a:p>
          <a:p>
            <a:endParaRPr lang="es-ES" sz="2000" dirty="0">
              <a:solidFill>
                <a:schemeClr val="tx1"/>
              </a:solidFill>
            </a:endParaRPr>
          </a:p>
          <a:p>
            <a:r>
              <a:rPr lang="es-ES" dirty="0" smtClean="0">
                <a:solidFill>
                  <a:schemeClr val="tx1"/>
                </a:solidFill>
              </a:rPr>
              <a:t>Administra eventos fuera de orden</a:t>
            </a:r>
          </a:p>
          <a:p>
            <a:endParaRPr lang="es-ES" dirty="0" smtClean="0">
              <a:solidFill>
                <a:schemeClr val="tx1"/>
              </a:solidFill>
            </a:endParaRPr>
          </a:p>
        </p:txBody>
      </p:sp>
      <p:sp>
        <p:nvSpPr>
          <p:cNvPr id="3" name="Rectangle 2"/>
          <p:cNvSpPr/>
          <p:nvPr/>
        </p:nvSpPr>
        <p:spPr bwMode="auto">
          <a:xfrm>
            <a:off x="-1470230" y="1587"/>
            <a:ext cx="5449817" cy="6993532"/>
          </a:xfrm>
          <a:prstGeom prst="rect">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s-ES" sz="2000" dirty="0">
              <a:gradFill>
                <a:gsLst>
                  <a:gs pos="0">
                    <a:srgbClr val="FFFFFF"/>
                  </a:gs>
                  <a:gs pos="100000">
                    <a:srgbClr val="FFFFFF"/>
                  </a:gs>
                </a:gsLst>
                <a:lin ang="5400000" scaled="1"/>
              </a:gradFill>
              <a:ea typeface="Segoe UI" pitchFamily="34" charset="0"/>
              <a:cs typeface="Segoe UI" pitchFamily="34" charset="0"/>
            </a:endParaRPr>
          </a:p>
        </p:txBody>
      </p:sp>
      <p:sp>
        <p:nvSpPr>
          <p:cNvPr id="2" name="Title 1"/>
          <p:cNvSpPr>
            <a:spLocks noGrp="1"/>
          </p:cNvSpPr>
          <p:nvPr>
            <p:ph type="title"/>
          </p:nvPr>
        </p:nvSpPr>
        <p:spPr>
          <a:xfrm>
            <a:off x="91281" y="295732"/>
            <a:ext cx="3733800" cy="917445"/>
          </a:xfrm>
        </p:spPr>
        <p:txBody>
          <a:bodyPr/>
          <a:lstStyle/>
          <a:p>
            <a:r>
              <a:rPr lang="es-ES" sz="3600" dirty="0" smtClean="0">
                <a:gradFill>
                  <a:gsLst>
                    <a:gs pos="0">
                      <a:srgbClr val="FFFFFF"/>
                    </a:gs>
                    <a:gs pos="100000">
                      <a:srgbClr val="FFFFFF"/>
                    </a:gs>
                  </a:gsLst>
                  <a:lin ang="5400000" scaled="0"/>
                </a:gradFill>
              </a:rPr>
              <a:t>Funciones basadas en tiempo</a:t>
            </a:r>
            <a:endParaRPr lang="es-ES" sz="3600" dirty="0">
              <a:gradFill>
                <a:gsLst>
                  <a:gs pos="0">
                    <a:srgbClr val="FFFFFF"/>
                  </a:gs>
                  <a:gs pos="100000">
                    <a:srgbClr val="FFFFFF"/>
                  </a:gs>
                </a:gsLst>
                <a:lin ang="5400000" scaled="0"/>
              </a:gra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74" y="2729346"/>
            <a:ext cx="3154507" cy="2103004"/>
          </a:xfrm>
          <a:prstGeom prst="rect">
            <a:avLst/>
          </a:prstGeom>
        </p:spPr>
      </p:pic>
    </p:spTree>
    <p:extLst>
      <p:ext uri="{BB962C8B-B14F-4D97-AF65-F5344CB8AC3E}">
        <p14:creationId xmlns:p14="http://schemas.microsoft.com/office/powerpoint/2010/main" val="254008511"/>
      </p:ext>
    </p:extLst>
  </p:cSld>
  <p:clrMapOvr>
    <a:masterClrMapping/>
  </p:clrMapOvr>
  <p:transition spd="slow">
    <p:pu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Tree>
    <p:extLst>
      <p:ext uri="{BB962C8B-B14F-4D97-AF65-F5344CB8AC3E}">
        <p14:creationId xmlns:p14="http://schemas.microsoft.com/office/powerpoint/2010/main" val="18364515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s-ES" dirty="0" smtClean="0"/>
              <a:t>¿Qué son los datos en movimiento?</a:t>
            </a:r>
            <a:endParaRPr lang="en-US" dirty="0" smtClean="0"/>
          </a:p>
          <a:p>
            <a:r>
              <a:rPr lang="en-US" dirty="0"/>
              <a:t>A</a:t>
            </a:r>
            <a:r>
              <a:rPr lang="en-US" dirty="0" smtClean="0"/>
              <a:t>zure Stream Analytics</a:t>
            </a:r>
          </a:p>
          <a:p>
            <a:r>
              <a:rPr lang="es-ES" dirty="0" smtClean="0"/>
              <a:t>Twitter </a:t>
            </a:r>
            <a:r>
              <a:rPr lang="es-ES" dirty="0" err="1" smtClean="0"/>
              <a:t>Streaming</a:t>
            </a:r>
            <a:r>
              <a:rPr lang="es-ES" dirty="0" smtClean="0"/>
              <a:t> API + DotNetSpain2015 + Azure</a:t>
            </a:r>
            <a:endParaRPr lang="en-US" dirty="0" smtClean="0"/>
          </a:p>
        </p:txBody>
      </p:sp>
      <p:sp>
        <p:nvSpPr>
          <p:cNvPr id="5" name="Title 4"/>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456184413"/>
      </p:ext>
    </p:extLst>
  </p:cSld>
  <p:clrMapOvr>
    <a:masterClrMapping/>
  </p:clrMapOvr>
  <p:transition spd="slow">
    <p:pu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Arquitectura</a:t>
            </a:r>
            <a:endParaRPr lang="en-US" dirty="0">
              <a:solidFill>
                <a:schemeClr val="tx1"/>
              </a:solidFill>
            </a:endParaRPr>
          </a:p>
        </p:txBody>
      </p:sp>
      <p:sp>
        <p:nvSpPr>
          <p:cNvPr id="3" name="Rectangle 2"/>
          <p:cNvSpPr/>
          <p:nvPr/>
        </p:nvSpPr>
        <p:spPr bwMode="auto">
          <a:xfrm>
            <a:off x="2093090" y="1135063"/>
            <a:ext cx="5370283" cy="4876800"/>
          </a:xfrm>
          <a:prstGeom prst="rect">
            <a:avLst/>
          </a:prstGeom>
          <a:noFill/>
          <a:ln>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0" name="TextBox 109"/>
          <p:cNvSpPr txBox="1"/>
          <p:nvPr/>
        </p:nvSpPr>
        <p:spPr>
          <a:xfrm>
            <a:off x="447718" y="6232653"/>
            <a:ext cx="1299526" cy="236409"/>
          </a:xfrm>
          <a:prstGeom prst="rect">
            <a:avLst/>
          </a:prstGeom>
          <a:noFill/>
        </p:spPr>
        <p:txBody>
          <a:bodyPr wrap="none" lIns="0" tIns="0" rIns="0" bIns="0" rtlCol="0">
            <a:spAutoFit/>
          </a:bodyPr>
          <a:lstStyle/>
          <a:p>
            <a:r>
              <a:rPr lang="es-ES" sz="2040" spc="-71" dirty="0"/>
              <a:t>Origen de datos</a:t>
            </a:r>
            <a:endParaRPr lang="en-US" sz="2040" spc="-71" dirty="0"/>
          </a:p>
        </p:txBody>
      </p:sp>
      <p:sp>
        <p:nvSpPr>
          <p:cNvPr id="111" name="TextBox 110"/>
          <p:cNvSpPr txBox="1"/>
          <p:nvPr/>
        </p:nvSpPr>
        <p:spPr>
          <a:xfrm>
            <a:off x="2933556" y="6232653"/>
            <a:ext cx="583346" cy="236409"/>
          </a:xfrm>
          <a:prstGeom prst="rect">
            <a:avLst/>
          </a:prstGeom>
          <a:noFill/>
        </p:spPr>
        <p:txBody>
          <a:bodyPr wrap="none" lIns="0" tIns="0" rIns="0" bIns="0" rtlCol="0">
            <a:spAutoFit/>
          </a:bodyPr>
          <a:lstStyle/>
          <a:p>
            <a:r>
              <a:rPr lang="es-ES" sz="2040" spc="-71" dirty="0"/>
              <a:t>Ingesta</a:t>
            </a:r>
            <a:endParaRPr lang="en-US" sz="2040" spc="-71" dirty="0"/>
          </a:p>
        </p:txBody>
      </p:sp>
      <p:sp>
        <p:nvSpPr>
          <p:cNvPr id="112" name="TextBox 111"/>
          <p:cNvSpPr txBox="1"/>
          <p:nvPr/>
        </p:nvSpPr>
        <p:spPr>
          <a:xfrm>
            <a:off x="4449878" y="6232653"/>
            <a:ext cx="893584" cy="236409"/>
          </a:xfrm>
          <a:prstGeom prst="rect">
            <a:avLst/>
          </a:prstGeom>
          <a:noFill/>
        </p:spPr>
        <p:txBody>
          <a:bodyPr wrap="none" lIns="0" tIns="0" rIns="0" bIns="0" rtlCol="0">
            <a:spAutoFit/>
          </a:bodyPr>
          <a:lstStyle/>
          <a:p>
            <a:r>
              <a:rPr lang="en-US" sz="2040" b="1" spc="-71" dirty="0" err="1"/>
              <a:t>Procesado</a:t>
            </a:r>
            <a:endParaRPr lang="en-US" sz="2040" b="1" spc="-71" dirty="0"/>
          </a:p>
        </p:txBody>
      </p:sp>
      <p:sp>
        <p:nvSpPr>
          <p:cNvPr id="113" name="TextBox 112"/>
          <p:cNvSpPr txBox="1"/>
          <p:nvPr/>
        </p:nvSpPr>
        <p:spPr>
          <a:xfrm>
            <a:off x="7946945" y="6232653"/>
            <a:ext cx="1037528" cy="313932"/>
          </a:xfrm>
          <a:prstGeom prst="rect">
            <a:avLst/>
          </a:prstGeom>
          <a:noFill/>
        </p:spPr>
        <p:txBody>
          <a:bodyPr wrap="none" lIns="0" tIns="0" rIns="0" bIns="0" rtlCol="0">
            <a:spAutoFit/>
          </a:bodyPr>
          <a:lstStyle/>
          <a:p>
            <a:r>
              <a:rPr lang="en-US" sz="2040" spc="-71" dirty="0" err="1" smtClean="0"/>
              <a:t>Consumo</a:t>
            </a:r>
            <a:endParaRPr lang="en-US" sz="2040" spc="-71" dirty="0"/>
          </a:p>
        </p:txBody>
      </p:sp>
      <p:sp>
        <p:nvSpPr>
          <p:cNvPr id="114" name="TextBox 113"/>
          <p:cNvSpPr txBox="1"/>
          <p:nvPr/>
        </p:nvSpPr>
        <p:spPr>
          <a:xfrm>
            <a:off x="6199275" y="6232653"/>
            <a:ext cx="476729" cy="236409"/>
          </a:xfrm>
          <a:prstGeom prst="rect">
            <a:avLst/>
          </a:prstGeom>
          <a:noFill/>
        </p:spPr>
        <p:txBody>
          <a:bodyPr wrap="none" lIns="0" tIns="0" rIns="0" bIns="0" rtlCol="0">
            <a:spAutoFit/>
          </a:bodyPr>
          <a:lstStyle/>
          <a:p>
            <a:r>
              <a:rPr lang="en-US" sz="2040" spc="-71" dirty="0" err="1"/>
              <a:t>Salida</a:t>
            </a:r>
            <a:endParaRPr lang="en-US" sz="2040" spc="-71" dirty="0"/>
          </a:p>
        </p:txBody>
      </p:sp>
      <p:sp>
        <p:nvSpPr>
          <p:cNvPr id="46" name="Rectangle 45"/>
          <p:cNvSpPr/>
          <p:nvPr/>
        </p:nvSpPr>
        <p:spPr bwMode="auto">
          <a:xfrm>
            <a:off x="2576428" y="2592387"/>
            <a:ext cx="1263968" cy="1297982"/>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23" tIns="46611" rIns="46611" bIns="93223" numCol="1" spcCol="0" rtlCol="0" fromWordArt="0" anchor="t" anchorCtr="0" forceAA="0" compatLnSpc="1">
            <a:prstTxWarp prst="textNoShape">
              <a:avLst/>
            </a:prstTxWarp>
            <a:noAutofit/>
          </a:bodyPr>
          <a:lstStyle/>
          <a:p>
            <a:pPr defTabSz="931872" fontAlgn="base">
              <a:spcBef>
                <a:spcPct val="0"/>
              </a:spcBef>
              <a:spcAft>
                <a:spcPct val="0"/>
              </a:spcAft>
            </a:pPr>
            <a:r>
              <a:rPr lang="en-US" sz="1873" dirty="0">
                <a:solidFill>
                  <a:schemeClr val="tx1"/>
                </a:solidFill>
                <a:latin typeface="+mj-lt"/>
                <a:ea typeface="Segoe UI" pitchFamily="34" charset="0"/>
                <a:cs typeface="Segoe UI" pitchFamily="34" charset="0"/>
              </a:rPr>
              <a:t>Entradas</a:t>
            </a:r>
            <a:endParaRPr lang="en-US" sz="1224" dirty="0">
              <a:solidFill>
                <a:schemeClr val="tx1"/>
              </a:solidFill>
              <a:latin typeface="+mj-lt"/>
              <a:ea typeface="Segoe UI" pitchFamily="34" charset="0"/>
              <a:cs typeface="Segoe UI" pitchFamily="34" charset="0"/>
            </a:endParaRPr>
          </a:p>
          <a:p>
            <a:pPr marL="174837" indent="-174837" defTabSz="931872" fontAlgn="base">
              <a:spcBef>
                <a:spcPct val="0"/>
              </a:spcBef>
              <a:spcAft>
                <a:spcPct val="0"/>
              </a:spcAft>
              <a:buFontTx/>
              <a:buChar char="-"/>
            </a:pPr>
            <a:r>
              <a:rPr lang="en-US" sz="1224" dirty="0">
                <a:solidFill>
                  <a:schemeClr val="tx1"/>
                </a:solidFill>
                <a:ea typeface="Segoe UI" pitchFamily="34" charset="0"/>
                <a:cs typeface="Segoe UI" pitchFamily="34" charset="0"/>
              </a:rPr>
              <a:t>Event Hub</a:t>
            </a:r>
          </a:p>
        </p:txBody>
      </p:sp>
      <p:sp>
        <p:nvSpPr>
          <p:cNvPr id="47" name="Rectangle 46"/>
          <p:cNvSpPr/>
          <p:nvPr/>
        </p:nvSpPr>
        <p:spPr bwMode="auto">
          <a:xfrm>
            <a:off x="4229567" y="2067546"/>
            <a:ext cx="1263968" cy="3715716"/>
          </a:xfrm>
          <a:prstGeom prst="rect">
            <a:avLst/>
          </a:prstGeom>
          <a:solidFill>
            <a:schemeClr val="accent3">
              <a:lumMod val="75000"/>
            </a:schemeClr>
          </a:solidFill>
          <a:ln w="28575">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23" tIns="46611" rIns="46611" bIns="93223" numCol="1" spcCol="0" rtlCol="0" fromWordArt="0" anchor="t" anchorCtr="0" forceAA="0" compatLnSpc="1">
            <a:prstTxWarp prst="textNoShape">
              <a:avLst/>
            </a:prstTxWarp>
            <a:noAutofit/>
          </a:bodyPr>
          <a:lstStyle/>
          <a:p>
            <a:r>
              <a:rPr lang="en-US" sz="1600" b="1" dirty="0">
                <a:solidFill>
                  <a:schemeClr val="tx1"/>
                </a:solidFill>
                <a:latin typeface="+mj-lt"/>
                <a:ea typeface="Segoe UI" pitchFamily="34" charset="0"/>
                <a:cs typeface="Segoe UI" pitchFamily="34" charset="0"/>
              </a:rPr>
              <a:t>Dos </a:t>
            </a:r>
            <a:r>
              <a:rPr lang="en-US" sz="1600" b="1" dirty="0" err="1">
                <a:solidFill>
                  <a:schemeClr val="tx1"/>
                </a:solidFill>
                <a:latin typeface="+mj-lt"/>
                <a:ea typeface="Segoe UI" pitchFamily="34" charset="0"/>
                <a:cs typeface="Segoe UI" pitchFamily="34" charset="0"/>
              </a:rPr>
              <a:t>consultas</a:t>
            </a:r>
            <a:endParaRPr lang="en-US" sz="1600" b="1" dirty="0">
              <a:solidFill>
                <a:schemeClr val="tx1"/>
              </a:solidFill>
              <a:latin typeface="+mj-lt"/>
              <a:ea typeface="Segoe UI" pitchFamily="34" charset="0"/>
              <a:cs typeface="Segoe UI" pitchFamily="34" charset="0"/>
            </a:endParaRPr>
          </a:p>
          <a:p>
            <a:r>
              <a:rPr lang="es-ES" sz="1600" b="1" dirty="0">
                <a:solidFill>
                  <a:schemeClr val="tx1"/>
                </a:solidFill>
                <a:latin typeface="+mj-lt"/>
                <a:ea typeface="Segoe UI" pitchFamily="34" charset="0"/>
                <a:cs typeface="Segoe UI" pitchFamily="34" charset="0"/>
              </a:rPr>
              <a:t>#</a:t>
            </a:r>
            <a:r>
              <a:rPr lang="es-ES" sz="1600" b="1" dirty="0" err="1">
                <a:solidFill>
                  <a:schemeClr val="tx1"/>
                </a:solidFill>
                <a:latin typeface="+mj-lt"/>
                <a:ea typeface="Segoe UI" pitchFamily="34" charset="0"/>
                <a:cs typeface="Segoe UI" pitchFamily="34" charset="0"/>
              </a:rPr>
              <a:t>megusta</a:t>
            </a:r>
            <a:endParaRPr lang="es-ES" sz="1600" b="1" dirty="0">
              <a:solidFill>
                <a:schemeClr val="tx1"/>
              </a:solidFill>
              <a:latin typeface="+mj-lt"/>
              <a:ea typeface="Segoe UI" pitchFamily="34" charset="0"/>
              <a:cs typeface="Segoe UI" pitchFamily="34" charset="0"/>
            </a:endParaRPr>
          </a:p>
          <a:p>
            <a:r>
              <a:rPr lang="es-ES" sz="1600" b="1" dirty="0">
                <a:solidFill>
                  <a:schemeClr val="tx1"/>
                </a:solidFill>
                <a:latin typeface="+mj-lt"/>
                <a:ea typeface="Segoe UI" pitchFamily="34" charset="0"/>
                <a:cs typeface="Segoe UI" pitchFamily="34" charset="0"/>
              </a:rPr>
              <a:t>#</a:t>
            </a:r>
            <a:r>
              <a:rPr lang="es-ES" sz="1600" b="1" dirty="0" err="1">
                <a:solidFill>
                  <a:schemeClr val="tx1"/>
                </a:solidFill>
                <a:latin typeface="+mj-lt"/>
                <a:ea typeface="Segoe UI" pitchFamily="34" charset="0"/>
                <a:cs typeface="Segoe UI" pitchFamily="34" charset="0"/>
              </a:rPr>
              <a:t>nomegusta</a:t>
            </a:r>
            <a:endParaRPr lang="en-US" sz="1100" b="1" dirty="0">
              <a:solidFill>
                <a:schemeClr val="tx1"/>
              </a:solidFill>
              <a:ea typeface="Segoe UI" pitchFamily="34" charset="0"/>
              <a:cs typeface="Segoe UI" pitchFamily="34" charset="0"/>
            </a:endParaRPr>
          </a:p>
          <a:p>
            <a:endParaRPr lang="en-US" sz="1100" dirty="0">
              <a:solidFill>
                <a:schemeClr val="tx1"/>
              </a:solidFill>
              <a:ea typeface="Segoe UI" pitchFamily="34" charset="0"/>
              <a:cs typeface="Segoe UI" pitchFamily="34" charset="0"/>
            </a:endParaRPr>
          </a:p>
          <a:p>
            <a:endParaRPr lang="en-US" sz="1100" dirty="0">
              <a:solidFill>
                <a:schemeClr val="tx1"/>
              </a:solidFill>
              <a:ea typeface="Segoe UI" pitchFamily="34" charset="0"/>
              <a:cs typeface="Segoe UI" pitchFamily="34" charset="0"/>
            </a:endParaRPr>
          </a:p>
          <a:p>
            <a:endParaRPr lang="en-US" sz="1100" dirty="0">
              <a:solidFill>
                <a:schemeClr val="tx1"/>
              </a:solidFill>
              <a:ea typeface="Segoe UI" pitchFamily="34" charset="0"/>
              <a:cs typeface="Segoe UI" pitchFamily="34" charset="0"/>
            </a:endParaRPr>
          </a:p>
        </p:txBody>
      </p:sp>
      <p:sp>
        <p:nvSpPr>
          <p:cNvPr id="64" name="Rectangle 63"/>
          <p:cNvSpPr/>
          <p:nvPr/>
        </p:nvSpPr>
        <p:spPr bwMode="auto">
          <a:xfrm>
            <a:off x="5850143" y="1652004"/>
            <a:ext cx="1263968" cy="1053308"/>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23" tIns="46611" rIns="46611" bIns="93223" numCol="1" spcCol="0" rtlCol="0" fromWordArt="0" anchor="t" anchorCtr="0" forceAA="0" compatLnSpc="1">
            <a:prstTxWarp prst="textNoShape">
              <a:avLst/>
            </a:prstTxWarp>
            <a:noAutofit/>
          </a:bodyPr>
          <a:lstStyle/>
          <a:p>
            <a:pPr defTabSz="931872" fontAlgn="base">
              <a:spcBef>
                <a:spcPct val="0"/>
              </a:spcBef>
              <a:spcAft>
                <a:spcPct val="0"/>
              </a:spcAft>
            </a:pPr>
            <a:r>
              <a:rPr lang="en-US" sz="1873" dirty="0">
                <a:solidFill>
                  <a:schemeClr val="tx1"/>
                </a:solidFill>
                <a:latin typeface="+mj-lt"/>
                <a:ea typeface="Segoe UI" pitchFamily="34" charset="0"/>
                <a:cs typeface="Segoe UI" pitchFamily="34" charset="0"/>
              </a:rPr>
              <a:t>Outputs</a:t>
            </a:r>
          </a:p>
          <a:p>
            <a:pPr marL="174837" indent="-174837" defTabSz="931872" fontAlgn="base">
              <a:spcBef>
                <a:spcPct val="0"/>
              </a:spcBef>
              <a:spcAft>
                <a:spcPct val="0"/>
              </a:spcAft>
              <a:buFontTx/>
              <a:buChar char="-"/>
            </a:pPr>
            <a:r>
              <a:rPr lang="en-US" sz="1224" dirty="0">
                <a:solidFill>
                  <a:schemeClr val="tx1"/>
                </a:solidFill>
                <a:ea typeface="Segoe UI" pitchFamily="34" charset="0"/>
                <a:cs typeface="Segoe UI" pitchFamily="34" charset="0"/>
              </a:rPr>
              <a:t>Event Hub</a:t>
            </a:r>
          </a:p>
          <a:p>
            <a:pPr defTabSz="931872" fontAlgn="base">
              <a:spcBef>
                <a:spcPct val="0"/>
              </a:spcBef>
              <a:spcAft>
                <a:spcPct val="0"/>
              </a:spcAft>
            </a:pPr>
            <a:endParaRPr lang="en-US" sz="1224" dirty="0">
              <a:solidFill>
                <a:schemeClr val="tx1"/>
              </a:solidFill>
              <a:latin typeface="+mj-lt"/>
              <a:ea typeface="Segoe UI" pitchFamily="34" charset="0"/>
              <a:cs typeface="Segoe UI" pitchFamily="34" charset="0"/>
            </a:endParaRPr>
          </a:p>
        </p:txBody>
      </p:sp>
      <p:cxnSp>
        <p:nvCxnSpPr>
          <p:cNvPr id="84" name="Straight Arrow Connector 83"/>
          <p:cNvCxnSpPr/>
          <p:nvPr/>
        </p:nvCxnSpPr>
        <p:spPr>
          <a:xfrm>
            <a:off x="1774676" y="3067047"/>
            <a:ext cx="792875" cy="5891"/>
          </a:xfrm>
          <a:prstGeom prst="straightConnector1">
            <a:avLst/>
          </a:prstGeom>
          <a:ln w="38100" cmpd="sng">
            <a:solidFill>
              <a:schemeClr val="tx2"/>
            </a:solidFill>
            <a:tailEnd type="triangle" w="lg" len="lg"/>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a:off x="5556985" y="5306806"/>
            <a:ext cx="2271184" cy="0"/>
          </a:xfrm>
          <a:prstGeom prst="straightConnector1">
            <a:avLst/>
          </a:prstGeom>
          <a:ln w="38100" cmpd="sng">
            <a:solidFill>
              <a:schemeClr val="tx2"/>
            </a:solidFill>
            <a:tailEnd type="triangle" w="lg" len="lg"/>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a:off x="5531898" y="2138035"/>
            <a:ext cx="318248" cy="0"/>
          </a:xfrm>
          <a:prstGeom prst="straightConnector1">
            <a:avLst/>
          </a:prstGeom>
          <a:ln w="38100" cmpd="sng">
            <a:solidFill>
              <a:schemeClr val="tx2"/>
            </a:solidFill>
            <a:tailEnd type="triangle" w="lg" len="lg"/>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7837043" y="4692554"/>
            <a:ext cx="1053307" cy="1053307"/>
            <a:chOff x="7837043" y="3878823"/>
            <a:chExt cx="1053307" cy="1053307"/>
          </a:xfrm>
        </p:grpSpPr>
        <p:grpSp>
          <p:nvGrpSpPr>
            <p:cNvPr id="58" name="Group 2"/>
            <p:cNvGrpSpPr/>
            <p:nvPr/>
          </p:nvGrpSpPr>
          <p:grpSpPr>
            <a:xfrm>
              <a:off x="7837043" y="3878823"/>
              <a:ext cx="1053307" cy="1053307"/>
              <a:chOff x="10036323" y="4353113"/>
              <a:chExt cx="1371600" cy="1371600"/>
            </a:xfrm>
          </p:grpSpPr>
          <p:sp>
            <p:nvSpPr>
              <p:cNvPr id="130" name="Rectangle 3"/>
              <p:cNvSpPr/>
              <p:nvPr/>
            </p:nvSpPr>
            <p:spPr bwMode="auto">
              <a:xfrm>
                <a:off x="10036323" y="4353113"/>
                <a:ext cx="1371600" cy="13716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3" rIns="93243" bIns="46623" numCol="1" rtlCol="0" anchor="ctr" anchorCtr="0" compatLnSpc="1">
                <a:prstTxWarp prst="textNoShape">
                  <a:avLst/>
                </a:prstTxWarp>
              </a:bodyPr>
              <a:lstStyle/>
              <a:p>
                <a:pPr algn="ctr" defTabSz="932152"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5" name="TextBox 5"/>
              <p:cNvSpPr txBox="1"/>
              <p:nvPr/>
            </p:nvSpPr>
            <p:spPr>
              <a:xfrm>
                <a:off x="10379458" y="4368148"/>
                <a:ext cx="726738" cy="1015597"/>
              </a:xfrm>
              <a:prstGeom prst="rect">
                <a:avLst/>
              </a:prstGeom>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spAutoFit/>
              </a:bodyPr>
              <a:lstStyle/>
              <a:p>
                <a:r>
                  <a:rPr lang="en-US" sz="6730" spc="-71" dirty="0">
                    <a:gradFill>
                      <a:gsLst>
                        <a:gs pos="2917">
                          <a:schemeClr val="tx1"/>
                        </a:gs>
                        <a:gs pos="30000">
                          <a:schemeClr val="tx1"/>
                        </a:gs>
                      </a:gsLst>
                      <a:lin ang="5400000" scaled="0"/>
                    </a:gradFill>
                    <a:latin typeface="Segoe UI Symbol" panose="020B0502040204020203" pitchFamily="34" charset="0"/>
                    <a:ea typeface="Segoe UI Symbol" panose="020B0502040204020203" pitchFamily="34" charset="0"/>
                  </a:rPr>
                  <a:t>☁</a:t>
                </a:r>
                <a:endParaRPr lang="en-US" sz="6730" spc="-71" dirty="0">
                  <a:gradFill>
                    <a:gsLst>
                      <a:gs pos="2917">
                        <a:schemeClr val="tx1"/>
                      </a:gs>
                      <a:gs pos="30000">
                        <a:schemeClr val="tx1"/>
                      </a:gs>
                    </a:gsLst>
                    <a:lin ang="5400000" scaled="0"/>
                  </a:gradFill>
                </a:endParaRPr>
              </a:p>
            </p:txBody>
          </p:sp>
        </p:grpSp>
        <p:sp>
          <p:nvSpPr>
            <p:cNvPr id="59" name="Rectangle 58"/>
            <p:cNvSpPr/>
            <p:nvPr/>
          </p:nvSpPr>
          <p:spPr>
            <a:xfrm>
              <a:off x="7902176" y="4493075"/>
              <a:ext cx="538729" cy="353262"/>
            </a:xfrm>
            <a:prstGeom prst="rect">
              <a:avLst/>
            </a:prstGeom>
          </p:spPr>
          <p:txBody>
            <a:bodyPr wrap="none">
              <a:spAutoFit/>
            </a:bodyPr>
            <a:lstStyle/>
            <a:p>
              <a:r>
                <a:rPr lang="en-US" sz="1224" dirty="0">
                  <a:solidFill>
                    <a:srgbClr val="FFFFFF"/>
                  </a:solidFill>
                </a:rPr>
                <a:t>Azure</a:t>
              </a:r>
            </a:p>
            <a:p>
              <a:r>
                <a:rPr lang="en-US" sz="1224" dirty="0">
                  <a:solidFill>
                    <a:srgbClr val="FFFFFF"/>
                  </a:solidFill>
                </a:rPr>
                <a:t>Storage</a:t>
              </a:r>
            </a:p>
          </p:txBody>
        </p:sp>
      </p:grpSp>
      <p:cxnSp>
        <p:nvCxnSpPr>
          <p:cNvPr id="49" name="Straight Arrow Connector 48"/>
          <p:cNvCxnSpPr/>
          <p:nvPr/>
        </p:nvCxnSpPr>
        <p:spPr>
          <a:xfrm flipV="1">
            <a:off x="6437638" y="2738272"/>
            <a:ext cx="2607" cy="318058"/>
          </a:xfrm>
          <a:prstGeom prst="straightConnector1">
            <a:avLst/>
          </a:prstGeom>
          <a:ln w="38100" cmpd="sng">
            <a:solidFill>
              <a:schemeClr val="tx2"/>
            </a:solidFill>
            <a:tailEnd type="triangle" w="lg" len="lg"/>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3860521" y="3058642"/>
            <a:ext cx="318248" cy="0"/>
          </a:xfrm>
          <a:prstGeom prst="straightConnector1">
            <a:avLst/>
          </a:prstGeom>
          <a:ln w="38100" cmpd="sng">
            <a:solidFill>
              <a:schemeClr val="tx2"/>
            </a:solidFill>
            <a:tailEnd type="triangle" w="lg" len="lg"/>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916" y="1605914"/>
            <a:ext cx="1135635" cy="923265"/>
          </a:xfrm>
          <a:prstGeom prst="rect">
            <a:avLst/>
          </a:prstGeom>
        </p:spPr>
      </p:pic>
      <p:sp>
        <p:nvSpPr>
          <p:cNvPr id="42" name="Rectangle 41"/>
          <p:cNvSpPr/>
          <p:nvPr/>
        </p:nvSpPr>
        <p:spPr bwMode="auto">
          <a:xfrm>
            <a:off x="447717" y="2592389"/>
            <a:ext cx="1263968" cy="2253947"/>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23" tIns="46611" rIns="46611" bIns="93223" numCol="1" spcCol="0" rtlCol="0" fromWordArt="0" anchor="t" anchorCtr="0" forceAA="0" compatLnSpc="1">
            <a:prstTxWarp prst="textNoShape">
              <a:avLst/>
            </a:prstTxWarp>
            <a:noAutofit/>
          </a:bodyPr>
          <a:lstStyle/>
          <a:p>
            <a:pPr defTabSz="931872" fontAlgn="base">
              <a:spcBef>
                <a:spcPct val="0"/>
              </a:spcBef>
              <a:spcAft>
                <a:spcPct val="0"/>
              </a:spcAft>
            </a:pPr>
            <a:r>
              <a:rPr lang="en-US" dirty="0">
                <a:solidFill>
                  <a:schemeClr val="tx1"/>
                </a:solidFill>
                <a:latin typeface="+mj-lt"/>
                <a:ea typeface="Segoe UI" pitchFamily="34" charset="0"/>
                <a:cs typeface="Segoe UI" pitchFamily="34" charset="0"/>
              </a:rPr>
              <a:t>Worker Role Twitter Streaming API</a:t>
            </a:r>
            <a:endParaRPr lang="en-US" sz="1200" dirty="0">
              <a:solidFill>
                <a:schemeClr val="tx1"/>
              </a:solidFill>
              <a:latin typeface="+mj-lt"/>
              <a:ea typeface="Segoe UI" pitchFamily="34" charset="0"/>
              <a:cs typeface="Segoe UI" pitchFamily="34" charset="0"/>
            </a:endParaRPr>
          </a:p>
        </p:txBody>
      </p:sp>
      <p:sp>
        <p:nvSpPr>
          <p:cNvPr id="44" name="Rectangle 43"/>
          <p:cNvSpPr/>
          <p:nvPr/>
        </p:nvSpPr>
        <p:spPr bwMode="auto">
          <a:xfrm>
            <a:off x="5846470" y="3089290"/>
            <a:ext cx="1316124" cy="2084371"/>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23" tIns="46611" rIns="46611" bIns="93223" numCol="1" spcCol="0" rtlCol="0" fromWordArt="0" anchor="t" anchorCtr="0" forceAA="0" compatLnSpc="1">
            <a:prstTxWarp prst="textNoShape">
              <a:avLst/>
            </a:prstTxWarp>
            <a:noAutofit/>
          </a:bodyPr>
          <a:lstStyle/>
          <a:p>
            <a:pPr defTabSz="931872" fontAlgn="base">
              <a:spcBef>
                <a:spcPct val="0"/>
              </a:spcBef>
              <a:spcAft>
                <a:spcPct val="0"/>
              </a:spcAft>
            </a:pPr>
            <a:r>
              <a:rPr lang="en-US" dirty="0">
                <a:solidFill>
                  <a:schemeClr val="tx1"/>
                </a:solidFill>
                <a:latin typeface="+mj-lt"/>
                <a:ea typeface="Segoe UI" pitchFamily="34" charset="0"/>
                <a:cs typeface="Segoe UI" pitchFamily="34" charset="0"/>
              </a:rPr>
              <a:t>Worker Role </a:t>
            </a:r>
            <a:r>
              <a:rPr lang="en-US" dirty="0" err="1">
                <a:solidFill>
                  <a:schemeClr val="tx1"/>
                </a:solidFill>
                <a:latin typeface="+mj-lt"/>
                <a:ea typeface="Segoe UI" pitchFamily="34" charset="0"/>
                <a:cs typeface="Segoe UI" pitchFamily="34" charset="0"/>
              </a:rPr>
              <a:t>Persistencia</a:t>
            </a:r>
            <a:endParaRPr lang="en-US" dirty="0">
              <a:solidFill>
                <a:schemeClr val="tx1"/>
              </a:solidFill>
              <a:latin typeface="+mj-lt"/>
              <a:ea typeface="Segoe UI" pitchFamily="34" charset="0"/>
              <a:cs typeface="Segoe UI" pitchFamily="34" charset="0"/>
            </a:endParaRPr>
          </a:p>
          <a:p>
            <a:pPr marL="285726" indent="-285726" defTabSz="931872" fontAlgn="base">
              <a:spcBef>
                <a:spcPct val="0"/>
              </a:spcBef>
              <a:spcAft>
                <a:spcPct val="0"/>
              </a:spcAft>
              <a:buFont typeface="Arial" panose="020B0604020202020204" pitchFamily="34" charset="0"/>
              <a:buChar char="•"/>
            </a:pPr>
            <a:r>
              <a:rPr lang="es-ES" sz="1400" dirty="0">
                <a:solidFill>
                  <a:schemeClr val="tx1"/>
                </a:solidFill>
                <a:latin typeface="+mj-lt"/>
                <a:ea typeface="Segoe UI" pitchFamily="34" charset="0"/>
                <a:cs typeface="Segoe UI" pitchFamily="34" charset="0"/>
              </a:rPr>
              <a:t>SQL Azure</a:t>
            </a:r>
          </a:p>
          <a:p>
            <a:pPr marL="285726" indent="-285726" defTabSz="931872" fontAlgn="base">
              <a:spcBef>
                <a:spcPct val="0"/>
              </a:spcBef>
              <a:spcAft>
                <a:spcPct val="0"/>
              </a:spcAft>
              <a:buFont typeface="Arial" panose="020B0604020202020204" pitchFamily="34" charset="0"/>
              <a:buChar char="•"/>
            </a:pPr>
            <a:r>
              <a:rPr lang="es-ES" sz="1400" dirty="0">
                <a:solidFill>
                  <a:schemeClr val="tx1"/>
                </a:solidFill>
                <a:latin typeface="+mj-lt"/>
                <a:ea typeface="Segoe UI" pitchFamily="34" charset="0"/>
                <a:cs typeface="Segoe UI" pitchFamily="34" charset="0"/>
              </a:rPr>
              <a:t>Storage </a:t>
            </a:r>
            <a:r>
              <a:rPr lang="es-ES" sz="1400" dirty="0" err="1">
                <a:solidFill>
                  <a:schemeClr val="tx1"/>
                </a:solidFill>
                <a:latin typeface="+mj-lt"/>
                <a:ea typeface="Segoe UI" pitchFamily="34" charset="0"/>
                <a:cs typeface="Segoe UI" pitchFamily="34" charset="0"/>
              </a:rPr>
              <a:t>Tables</a:t>
            </a:r>
            <a:endParaRPr lang="en-US" sz="1050" dirty="0">
              <a:solidFill>
                <a:schemeClr val="tx1"/>
              </a:solidFill>
              <a:latin typeface="+mj-lt"/>
              <a:ea typeface="Segoe UI" pitchFamily="34" charset="0"/>
              <a:cs typeface="Segoe UI" pitchFamily="34" charset="0"/>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7057" y="3865008"/>
            <a:ext cx="587603" cy="587603"/>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39112" y="3293974"/>
            <a:ext cx="463967" cy="463967"/>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51832" y="4642714"/>
            <a:ext cx="388181" cy="388181"/>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38387" y="4635205"/>
            <a:ext cx="422247" cy="422247"/>
          </a:xfrm>
          <a:prstGeom prst="rect">
            <a:avLst/>
          </a:prstGeom>
        </p:spPr>
      </p:pic>
      <p:pic>
        <p:nvPicPr>
          <p:cNvPr id="50" name="Picture 4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9729" y="2206515"/>
            <a:ext cx="427460" cy="427460"/>
          </a:xfrm>
          <a:prstGeom prst="rect">
            <a:avLst/>
          </a:prstGeom>
        </p:spPr>
      </p:pic>
      <p:pic>
        <p:nvPicPr>
          <p:cNvPr id="15" name="Pictur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5899" y="3890369"/>
            <a:ext cx="587603" cy="587603"/>
          </a:xfrm>
          <a:prstGeom prst="rect">
            <a:avLst/>
          </a:prstGeom>
        </p:spPr>
      </p:pic>
      <p:sp>
        <p:nvSpPr>
          <p:cNvPr id="54" name="Rectangle 53"/>
          <p:cNvSpPr/>
          <p:nvPr/>
        </p:nvSpPr>
        <p:spPr bwMode="auto">
          <a:xfrm>
            <a:off x="7731713" y="1579493"/>
            <a:ext cx="1263968" cy="109314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23" tIns="46611" rIns="46611" bIns="93223" numCol="1" spcCol="0" rtlCol="0" fromWordArt="0" anchor="t" anchorCtr="0" forceAA="0" compatLnSpc="1">
            <a:prstTxWarp prst="textNoShape">
              <a:avLst/>
            </a:prstTxWarp>
            <a:noAutofit/>
          </a:bodyPr>
          <a:lstStyle/>
          <a:p>
            <a:pPr defTabSz="931872" fontAlgn="base">
              <a:spcBef>
                <a:spcPct val="0"/>
              </a:spcBef>
              <a:spcAft>
                <a:spcPct val="0"/>
              </a:spcAft>
            </a:pPr>
            <a:r>
              <a:rPr lang="en-US" sz="1873" dirty="0">
                <a:solidFill>
                  <a:schemeClr val="tx1"/>
                </a:solidFill>
                <a:latin typeface="+mj-lt"/>
                <a:ea typeface="Segoe UI" pitchFamily="34" charset="0"/>
                <a:cs typeface="Segoe UI" pitchFamily="34" charset="0"/>
              </a:rPr>
              <a:t>Azure Web Site</a:t>
            </a:r>
            <a:endParaRPr lang="en-US" sz="1224" dirty="0">
              <a:solidFill>
                <a:schemeClr val="tx1"/>
              </a:solidFill>
              <a:ea typeface="Segoe UI" pitchFamily="34" charset="0"/>
              <a:cs typeface="Segoe UI" pitchFamily="34" charset="0"/>
            </a:endParaRPr>
          </a:p>
        </p:txBody>
      </p:sp>
      <p:pic>
        <p:nvPicPr>
          <p:cNvPr id="16" name="Picture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77660" y="2171672"/>
            <a:ext cx="380084" cy="380084"/>
          </a:xfrm>
          <a:prstGeom prst="rect">
            <a:avLst/>
          </a:prstGeom>
        </p:spPr>
      </p:pic>
      <p:cxnSp>
        <p:nvCxnSpPr>
          <p:cNvPr id="55" name="Straight Arrow Connector 54"/>
          <p:cNvCxnSpPr/>
          <p:nvPr/>
        </p:nvCxnSpPr>
        <p:spPr>
          <a:xfrm>
            <a:off x="8330964" y="2691018"/>
            <a:ext cx="0" cy="367625"/>
          </a:xfrm>
          <a:prstGeom prst="straightConnector1">
            <a:avLst/>
          </a:prstGeom>
          <a:ln w="38100" cmpd="sng">
            <a:solidFill>
              <a:schemeClr val="tx2"/>
            </a:solidFill>
            <a:tailEnd type="triangle" w="lg" len="lg"/>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56" name="Rectangle 55"/>
          <p:cNvSpPr/>
          <p:nvPr/>
        </p:nvSpPr>
        <p:spPr bwMode="auto">
          <a:xfrm>
            <a:off x="7731713" y="3132240"/>
            <a:ext cx="1231234" cy="877404"/>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23" tIns="46611" rIns="46611" bIns="93223" numCol="1" spcCol="0" rtlCol="0" fromWordArt="0" anchor="t" anchorCtr="0" forceAA="0" compatLnSpc="1">
            <a:prstTxWarp prst="textNoShape">
              <a:avLst/>
            </a:prstTxWarp>
            <a:noAutofit/>
          </a:bodyPr>
          <a:lstStyle/>
          <a:p>
            <a:pPr defTabSz="931872" fontAlgn="base">
              <a:spcBef>
                <a:spcPct val="0"/>
              </a:spcBef>
              <a:spcAft>
                <a:spcPct val="0"/>
              </a:spcAft>
            </a:pPr>
            <a:r>
              <a:rPr lang="es-ES" sz="1600" dirty="0" err="1">
                <a:solidFill>
                  <a:schemeClr val="tx1"/>
                </a:solidFill>
                <a:latin typeface="+mj-lt"/>
                <a:ea typeface="Segoe UI" pitchFamily="34" charset="0"/>
                <a:cs typeface="Segoe UI" pitchFamily="34" charset="0"/>
              </a:rPr>
              <a:t>WebSockets</a:t>
            </a:r>
            <a:r>
              <a:rPr lang="es-ES" sz="1600" dirty="0">
                <a:solidFill>
                  <a:schemeClr val="tx1"/>
                </a:solidFill>
                <a:latin typeface="+mj-lt"/>
                <a:ea typeface="Segoe UI" pitchFamily="34" charset="0"/>
                <a:cs typeface="Segoe UI" pitchFamily="34" charset="0"/>
              </a:rPr>
              <a:t> SignalR</a:t>
            </a:r>
            <a:endParaRPr lang="en-US" sz="1100" dirty="0">
              <a:solidFill>
                <a:schemeClr val="tx1"/>
              </a:solidFill>
              <a:ea typeface="Segoe UI" pitchFamily="34" charset="0"/>
              <a:cs typeface="Segoe UI" pitchFamily="34" charset="0"/>
            </a:endParaRPr>
          </a:p>
        </p:txBody>
      </p:sp>
      <p:cxnSp>
        <p:nvCxnSpPr>
          <p:cNvPr id="61" name="Straight Arrow Connector 60"/>
          <p:cNvCxnSpPr/>
          <p:nvPr/>
        </p:nvCxnSpPr>
        <p:spPr>
          <a:xfrm flipH="1">
            <a:off x="7141888" y="2178658"/>
            <a:ext cx="557093" cy="0"/>
          </a:xfrm>
          <a:prstGeom prst="straightConnector1">
            <a:avLst/>
          </a:prstGeom>
          <a:ln w="38100" cmpd="sng">
            <a:solidFill>
              <a:schemeClr val="tx2"/>
            </a:solidFill>
            <a:tailEnd type="triangle" w="lg" len="lg"/>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447921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500"/>
                                        <p:tgtEl>
                                          <p:spTgt spid="1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1"/>
                                        </p:tgtEl>
                                        <p:attrNameLst>
                                          <p:attrName>style.visibility</p:attrName>
                                        </p:attrNameLst>
                                      </p:cBhvr>
                                      <p:to>
                                        <p:strVal val="visible"/>
                                      </p:to>
                                    </p:set>
                                    <p:animEffect transition="in" filter="fade">
                                      <p:cBhvr>
                                        <p:cTn id="28" dur="500"/>
                                        <p:tgtEl>
                                          <p:spTgt spid="1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4"/>
                                        </p:tgtEl>
                                        <p:attrNameLst>
                                          <p:attrName>style.visibility</p:attrName>
                                        </p:attrNameLst>
                                      </p:cBhvr>
                                      <p:to>
                                        <p:strVal val="visible"/>
                                      </p:to>
                                    </p:set>
                                    <p:animEffect transition="in" filter="fade">
                                      <p:cBhvr>
                                        <p:cTn id="33" dur="500"/>
                                        <p:tgtEl>
                                          <p:spTgt spid="8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par>
                                <p:cTn id="37" presetID="10"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fade">
                                      <p:cBhvr>
                                        <p:cTn id="44" dur="500"/>
                                        <p:tgtEl>
                                          <p:spTgt spid="11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14"/>
                                        </p:tgtEl>
                                        <p:attrNameLst>
                                          <p:attrName>style.visibility</p:attrName>
                                        </p:attrNameLst>
                                      </p:cBhvr>
                                      <p:to>
                                        <p:strVal val="visible"/>
                                      </p:to>
                                    </p:set>
                                    <p:animEffect transition="in" filter="fade">
                                      <p:cBhvr>
                                        <p:cTn id="60" dur="500"/>
                                        <p:tgtEl>
                                          <p:spTgt spid="11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08"/>
                                        </p:tgtEl>
                                        <p:attrNameLst>
                                          <p:attrName>style.visibility</p:attrName>
                                        </p:attrNameLst>
                                      </p:cBhvr>
                                      <p:to>
                                        <p:strVal val="visible"/>
                                      </p:to>
                                    </p:set>
                                    <p:animEffect transition="in" filter="fade">
                                      <p:cBhvr>
                                        <p:cTn id="65" dur="500"/>
                                        <p:tgtEl>
                                          <p:spTgt spid="10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fade">
                                      <p:cBhvr>
                                        <p:cTn id="68" dur="500"/>
                                        <p:tgtEl>
                                          <p:spTgt spid="64"/>
                                        </p:tgtEl>
                                      </p:cBhvr>
                                    </p:animEffect>
                                  </p:childTnLst>
                                </p:cTn>
                              </p:par>
                              <p:par>
                                <p:cTn id="69" presetID="10" presetClass="entr" presetSubtype="0" fill="hold" nodeType="with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500"/>
                                        <p:tgtEl>
                                          <p:spTgt spid="50"/>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fade">
                                      <p:cBhvr>
                                        <p:cTn id="76" dur="500"/>
                                        <p:tgtEl>
                                          <p:spTgt spid="4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500"/>
                                        <p:tgtEl>
                                          <p:spTgt spid="44"/>
                                        </p:tgtEl>
                                      </p:cBhvr>
                                    </p:animEffect>
                                  </p:childTnLst>
                                </p:cTn>
                              </p:par>
                              <p:par>
                                <p:cTn id="80" presetID="10" presetClass="entr" presetSubtype="0" fill="hold" nodeType="with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500"/>
                                        <p:tgtEl>
                                          <p:spTgt spid="14"/>
                                        </p:tgtEl>
                                      </p:cBhvr>
                                    </p:animEffect>
                                  </p:childTnLst>
                                </p:cTn>
                              </p:par>
                              <p:par>
                                <p:cTn id="83" presetID="10" presetClass="entr" presetSubtype="0" fill="hold"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fade">
                                      <p:cBhvr>
                                        <p:cTn id="85" dur="500"/>
                                        <p:tgtEl>
                                          <p:spTgt spid="13"/>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113"/>
                                        </p:tgtEl>
                                        <p:attrNameLst>
                                          <p:attrName>style.visibility</p:attrName>
                                        </p:attrNameLst>
                                      </p:cBhvr>
                                      <p:to>
                                        <p:strVal val="visible"/>
                                      </p:to>
                                    </p:set>
                                    <p:animEffect transition="in" filter="fade">
                                      <p:cBhvr>
                                        <p:cTn id="90" dur="500"/>
                                        <p:tgtEl>
                                          <p:spTgt spid="113"/>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106"/>
                                        </p:tgtEl>
                                        <p:attrNameLst>
                                          <p:attrName>style.visibility</p:attrName>
                                        </p:attrNameLst>
                                      </p:cBhvr>
                                      <p:to>
                                        <p:strVal val="visible"/>
                                      </p:to>
                                    </p:set>
                                    <p:animEffect transition="in" filter="fade">
                                      <p:cBhvr>
                                        <p:cTn id="95" dur="500"/>
                                        <p:tgtEl>
                                          <p:spTgt spid="106"/>
                                        </p:tgtEl>
                                      </p:cBhvr>
                                    </p:animEffect>
                                  </p:childTnLst>
                                </p:cTn>
                              </p:par>
                              <p:par>
                                <p:cTn id="96" presetID="10" presetClass="entr" presetSubtype="0" fill="hold" nodeType="with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fade">
                                      <p:cBhvr>
                                        <p:cTn id="98" dur="500"/>
                                        <p:tgtEl>
                                          <p:spTgt spid="8"/>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54"/>
                                        </p:tgtEl>
                                        <p:attrNameLst>
                                          <p:attrName>style.visibility</p:attrName>
                                        </p:attrNameLst>
                                      </p:cBhvr>
                                      <p:to>
                                        <p:strVal val="visible"/>
                                      </p:to>
                                    </p:set>
                                    <p:animEffect transition="in" filter="fade">
                                      <p:cBhvr>
                                        <p:cTn id="106" dur="500"/>
                                        <p:tgtEl>
                                          <p:spTgt spid="54"/>
                                        </p:tgtEl>
                                      </p:cBhvr>
                                    </p:animEffect>
                                  </p:childTnLst>
                                </p:cTn>
                              </p:par>
                              <p:par>
                                <p:cTn id="107" presetID="10" presetClass="entr" presetSubtype="0" fill="hold" nodeType="withEffect">
                                  <p:stCondLst>
                                    <p:cond delay="0"/>
                                  </p:stCondLst>
                                  <p:childTnLst>
                                    <p:set>
                                      <p:cBhvr>
                                        <p:cTn id="108" dur="1" fill="hold">
                                          <p:stCondLst>
                                            <p:cond delay="0"/>
                                          </p:stCondLst>
                                        </p:cTn>
                                        <p:tgtEl>
                                          <p:spTgt spid="16"/>
                                        </p:tgtEl>
                                        <p:attrNameLst>
                                          <p:attrName>style.visibility</p:attrName>
                                        </p:attrNameLst>
                                      </p:cBhvr>
                                      <p:to>
                                        <p:strVal val="visible"/>
                                      </p:to>
                                    </p:set>
                                    <p:animEffect transition="in" filter="fade">
                                      <p:cBhvr>
                                        <p:cTn id="109" dur="500"/>
                                        <p:tgtEl>
                                          <p:spTgt spid="16"/>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56"/>
                                        </p:tgtEl>
                                        <p:attrNameLst>
                                          <p:attrName>style.visibility</p:attrName>
                                        </p:attrNameLst>
                                      </p:cBhvr>
                                      <p:to>
                                        <p:strVal val="visible"/>
                                      </p:to>
                                    </p:set>
                                    <p:animEffect transition="in" filter="fade">
                                      <p:cBhvr>
                                        <p:cTn id="112" dur="500"/>
                                        <p:tgtEl>
                                          <p:spTgt spid="56"/>
                                        </p:tgtEl>
                                      </p:cBhvr>
                                    </p:animEffect>
                                  </p:childTnLst>
                                </p:cTn>
                              </p:par>
                              <p:par>
                                <p:cTn id="113" presetID="10" presetClass="entr" presetSubtype="0" fill="hold" nodeType="withEffect">
                                  <p:stCondLst>
                                    <p:cond delay="0"/>
                                  </p:stCondLst>
                                  <p:childTnLst>
                                    <p:set>
                                      <p:cBhvr>
                                        <p:cTn id="114" dur="1" fill="hold">
                                          <p:stCondLst>
                                            <p:cond delay="0"/>
                                          </p:stCondLst>
                                        </p:cTn>
                                        <p:tgtEl>
                                          <p:spTgt spid="55"/>
                                        </p:tgtEl>
                                        <p:attrNameLst>
                                          <p:attrName>style.visibility</p:attrName>
                                        </p:attrNameLst>
                                      </p:cBhvr>
                                      <p:to>
                                        <p:strVal val="visible"/>
                                      </p:to>
                                    </p:set>
                                    <p:animEffect transition="in" filter="fade">
                                      <p:cBhvr>
                                        <p:cTn id="11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0" grpId="0"/>
      <p:bldP spid="111" grpId="0"/>
      <p:bldP spid="112" grpId="0"/>
      <p:bldP spid="113" grpId="0"/>
      <p:bldP spid="114" grpId="0"/>
      <p:bldP spid="46" grpId="0" animBg="1"/>
      <p:bldP spid="47" grpId="0" animBg="1"/>
      <p:bldP spid="64" grpId="0" animBg="1"/>
      <p:bldP spid="42" grpId="0" animBg="1"/>
      <p:bldP spid="44" grpId="0" animBg="1"/>
      <p:bldP spid="54" grpId="0" animBg="1"/>
      <p:bldP spid="5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Canonical </a:t>
            </a:r>
            <a:r>
              <a:rPr lang="en-US" sz="3600" dirty="0" err="1"/>
              <a:t>eventing</a:t>
            </a:r>
            <a:r>
              <a:rPr lang="en-US" sz="3600" dirty="0"/>
              <a:t> scenario</a:t>
            </a:r>
          </a:p>
        </p:txBody>
      </p:sp>
      <p:grpSp>
        <p:nvGrpSpPr>
          <p:cNvPr id="7" name="Group 6"/>
          <p:cNvGrpSpPr/>
          <p:nvPr/>
        </p:nvGrpSpPr>
        <p:grpSpPr>
          <a:xfrm>
            <a:off x="386674" y="1878630"/>
            <a:ext cx="8384955" cy="3860647"/>
            <a:chOff x="274638" y="1212850"/>
            <a:chExt cx="11912488" cy="5484813"/>
          </a:xfrm>
        </p:grpSpPr>
        <p:grpSp>
          <p:nvGrpSpPr>
            <p:cNvPr id="227" name="Group 226"/>
            <p:cNvGrpSpPr/>
            <p:nvPr/>
          </p:nvGrpSpPr>
          <p:grpSpPr>
            <a:xfrm>
              <a:off x="274638" y="1212850"/>
              <a:ext cx="11888787" cy="5484813"/>
              <a:chOff x="274638" y="1212850"/>
              <a:chExt cx="11888787" cy="5484813"/>
            </a:xfrm>
          </p:grpSpPr>
          <p:sp>
            <p:nvSpPr>
              <p:cNvPr id="24" name="Rectangle 23"/>
              <p:cNvSpPr/>
              <p:nvPr/>
            </p:nvSpPr>
            <p:spPr bwMode="auto">
              <a:xfrm>
                <a:off x="274638" y="1942799"/>
                <a:ext cx="1828800" cy="4754864"/>
              </a:xfrm>
              <a:prstGeom prst="rect">
                <a:avLst/>
              </a:prstGeom>
              <a:solidFill>
                <a:srgbClr val="EAEAE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sp>
            <p:nvSpPr>
              <p:cNvPr id="141" name="Rectangle 140"/>
              <p:cNvSpPr/>
              <p:nvPr/>
            </p:nvSpPr>
            <p:spPr bwMode="auto">
              <a:xfrm>
                <a:off x="2286635" y="1942799"/>
                <a:ext cx="1828800" cy="4754864"/>
              </a:xfrm>
              <a:prstGeom prst="rect">
                <a:avLst/>
              </a:prstGeom>
              <a:solidFill>
                <a:srgbClr val="EAEAE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sp>
            <p:nvSpPr>
              <p:cNvPr id="142" name="Rectangle 141"/>
              <p:cNvSpPr/>
              <p:nvPr/>
            </p:nvSpPr>
            <p:spPr bwMode="auto">
              <a:xfrm>
                <a:off x="4298632" y="1942799"/>
                <a:ext cx="1828800" cy="4754864"/>
              </a:xfrm>
              <a:prstGeom prst="rect">
                <a:avLst/>
              </a:prstGeom>
              <a:solidFill>
                <a:srgbClr val="EAEAE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sp>
            <p:nvSpPr>
              <p:cNvPr id="143" name="Rectangle 142"/>
              <p:cNvSpPr/>
              <p:nvPr/>
            </p:nvSpPr>
            <p:spPr bwMode="auto">
              <a:xfrm>
                <a:off x="6310629" y="1942799"/>
                <a:ext cx="1828800" cy="4754864"/>
              </a:xfrm>
              <a:prstGeom prst="rect">
                <a:avLst/>
              </a:prstGeom>
              <a:solidFill>
                <a:srgbClr val="EAEAE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sp>
            <p:nvSpPr>
              <p:cNvPr id="144" name="Rectangle 143"/>
              <p:cNvSpPr/>
              <p:nvPr/>
            </p:nvSpPr>
            <p:spPr bwMode="auto">
              <a:xfrm>
                <a:off x="8322626" y="1942799"/>
                <a:ext cx="1828800" cy="4754864"/>
              </a:xfrm>
              <a:prstGeom prst="rect">
                <a:avLst/>
              </a:prstGeom>
              <a:solidFill>
                <a:srgbClr val="EAEAE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sp>
            <p:nvSpPr>
              <p:cNvPr id="145" name="Rectangle 144"/>
              <p:cNvSpPr/>
              <p:nvPr/>
            </p:nvSpPr>
            <p:spPr bwMode="auto">
              <a:xfrm>
                <a:off x="10334625" y="1877175"/>
                <a:ext cx="1828800" cy="4754864"/>
              </a:xfrm>
              <a:prstGeom prst="rect">
                <a:avLst/>
              </a:prstGeom>
              <a:solidFill>
                <a:srgbClr val="EAEAE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grpSp>
            <p:nvGrpSpPr>
              <p:cNvPr id="167" name="Group 166"/>
              <p:cNvGrpSpPr/>
              <p:nvPr/>
            </p:nvGrpSpPr>
            <p:grpSpPr>
              <a:xfrm>
                <a:off x="2469239" y="2130426"/>
                <a:ext cx="7499584" cy="4379612"/>
                <a:chOff x="2469239" y="2130426"/>
                <a:chExt cx="7499584" cy="4379612"/>
              </a:xfrm>
            </p:grpSpPr>
            <p:sp>
              <p:nvSpPr>
                <p:cNvPr id="25" name="Oval 24"/>
                <p:cNvSpPr/>
                <p:nvPr/>
              </p:nvSpPr>
              <p:spPr bwMode="auto">
                <a:xfrm>
                  <a:off x="2469239" y="2130426"/>
                  <a:ext cx="7499584" cy="4379612"/>
                </a:xfrm>
                <a:prstGeom prst="ellipse">
                  <a:avLst/>
                </a:prstGeom>
                <a:solidFill>
                  <a:schemeClr val="accent6">
                    <a:alpha val="1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sp>
              <p:nvSpPr>
                <p:cNvPr id="160" name="Freeform 9"/>
                <p:cNvSpPr>
                  <a:spLocks/>
                </p:cNvSpPr>
                <p:nvPr/>
              </p:nvSpPr>
              <p:spPr bwMode="auto">
                <a:xfrm>
                  <a:off x="4722813" y="3784600"/>
                  <a:ext cx="4071937" cy="1674813"/>
                </a:xfrm>
                <a:custGeom>
                  <a:avLst/>
                  <a:gdLst>
                    <a:gd name="T0" fmla="*/ 349 w 391"/>
                    <a:gd name="T1" fmla="*/ 75 h 159"/>
                    <a:gd name="T2" fmla="*/ 342 w 391"/>
                    <a:gd name="T3" fmla="*/ 76 h 159"/>
                    <a:gd name="T4" fmla="*/ 263 w 391"/>
                    <a:gd name="T5" fmla="*/ 0 h 159"/>
                    <a:gd name="T6" fmla="*/ 187 w 391"/>
                    <a:gd name="T7" fmla="*/ 59 h 159"/>
                    <a:gd name="T8" fmla="*/ 145 w 391"/>
                    <a:gd name="T9" fmla="*/ 42 h 159"/>
                    <a:gd name="T10" fmla="*/ 87 w 391"/>
                    <a:gd name="T11" fmla="*/ 94 h 159"/>
                    <a:gd name="T12" fmla="*/ 59 w 391"/>
                    <a:gd name="T13" fmla="*/ 107 h 159"/>
                    <a:gd name="T14" fmla="*/ 32 w 391"/>
                    <a:gd name="T15" fmla="*/ 94 h 159"/>
                    <a:gd name="T16" fmla="*/ 0 w 391"/>
                    <a:gd name="T17" fmla="*/ 126 h 159"/>
                    <a:gd name="T18" fmla="*/ 32 w 391"/>
                    <a:gd name="T19" fmla="*/ 159 h 159"/>
                    <a:gd name="T20" fmla="*/ 41 w 391"/>
                    <a:gd name="T21" fmla="*/ 159 h 159"/>
                    <a:gd name="T22" fmla="*/ 148 w 391"/>
                    <a:gd name="T23" fmla="*/ 159 h 159"/>
                    <a:gd name="T24" fmla="*/ 208 w 391"/>
                    <a:gd name="T25" fmla="*/ 159 h 159"/>
                    <a:gd name="T26" fmla="*/ 352 w 391"/>
                    <a:gd name="T27" fmla="*/ 159 h 159"/>
                    <a:gd name="T28" fmla="*/ 352 w 391"/>
                    <a:gd name="T29" fmla="*/ 159 h 159"/>
                    <a:gd name="T30" fmla="*/ 391 w 391"/>
                    <a:gd name="T31" fmla="*/ 117 h 159"/>
                    <a:gd name="T32" fmla="*/ 349 w 391"/>
                    <a:gd name="T33" fmla="*/ 7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159">
                      <a:moveTo>
                        <a:pt x="349" y="75"/>
                      </a:moveTo>
                      <a:cubicBezTo>
                        <a:pt x="347" y="75"/>
                        <a:pt x="345" y="75"/>
                        <a:pt x="342" y="76"/>
                      </a:cubicBezTo>
                      <a:cubicBezTo>
                        <a:pt x="340" y="34"/>
                        <a:pt x="306" y="0"/>
                        <a:pt x="263" y="0"/>
                      </a:cubicBezTo>
                      <a:cubicBezTo>
                        <a:pt x="227" y="0"/>
                        <a:pt x="196" y="25"/>
                        <a:pt x="187" y="59"/>
                      </a:cubicBezTo>
                      <a:cubicBezTo>
                        <a:pt x="176" y="48"/>
                        <a:pt x="161" y="42"/>
                        <a:pt x="145" y="42"/>
                      </a:cubicBezTo>
                      <a:cubicBezTo>
                        <a:pt x="115" y="42"/>
                        <a:pt x="90" y="65"/>
                        <a:pt x="87" y="94"/>
                      </a:cubicBezTo>
                      <a:cubicBezTo>
                        <a:pt x="76" y="96"/>
                        <a:pt x="66" y="101"/>
                        <a:pt x="59" y="107"/>
                      </a:cubicBezTo>
                      <a:cubicBezTo>
                        <a:pt x="53" y="99"/>
                        <a:pt x="43" y="94"/>
                        <a:pt x="32" y="94"/>
                      </a:cubicBezTo>
                      <a:cubicBezTo>
                        <a:pt x="14" y="94"/>
                        <a:pt x="0" y="108"/>
                        <a:pt x="0" y="126"/>
                      </a:cubicBezTo>
                      <a:cubicBezTo>
                        <a:pt x="0" y="144"/>
                        <a:pt x="14" y="159"/>
                        <a:pt x="32" y="159"/>
                      </a:cubicBezTo>
                      <a:cubicBezTo>
                        <a:pt x="41" y="159"/>
                        <a:pt x="41" y="159"/>
                        <a:pt x="41" y="159"/>
                      </a:cubicBezTo>
                      <a:cubicBezTo>
                        <a:pt x="148" y="159"/>
                        <a:pt x="148" y="159"/>
                        <a:pt x="148" y="159"/>
                      </a:cubicBezTo>
                      <a:cubicBezTo>
                        <a:pt x="208" y="159"/>
                        <a:pt x="208" y="159"/>
                        <a:pt x="208" y="159"/>
                      </a:cubicBezTo>
                      <a:cubicBezTo>
                        <a:pt x="352" y="159"/>
                        <a:pt x="352" y="159"/>
                        <a:pt x="352" y="159"/>
                      </a:cubicBezTo>
                      <a:cubicBezTo>
                        <a:pt x="352" y="159"/>
                        <a:pt x="352" y="159"/>
                        <a:pt x="352" y="159"/>
                      </a:cubicBezTo>
                      <a:cubicBezTo>
                        <a:pt x="374" y="158"/>
                        <a:pt x="391" y="139"/>
                        <a:pt x="391" y="117"/>
                      </a:cubicBezTo>
                      <a:cubicBezTo>
                        <a:pt x="391" y="94"/>
                        <a:pt x="372" y="75"/>
                        <a:pt x="349" y="75"/>
                      </a:cubicBezTo>
                      <a:close/>
                    </a:path>
                  </a:pathLst>
                </a:custGeom>
                <a:solidFill>
                  <a:srgbClr val="FFFFFF"/>
                </a:solidFill>
                <a:ln>
                  <a:noFill/>
                </a:ln>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sp>
              <p:nvSpPr>
                <p:cNvPr id="163" name="Freeform 13"/>
                <p:cNvSpPr>
                  <a:spLocks/>
                </p:cNvSpPr>
                <p:nvPr/>
              </p:nvSpPr>
              <p:spPr bwMode="auto">
                <a:xfrm>
                  <a:off x="5529263" y="2765425"/>
                  <a:ext cx="1549400" cy="835025"/>
                </a:xfrm>
                <a:custGeom>
                  <a:avLst/>
                  <a:gdLst>
                    <a:gd name="T0" fmla="*/ 210 w 242"/>
                    <a:gd name="T1" fmla="*/ 64 h 129"/>
                    <a:gd name="T2" fmla="*/ 209 w 242"/>
                    <a:gd name="T3" fmla="*/ 64 h 129"/>
                    <a:gd name="T4" fmla="*/ 144 w 242"/>
                    <a:gd name="T5" fmla="*/ 0 h 129"/>
                    <a:gd name="T6" fmla="*/ 80 w 242"/>
                    <a:gd name="T7" fmla="*/ 56 h 129"/>
                    <a:gd name="T8" fmla="*/ 45 w 242"/>
                    <a:gd name="T9" fmla="*/ 39 h 129"/>
                    <a:gd name="T10" fmla="*/ 0 w 242"/>
                    <a:gd name="T11" fmla="*/ 84 h 129"/>
                    <a:gd name="T12" fmla="*/ 45 w 242"/>
                    <a:gd name="T13" fmla="*/ 129 h 129"/>
                    <a:gd name="T14" fmla="*/ 210 w 242"/>
                    <a:gd name="T15" fmla="*/ 129 h 129"/>
                    <a:gd name="T16" fmla="*/ 242 w 242"/>
                    <a:gd name="T17" fmla="*/ 96 h 129"/>
                    <a:gd name="T18" fmla="*/ 210 w 242"/>
                    <a:gd name="T19" fmla="*/ 6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129">
                      <a:moveTo>
                        <a:pt x="210" y="64"/>
                      </a:moveTo>
                      <a:cubicBezTo>
                        <a:pt x="210" y="64"/>
                        <a:pt x="209" y="64"/>
                        <a:pt x="209" y="64"/>
                      </a:cubicBezTo>
                      <a:cubicBezTo>
                        <a:pt x="209" y="28"/>
                        <a:pt x="180" y="0"/>
                        <a:pt x="144" y="0"/>
                      </a:cubicBezTo>
                      <a:cubicBezTo>
                        <a:pt x="111" y="0"/>
                        <a:pt x="84" y="24"/>
                        <a:pt x="80" y="56"/>
                      </a:cubicBezTo>
                      <a:cubicBezTo>
                        <a:pt x="72" y="46"/>
                        <a:pt x="59" y="39"/>
                        <a:pt x="45" y="39"/>
                      </a:cubicBezTo>
                      <a:cubicBezTo>
                        <a:pt x="20" y="39"/>
                        <a:pt x="0" y="59"/>
                        <a:pt x="0" y="84"/>
                      </a:cubicBezTo>
                      <a:cubicBezTo>
                        <a:pt x="0" y="109"/>
                        <a:pt x="20" y="129"/>
                        <a:pt x="45" y="129"/>
                      </a:cubicBezTo>
                      <a:cubicBezTo>
                        <a:pt x="210" y="129"/>
                        <a:pt x="210" y="129"/>
                        <a:pt x="210" y="129"/>
                      </a:cubicBezTo>
                      <a:cubicBezTo>
                        <a:pt x="228" y="129"/>
                        <a:pt x="242" y="114"/>
                        <a:pt x="242" y="96"/>
                      </a:cubicBezTo>
                      <a:cubicBezTo>
                        <a:pt x="242" y="78"/>
                        <a:pt x="228" y="64"/>
                        <a:pt x="210" y="64"/>
                      </a:cubicBezTo>
                      <a:close/>
                    </a:path>
                  </a:pathLst>
                </a:custGeom>
                <a:solidFill>
                  <a:srgbClr val="FFFFFF"/>
                </a:solidFill>
                <a:ln>
                  <a:noFill/>
                </a:ln>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sp>
              <p:nvSpPr>
                <p:cNvPr id="166" name="Freeform 17"/>
                <p:cNvSpPr>
                  <a:spLocks/>
                </p:cNvSpPr>
                <p:nvPr/>
              </p:nvSpPr>
              <p:spPr bwMode="auto">
                <a:xfrm>
                  <a:off x="3502025" y="3259138"/>
                  <a:ext cx="2005013" cy="1139825"/>
                </a:xfrm>
                <a:custGeom>
                  <a:avLst/>
                  <a:gdLst>
                    <a:gd name="T0" fmla="*/ 187 w 224"/>
                    <a:gd name="T1" fmla="*/ 53 h 126"/>
                    <a:gd name="T2" fmla="*/ 183 w 224"/>
                    <a:gd name="T3" fmla="*/ 53 h 126"/>
                    <a:gd name="T4" fmla="*/ 187 w 224"/>
                    <a:gd name="T5" fmla="*/ 37 h 126"/>
                    <a:gd name="T6" fmla="*/ 150 w 224"/>
                    <a:gd name="T7" fmla="*/ 0 h 126"/>
                    <a:gd name="T8" fmla="*/ 114 w 224"/>
                    <a:gd name="T9" fmla="*/ 32 h 126"/>
                    <a:gd name="T10" fmla="*/ 86 w 224"/>
                    <a:gd name="T11" fmla="*/ 20 h 126"/>
                    <a:gd name="T12" fmla="*/ 49 w 224"/>
                    <a:gd name="T13" fmla="*/ 55 h 126"/>
                    <a:gd name="T14" fmla="*/ 37 w 224"/>
                    <a:gd name="T15" fmla="*/ 53 h 126"/>
                    <a:gd name="T16" fmla="*/ 0 w 224"/>
                    <a:gd name="T17" fmla="*/ 90 h 126"/>
                    <a:gd name="T18" fmla="*/ 37 w 224"/>
                    <a:gd name="T19" fmla="*/ 126 h 126"/>
                    <a:gd name="T20" fmla="*/ 187 w 224"/>
                    <a:gd name="T21" fmla="*/ 126 h 126"/>
                    <a:gd name="T22" fmla="*/ 224 w 224"/>
                    <a:gd name="T23" fmla="*/ 90 h 126"/>
                    <a:gd name="T24" fmla="*/ 187 w 224"/>
                    <a:gd name="T25" fmla="*/ 5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4" h="126">
                      <a:moveTo>
                        <a:pt x="187" y="53"/>
                      </a:moveTo>
                      <a:cubicBezTo>
                        <a:pt x="186" y="53"/>
                        <a:pt x="184" y="53"/>
                        <a:pt x="183" y="53"/>
                      </a:cubicBezTo>
                      <a:cubicBezTo>
                        <a:pt x="185" y="48"/>
                        <a:pt x="187" y="42"/>
                        <a:pt x="187" y="37"/>
                      </a:cubicBezTo>
                      <a:cubicBezTo>
                        <a:pt x="187" y="16"/>
                        <a:pt x="170" y="0"/>
                        <a:pt x="150" y="0"/>
                      </a:cubicBezTo>
                      <a:cubicBezTo>
                        <a:pt x="131" y="0"/>
                        <a:pt x="116" y="14"/>
                        <a:pt x="114" y="32"/>
                      </a:cubicBezTo>
                      <a:cubicBezTo>
                        <a:pt x="107" y="25"/>
                        <a:pt x="97" y="20"/>
                        <a:pt x="86" y="20"/>
                      </a:cubicBezTo>
                      <a:cubicBezTo>
                        <a:pt x="67" y="20"/>
                        <a:pt x="50" y="36"/>
                        <a:pt x="49" y="55"/>
                      </a:cubicBezTo>
                      <a:cubicBezTo>
                        <a:pt x="45" y="54"/>
                        <a:pt x="41" y="53"/>
                        <a:pt x="37" y="53"/>
                      </a:cubicBezTo>
                      <a:cubicBezTo>
                        <a:pt x="16" y="53"/>
                        <a:pt x="0" y="69"/>
                        <a:pt x="0" y="90"/>
                      </a:cubicBezTo>
                      <a:cubicBezTo>
                        <a:pt x="0" y="110"/>
                        <a:pt x="16" y="126"/>
                        <a:pt x="37" y="126"/>
                      </a:cubicBezTo>
                      <a:cubicBezTo>
                        <a:pt x="187" y="126"/>
                        <a:pt x="187" y="126"/>
                        <a:pt x="187" y="126"/>
                      </a:cubicBezTo>
                      <a:cubicBezTo>
                        <a:pt x="207" y="126"/>
                        <a:pt x="224" y="110"/>
                        <a:pt x="224" y="90"/>
                      </a:cubicBezTo>
                      <a:cubicBezTo>
                        <a:pt x="224" y="69"/>
                        <a:pt x="207" y="53"/>
                        <a:pt x="187" y="53"/>
                      </a:cubicBezTo>
                      <a:close/>
                    </a:path>
                  </a:pathLst>
                </a:custGeom>
                <a:solidFill>
                  <a:srgbClr val="FFFFFF"/>
                </a:solidFill>
                <a:ln>
                  <a:noFill/>
                </a:ln>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grpSp>
          <p:grpSp>
            <p:nvGrpSpPr>
              <p:cNvPr id="23" name="Group 22"/>
              <p:cNvGrpSpPr/>
              <p:nvPr/>
            </p:nvGrpSpPr>
            <p:grpSpPr>
              <a:xfrm>
                <a:off x="274638" y="1212850"/>
                <a:ext cx="11888787" cy="731520"/>
                <a:chOff x="274638" y="1212850"/>
                <a:chExt cx="11888787" cy="731520"/>
              </a:xfrm>
            </p:grpSpPr>
            <p:sp>
              <p:nvSpPr>
                <p:cNvPr id="136" name="Rectangle 135"/>
                <p:cNvSpPr/>
                <p:nvPr/>
              </p:nvSpPr>
              <p:spPr bwMode="auto">
                <a:xfrm>
                  <a:off x="4298632" y="1212850"/>
                  <a:ext cx="1828800" cy="7315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91426" rIns="146283" bIns="91426" numCol="1" spcCol="0" rtlCol="0" fromWordArt="0" anchor="t" anchorCtr="0" forceAA="0" compatLnSpc="1">
                  <a:prstTxWarp prst="textNoShape">
                    <a:avLst/>
                  </a:prstTxWarp>
                  <a:noAutofit/>
                </a:bodyPr>
                <a:lstStyle/>
                <a:p>
                  <a:pPr defTabSz="932333">
                    <a:lnSpc>
                      <a:spcPct val="90000"/>
                    </a:lnSpc>
                  </a:pPr>
                  <a:r>
                    <a:rPr lang="en-US" sz="1200" dirty="0" err="1">
                      <a:solidFill>
                        <a:schemeClr val="bg1"/>
                      </a:solidFill>
                      <a:ea typeface="Segoe UI" pitchFamily="34" charset="0"/>
                      <a:cs typeface="Segoe UI" pitchFamily="34" charset="0"/>
                    </a:rPr>
                    <a:t>Ingestor</a:t>
                  </a:r>
                  <a:r>
                    <a:rPr lang="en-US" sz="1200" dirty="0">
                      <a:solidFill>
                        <a:schemeClr val="bg1"/>
                      </a:solidFill>
                      <a:ea typeface="Segoe UI" pitchFamily="34" charset="0"/>
                      <a:cs typeface="Segoe UI" pitchFamily="34" charset="0"/>
                    </a:rPr>
                    <a:t> (broker)</a:t>
                  </a:r>
                </a:p>
              </p:txBody>
            </p:sp>
            <p:sp>
              <p:nvSpPr>
                <p:cNvPr id="137" name="Right Arrow 136"/>
                <p:cNvSpPr/>
                <p:nvPr/>
              </p:nvSpPr>
              <p:spPr bwMode="auto">
                <a:xfrm>
                  <a:off x="3996722" y="1441450"/>
                  <a:ext cx="420624" cy="274320"/>
                </a:xfrm>
                <a:prstGeom prst="rightArrow">
                  <a:avLst/>
                </a:prstGeom>
                <a:solidFill>
                  <a:srgbClr val="00BCF2"/>
                </a:solidFill>
                <a:ln w="25400">
                  <a:solidFill>
                    <a:schemeClr val="bg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sp>
              <p:nvSpPr>
                <p:cNvPr id="139" name="Rectangle 138"/>
                <p:cNvSpPr/>
                <p:nvPr/>
              </p:nvSpPr>
              <p:spPr bwMode="auto">
                <a:xfrm>
                  <a:off x="2286635" y="1212850"/>
                  <a:ext cx="1828800" cy="7315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91426" rIns="146283" bIns="91426" numCol="1" spcCol="0" rtlCol="0" fromWordArt="0" anchor="t" anchorCtr="0" forceAA="0" compatLnSpc="1">
                  <a:prstTxWarp prst="textNoShape">
                    <a:avLst/>
                  </a:prstTxWarp>
                  <a:noAutofit/>
                </a:bodyPr>
                <a:lstStyle/>
                <a:p>
                  <a:pPr defTabSz="932333">
                    <a:lnSpc>
                      <a:spcPct val="90000"/>
                    </a:lnSpc>
                  </a:pPr>
                  <a:r>
                    <a:rPr lang="en-US" sz="1200" dirty="0">
                      <a:solidFill>
                        <a:schemeClr val="bg1"/>
                      </a:solidFill>
                      <a:ea typeface="Segoe UI" pitchFamily="34" charset="0"/>
                      <a:cs typeface="Segoe UI" pitchFamily="34" charset="0"/>
                    </a:rPr>
                    <a:t>Collection</a:t>
                  </a:r>
                </a:p>
              </p:txBody>
            </p:sp>
            <p:sp>
              <p:nvSpPr>
                <p:cNvPr id="140" name="Right Arrow 139"/>
                <p:cNvSpPr/>
                <p:nvPr/>
              </p:nvSpPr>
              <p:spPr bwMode="auto">
                <a:xfrm>
                  <a:off x="1984725" y="1441450"/>
                  <a:ext cx="420624" cy="274320"/>
                </a:xfrm>
                <a:prstGeom prst="rightArrow">
                  <a:avLst/>
                </a:prstGeom>
                <a:solidFill>
                  <a:srgbClr val="00BCF2"/>
                </a:solidFill>
                <a:ln w="25400">
                  <a:solidFill>
                    <a:schemeClr val="bg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sp>
              <p:nvSpPr>
                <p:cNvPr id="132" name="Rectangle 131"/>
                <p:cNvSpPr/>
                <p:nvPr/>
              </p:nvSpPr>
              <p:spPr bwMode="auto">
                <a:xfrm>
                  <a:off x="10334625" y="1212850"/>
                  <a:ext cx="1828800" cy="7315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91426" rIns="146283" bIns="91426" numCol="1" spcCol="0" rtlCol="0" fromWordArt="0" anchor="t" anchorCtr="0" forceAA="0" compatLnSpc="1">
                  <a:prstTxWarp prst="textNoShape">
                    <a:avLst/>
                  </a:prstTxWarp>
                  <a:noAutofit/>
                </a:bodyPr>
                <a:lstStyle/>
                <a:p>
                  <a:pPr defTabSz="932333">
                    <a:lnSpc>
                      <a:spcPct val="90000"/>
                    </a:lnSpc>
                  </a:pPr>
                  <a:r>
                    <a:rPr lang="en-US" sz="1200" dirty="0">
                      <a:solidFill>
                        <a:schemeClr val="bg1"/>
                      </a:solidFill>
                      <a:ea typeface="Segoe UI" pitchFamily="34" charset="0"/>
                      <a:cs typeface="Segoe UI" pitchFamily="34" charset="0"/>
                    </a:rPr>
                    <a:t>Presentation and action</a:t>
                  </a:r>
                </a:p>
              </p:txBody>
            </p:sp>
            <p:sp>
              <p:nvSpPr>
                <p:cNvPr id="134" name="Right Arrow 133"/>
                <p:cNvSpPr/>
                <p:nvPr/>
              </p:nvSpPr>
              <p:spPr bwMode="auto">
                <a:xfrm>
                  <a:off x="10032715" y="1441450"/>
                  <a:ext cx="420624" cy="274320"/>
                </a:xfrm>
                <a:prstGeom prst="rightArrow">
                  <a:avLst/>
                </a:prstGeom>
                <a:solidFill>
                  <a:srgbClr val="00BCF2"/>
                </a:solidFill>
                <a:ln w="25400">
                  <a:solidFill>
                    <a:schemeClr val="bg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sp>
              <p:nvSpPr>
                <p:cNvPr id="19" name="Rectangle 18"/>
                <p:cNvSpPr/>
                <p:nvPr/>
              </p:nvSpPr>
              <p:spPr bwMode="auto">
                <a:xfrm>
                  <a:off x="274638" y="1212850"/>
                  <a:ext cx="1828800" cy="7315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91426" rIns="146283" bIns="91426" numCol="1" spcCol="0" rtlCol="0" fromWordArt="0" anchor="t" anchorCtr="0" forceAA="0" compatLnSpc="1">
                  <a:prstTxWarp prst="textNoShape">
                    <a:avLst/>
                  </a:prstTxWarp>
                  <a:noAutofit/>
                </a:bodyPr>
                <a:lstStyle/>
                <a:p>
                  <a:pPr defTabSz="932333">
                    <a:lnSpc>
                      <a:spcPct val="90000"/>
                    </a:lnSpc>
                  </a:pPr>
                  <a:r>
                    <a:rPr lang="en-US" sz="1200" dirty="0">
                      <a:solidFill>
                        <a:schemeClr val="bg1"/>
                      </a:solidFill>
                      <a:ea typeface="Segoe UI" pitchFamily="34" charset="0"/>
                      <a:cs typeface="Segoe UI" pitchFamily="34" charset="0"/>
                    </a:rPr>
                    <a:t>Event producers</a:t>
                  </a:r>
                </a:p>
              </p:txBody>
            </p:sp>
            <p:sp>
              <p:nvSpPr>
                <p:cNvPr id="130" name="Rectangle 129"/>
                <p:cNvSpPr/>
                <p:nvPr/>
              </p:nvSpPr>
              <p:spPr bwMode="auto">
                <a:xfrm>
                  <a:off x="6310629" y="1212850"/>
                  <a:ext cx="1828800" cy="7315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91426" rIns="146283" bIns="91426" numCol="1" spcCol="0" rtlCol="0" fromWordArt="0" anchor="t" anchorCtr="0" forceAA="0" compatLnSpc="1">
                  <a:prstTxWarp prst="textNoShape">
                    <a:avLst/>
                  </a:prstTxWarp>
                  <a:noAutofit/>
                </a:bodyPr>
                <a:lstStyle/>
                <a:p>
                  <a:pPr defTabSz="932333">
                    <a:lnSpc>
                      <a:spcPct val="90000"/>
                    </a:lnSpc>
                  </a:pPr>
                  <a:r>
                    <a:rPr lang="en-US" sz="1200" dirty="0">
                      <a:solidFill>
                        <a:schemeClr val="bg1"/>
                      </a:solidFill>
                      <a:ea typeface="Segoe UI" pitchFamily="34" charset="0"/>
                      <a:cs typeface="Segoe UI" pitchFamily="34" charset="0"/>
                    </a:rPr>
                    <a:t>Transformation</a:t>
                  </a:r>
                </a:p>
              </p:txBody>
            </p:sp>
            <p:sp>
              <p:nvSpPr>
                <p:cNvPr id="131" name="Rectangle 130"/>
                <p:cNvSpPr/>
                <p:nvPr/>
              </p:nvSpPr>
              <p:spPr bwMode="auto">
                <a:xfrm>
                  <a:off x="8322626" y="1212850"/>
                  <a:ext cx="1828800" cy="7315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91426" rIns="146283" bIns="91426" numCol="1" spcCol="0" rtlCol="0" fromWordArt="0" anchor="t" anchorCtr="0" forceAA="0" compatLnSpc="1">
                  <a:prstTxWarp prst="textNoShape">
                    <a:avLst/>
                  </a:prstTxWarp>
                  <a:noAutofit/>
                </a:bodyPr>
                <a:lstStyle/>
                <a:p>
                  <a:pPr defTabSz="932333">
                    <a:lnSpc>
                      <a:spcPct val="90000"/>
                    </a:lnSpc>
                  </a:pPr>
                  <a:r>
                    <a:rPr lang="en-US" sz="1200" dirty="0">
                      <a:solidFill>
                        <a:schemeClr val="bg1"/>
                      </a:solidFill>
                      <a:ea typeface="Segoe UI" pitchFamily="34" charset="0"/>
                      <a:cs typeface="Segoe UI" pitchFamily="34" charset="0"/>
                    </a:rPr>
                    <a:t>Long-term storage</a:t>
                  </a:r>
                </a:p>
              </p:txBody>
            </p:sp>
            <p:sp>
              <p:nvSpPr>
                <p:cNvPr id="20" name="Left-Right Arrow 19"/>
                <p:cNvSpPr/>
                <p:nvPr/>
              </p:nvSpPr>
              <p:spPr bwMode="auto">
                <a:xfrm>
                  <a:off x="6008719" y="1441450"/>
                  <a:ext cx="420624" cy="274320"/>
                </a:xfrm>
                <a:prstGeom prst="leftRightArrow">
                  <a:avLst/>
                </a:prstGeom>
                <a:solidFill>
                  <a:srgbClr val="00BCF2"/>
                </a:solidFill>
                <a:ln w="25400">
                  <a:solidFill>
                    <a:schemeClr val="bg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sp>
              <p:nvSpPr>
                <p:cNvPr id="133" name="Left-Right Arrow 132"/>
                <p:cNvSpPr/>
                <p:nvPr/>
              </p:nvSpPr>
              <p:spPr bwMode="auto">
                <a:xfrm>
                  <a:off x="8020716" y="1441450"/>
                  <a:ext cx="420624" cy="274320"/>
                </a:xfrm>
                <a:prstGeom prst="leftRightArrow">
                  <a:avLst/>
                </a:prstGeom>
                <a:solidFill>
                  <a:srgbClr val="00BCF2"/>
                </a:solidFill>
                <a:ln w="25400">
                  <a:solidFill>
                    <a:schemeClr val="bg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endParaRPr lang="en-US" sz="1200" dirty="0" err="1">
                    <a:solidFill>
                      <a:schemeClr val="bg1"/>
                    </a:solidFill>
                    <a:ea typeface="Segoe UI" pitchFamily="34" charset="0"/>
                    <a:cs typeface="Segoe UI" pitchFamily="34" charset="0"/>
                  </a:endParaRPr>
                </a:p>
              </p:txBody>
            </p:sp>
          </p:grpSp>
          <p:grpSp>
            <p:nvGrpSpPr>
              <p:cNvPr id="84" name="Group 83"/>
              <p:cNvGrpSpPr/>
              <p:nvPr/>
            </p:nvGrpSpPr>
            <p:grpSpPr>
              <a:xfrm>
                <a:off x="4484412" y="3591612"/>
                <a:ext cx="1492819" cy="1537300"/>
                <a:chOff x="4484412" y="3591612"/>
                <a:chExt cx="1492819" cy="1537300"/>
              </a:xfrm>
            </p:grpSpPr>
            <p:sp>
              <p:nvSpPr>
                <p:cNvPr id="80" name="Oval 79"/>
                <p:cNvSpPr/>
                <p:nvPr/>
              </p:nvSpPr>
              <p:spPr bwMode="auto">
                <a:xfrm>
                  <a:off x="4484412" y="3591612"/>
                  <a:ext cx="1492819" cy="1537300"/>
                </a:xfrm>
                <a:prstGeom prst="ellipse">
                  <a:avLst/>
                </a:prstGeom>
                <a:solidFill>
                  <a:srgbClr val="71B1D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45715" rIns="0" bIns="0"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r>
                    <a:rPr lang="en-US" sz="1050" dirty="0">
                      <a:solidFill>
                        <a:schemeClr val="bg1"/>
                      </a:solidFill>
                      <a:ea typeface="Segoe UI" pitchFamily="34" charset="0"/>
                      <a:cs typeface="Segoe UI" pitchFamily="34" charset="0"/>
                    </a:rPr>
                    <a:t>Event hubs</a:t>
                  </a:r>
                </a:p>
              </p:txBody>
            </p:sp>
            <p:sp>
              <p:nvSpPr>
                <p:cNvPr id="83" name="Freeform 5"/>
                <p:cNvSpPr>
                  <a:spLocks noEditPoints="1"/>
                </p:cNvSpPr>
                <p:nvPr/>
              </p:nvSpPr>
              <p:spPr bwMode="auto">
                <a:xfrm>
                  <a:off x="4941496" y="4177209"/>
                  <a:ext cx="619125" cy="725487"/>
                </a:xfrm>
                <a:custGeom>
                  <a:avLst/>
                  <a:gdLst>
                    <a:gd name="T0" fmla="*/ 694 w 1666"/>
                    <a:gd name="T1" fmla="*/ 1171 h 1956"/>
                    <a:gd name="T2" fmla="*/ 694 w 1666"/>
                    <a:gd name="T3" fmla="*/ 1171 h 1956"/>
                    <a:gd name="T4" fmla="*/ 694 w 1666"/>
                    <a:gd name="T5" fmla="*/ 1171 h 1956"/>
                    <a:gd name="T6" fmla="*/ 694 w 1666"/>
                    <a:gd name="T7" fmla="*/ 1586 h 1956"/>
                    <a:gd name="T8" fmla="*/ 864 w 1666"/>
                    <a:gd name="T9" fmla="*/ 1586 h 1956"/>
                    <a:gd name="T10" fmla="*/ 597 w 1666"/>
                    <a:gd name="T11" fmla="*/ 1956 h 1956"/>
                    <a:gd name="T12" fmla="*/ 324 w 1666"/>
                    <a:gd name="T13" fmla="*/ 1586 h 1956"/>
                    <a:gd name="T14" fmla="*/ 489 w 1666"/>
                    <a:gd name="T15" fmla="*/ 1586 h 1956"/>
                    <a:gd name="T16" fmla="*/ 489 w 1666"/>
                    <a:gd name="T17" fmla="*/ 1171 h 1956"/>
                    <a:gd name="T18" fmla="*/ 694 w 1666"/>
                    <a:gd name="T19" fmla="*/ 1171 h 1956"/>
                    <a:gd name="T20" fmla="*/ 347 w 1666"/>
                    <a:gd name="T21" fmla="*/ 548 h 1956"/>
                    <a:gd name="T22" fmla="*/ 347 w 1666"/>
                    <a:gd name="T23" fmla="*/ 690 h 1956"/>
                    <a:gd name="T24" fmla="*/ 830 w 1666"/>
                    <a:gd name="T25" fmla="*/ 690 h 1956"/>
                    <a:gd name="T26" fmla="*/ 830 w 1666"/>
                    <a:gd name="T27" fmla="*/ 548 h 1956"/>
                    <a:gd name="T28" fmla="*/ 347 w 1666"/>
                    <a:gd name="T29" fmla="*/ 548 h 1956"/>
                    <a:gd name="T30" fmla="*/ 347 w 1666"/>
                    <a:gd name="T31" fmla="*/ 754 h 1956"/>
                    <a:gd name="T32" fmla="*/ 347 w 1666"/>
                    <a:gd name="T33" fmla="*/ 896 h 1956"/>
                    <a:gd name="T34" fmla="*/ 830 w 1666"/>
                    <a:gd name="T35" fmla="*/ 896 h 1956"/>
                    <a:gd name="T36" fmla="*/ 830 w 1666"/>
                    <a:gd name="T37" fmla="*/ 754 h 1956"/>
                    <a:gd name="T38" fmla="*/ 347 w 1666"/>
                    <a:gd name="T39" fmla="*/ 754 h 1956"/>
                    <a:gd name="T40" fmla="*/ 347 w 1666"/>
                    <a:gd name="T41" fmla="*/ 963 h 1956"/>
                    <a:gd name="T42" fmla="*/ 347 w 1666"/>
                    <a:gd name="T43" fmla="*/ 1105 h 1956"/>
                    <a:gd name="T44" fmla="*/ 830 w 1666"/>
                    <a:gd name="T45" fmla="*/ 1105 h 1956"/>
                    <a:gd name="T46" fmla="*/ 830 w 1666"/>
                    <a:gd name="T47" fmla="*/ 963 h 1956"/>
                    <a:gd name="T48" fmla="*/ 347 w 1666"/>
                    <a:gd name="T49" fmla="*/ 963 h 1956"/>
                    <a:gd name="T50" fmla="*/ 1336 w 1666"/>
                    <a:gd name="T51" fmla="*/ 896 h 1956"/>
                    <a:gd name="T52" fmla="*/ 1274 w 1666"/>
                    <a:gd name="T53" fmla="*/ 896 h 1956"/>
                    <a:gd name="T54" fmla="*/ 762 w 1666"/>
                    <a:gd name="T55" fmla="*/ 228 h 1956"/>
                    <a:gd name="T56" fmla="*/ 762 w 1666"/>
                    <a:gd name="T57" fmla="*/ 426 h 1956"/>
                    <a:gd name="T58" fmla="*/ 1054 w 1666"/>
                    <a:gd name="T59" fmla="*/ 960 h 1956"/>
                    <a:gd name="T60" fmla="*/ 1048 w 1666"/>
                    <a:gd name="T61" fmla="*/ 1097 h 1956"/>
                    <a:gd name="T62" fmla="*/ 1327 w 1666"/>
                    <a:gd name="T63" fmla="*/ 1094 h 1956"/>
                    <a:gd name="T64" fmla="*/ 1457 w 1666"/>
                    <a:gd name="T65" fmla="*/ 1187 h 1956"/>
                    <a:gd name="T66" fmla="*/ 1457 w 1666"/>
                    <a:gd name="T67" fmla="*/ 1314 h 1956"/>
                    <a:gd name="T68" fmla="*/ 762 w 1666"/>
                    <a:gd name="T69" fmla="*/ 1314 h 1956"/>
                    <a:gd name="T70" fmla="*/ 762 w 1666"/>
                    <a:gd name="T71" fmla="*/ 1512 h 1956"/>
                    <a:gd name="T72" fmla="*/ 1586 w 1666"/>
                    <a:gd name="T73" fmla="*/ 1512 h 1956"/>
                    <a:gd name="T74" fmla="*/ 1666 w 1666"/>
                    <a:gd name="T75" fmla="*/ 1446 h 1956"/>
                    <a:gd name="T76" fmla="*/ 1666 w 1666"/>
                    <a:gd name="T77" fmla="*/ 1187 h 1956"/>
                    <a:gd name="T78" fmla="*/ 1336 w 1666"/>
                    <a:gd name="T79" fmla="*/ 896 h 1956"/>
                    <a:gd name="T80" fmla="*/ 641 w 1666"/>
                    <a:gd name="T81" fmla="*/ 0 h 1956"/>
                    <a:gd name="T82" fmla="*/ 640 w 1666"/>
                    <a:gd name="T83" fmla="*/ 0 h 1956"/>
                    <a:gd name="T84" fmla="*/ 62 w 1666"/>
                    <a:gd name="T85" fmla="*/ 0 h 1956"/>
                    <a:gd name="T86" fmla="*/ 0 w 1666"/>
                    <a:gd name="T87" fmla="*/ 70 h 1956"/>
                    <a:gd name="T88" fmla="*/ 0 w 1666"/>
                    <a:gd name="T89" fmla="*/ 1446 h 1956"/>
                    <a:gd name="T90" fmla="*/ 80 w 1666"/>
                    <a:gd name="T91" fmla="*/ 1512 h 1956"/>
                    <a:gd name="T92" fmla="*/ 420 w 1666"/>
                    <a:gd name="T93" fmla="*/ 1512 h 1956"/>
                    <a:gd name="T94" fmla="*/ 420 w 1666"/>
                    <a:gd name="T95" fmla="*/ 1314 h 1956"/>
                    <a:gd name="T96" fmla="*/ 204 w 1666"/>
                    <a:gd name="T97" fmla="*/ 1314 h 1956"/>
                    <a:gd name="T98" fmla="*/ 204 w 1666"/>
                    <a:gd name="T99" fmla="*/ 199 h 1956"/>
                    <a:gd name="T100" fmla="*/ 489 w 1666"/>
                    <a:gd name="T101" fmla="*/ 199 h 1956"/>
                    <a:gd name="T102" fmla="*/ 489 w 1666"/>
                    <a:gd name="T103" fmla="*/ 484 h 1956"/>
                    <a:gd name="T104" fmla="*/ 694 w 1666"/>
                    <a:gd name="T105" fmla="*/ 484 h 1956"/>
                    <a:gd name="T106" fmla="*/ 694 w 1666"/>
                    <a:gd name="T107" fmla="*/ 59 h 1956"/>
                    <a:gd name="T108" fmla="*/ 641 w 1666"/>
                    <a:gd name="T109" fmla="*/ 0 h 1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66" h="1956">
                      <a:moveTo>
                        <a:pt x="694" y="1171"/>
                      </a:moveTo>
                      <a:cubicBezTo>
                        <a:pt x="694" y="1171"/>
                        <a:pt x="694" y="1171"/>
                        <a:pt x="694" y="1171"/>
                      </a:cubicBezTo>
                      <a:cubicBezTo>
                        <a:pt x="694" y="1171"/>
                        <a:pt x="694" y="1171"/>
                        <a:pt x="694" y="1171"/>
                      </a:cubicBezTo>
                      <a:cubicBezTo>
                        <a:pt x="694" y="1586"/>
                        <a:pt x="694" y="1586"/>
                        <a:pt x="694" y="1586"/>
                      </a:cubicBezTo>
                      <a:cubicBezTo>
                        <a:pt x="864" y="1586"/>
                        <a:pt x="864" y="1586"/>
                        <a:pt x="864" y="1586"/>
                      </a:cubicBezTo>
                      <a:cubicBezTo>
                        <a:pt x="597" y="1956"/>
                        <a:pt x="597" y="1956"/>
                        <a:pt x="597" y="1956"/>
                      </a:cubicBezTo>
                      <a:cubicBezTo>
                        <a:pt x="324" y="1586"/>
                        <a:pt x="324" y="1586"/>
                        <a:pt x="324" y="1586"/>
                      </a:cubicBezTo>
                      <a:cubicBezTo>
                        <a:pt x="489" y="1586"/>
                        <a:pt x="489" y="1586"/>
                        <a:pt x="489" y="1586"/>
                      </a:cubicBezTo>
                      <a:cubicBezTo>
                        <a:pt x="489" y="1171"/>
                        <a:pt x="489" y="1171"/>
                        <a:pt x="489" y="1171"/>
                      </a:cubicBezTo>
                      <a:cubicBezTo>
                        <a:pt x="694" y="1171"/>
                        <a:pt x="694" y="1171"/>
                        <a:pt x="694" y="1171"/>
                      </a:cubicBezTo>
                      <a:close/>
                      <a:moveTo>
                        <a:pt x="347" y="548"/>
                      </a:moveTo>
                      <a:cubicBezTo>
                        <a:pt x="347" y="690"/>
                        <a:pt x="347" y="690"/>
                        <a:pt x="347" y="690"/>
                      </a:cubicBezTo>
                      <a:cubicBezTo>
                        <a:pt x="830" y="690"/>
                        <a:pt x="830" y="690"/>
                        <a:pt x="830" y="690"/>
                      </a:cubicBezTo>
                      <a:cubicBezTo>
                        <a:pt x="830" y="548"/>
                        <a:pt x="830" y="548"/>
                        <a:pt x="830" y="548"/>
                      </a:cubicBezTo>
                      <a:cubicBezTo>
                        <a:pt x="347" y="548"/>
                        <a:pt x="347" y="548"/>
                        <a:pt x="347" y="548"/>
                      </a:cubicBezTo>
                      <a:close/>
                      <a:moveTo>
                        <a:pt x="347" y="754"/>
                      </a:moveTo>
                      <a:cubicBezTo>
                        <a:pt x="347" y="896"/>
                        <a:pt x="347" y="896"/>
                        <a:pt x="347" y="896"/>
                      </a:cubicBezTo>
                      <a:cubicBezTo>
                        <a:pt x="830" y="896"/>
                        <a:pt x="830" y="896"/>
                        <a:pt x="830" y="896"/>
                      </a:cubicBezTo>
                      <a:cubicBezTo>
                        <a:pt x="830" y="754"/>
                        <a:pt x="830" y="754"/>
                        <a:pt x="830" y="754"/>
                      </a:cubicBezTo>
                      <a:cubicBezTo>
                        <a:pt x="347" y="754"/>
                        <a:pt x="347" y="754"/>
                        <a:pt x="347" y="754"/>
                      </a:cubicBezTo>
                      <a:close/>
                      <a:moveTo>
                        <a:pt x="347" y="963"/>
                      </a:moveTo>
                      <a:cubicBezTo>
                        <a:pt x="347" y="1105"/>
                        <a:pt x="347" y="1105"/>
                        <a:pt x="347" y="1105"/>
                      </a:cubicBezTo>
                      <a:cubicBezTo>
                        <a:pt x="830" y="1105"/>
                        <a:pt x="830" y="1105"/>
                        <a:pt x="830" y="1105"/>
                      </a:cubicBezTo>
                      <a:cubicBezTo>
                        <a:pt x="830" y="963"/>
                        <a:pt x="830" y="963"/>
                        <a:pt x="830" y="963"/>
                      </a:cubicBezTo>
                      <a:cubicBezTo>
                        <a:pt x="347" y="963"/>
                        <a:pt x="347" y="963"/>
                        <a:pt x="347" y="963"/>
                      </a:cubicBezTo>
                      <a:close/>
                      <a:moveTo>
                        <a:pt x="1336" y="896"/>
                      </a:moveTo>
                      <a:cubicBezTo>
                        <a:pt x="1274" y="896"/>
                        <a:pt x="1274" y="896"/>
                        <a:pt x="1274" y="896"/>
                      </a:cubicBezTo>
                      <a:cubicBezTo>
                        <a:pt x="1242" y="484"/>
                        <a:pt x="1039" y="280"/>
                        <a:pt x="762" y="228"/>
                      </a:cubicBezTo>
                      <a:cubicBezTo>
                        <a:pt x="762" y="426"/>
                        <a:pt x="762" y="426"/>
                        <a:pt x="762" y="426"/>
                      </a:cubicBezTo>
                      <a:cubicBezTo>
                        <a:pt x="968" y="495"/>
                        <a:pt x="1048" y="696"/>
                        <a:pt x="1054" y="960"/>
                      </a:cubicBezTo>
                      <a:cubicBezTo>
                        <a:pt x="1048" y="1097"/>
                        <a:pt x="1048" y="1097"/>
                        <a:pt x="1048" y="1097"/>
                      </a:cubicBezTo>
                      <a:cubicBezTo>
                        <a:pt x="1327" y="1094"/>
                        <a:pt x="1327" y="1094"/>
                        <a:pt x="1327" y="1094"/>
                      </a:cubicBezTo>
                      <a:cubicBezTo>
                        <a:pt x="1401" y="1094"/>
                        <a:pt x="1457" y="1114"/>
                        <a:pt x="1457" y="1187"/>
                      </a:cubicBezTo>
                      <a:cubicBezTo>
                        <a:pt x="1457" y="1314"/>
                        <a:pt x="1457" y="1314"/>
                        <a:pt x="1457" y="1314"/>
                      </a:cubicBezTo>
                      <a:cubicBezTo>
                        <a:pt x="762" y="1314"/>
                        <a:pt x="762" y="1314"/>
                        <a:pt x="762" y="1314"/>
                      </a:cubicBezTo>
                      <a:cubicBezTo>
                        <a:pt x="762" y="1512"/>
                        <a:pt x="762" y="1512"/>
                        <a:pt x="762" y="1512"/>
                      </a:cubicBezTo>
                      <a:cubicBezTo>
                        <a:pt x="1586" y="1512"/>
                        <a:pt x="1586" y="1512"/>
                        <a:pt x="1586" y="1512"/>
                      </a:cubicBezTo>
                      <a:cubicBezTo>
                        <a:pt x="1632" y="1512"/>
                        <a:pt x="1666" y="1477"/>
                        <a:pt x="1666" y="1446"/>
                      </a:cubicBezTo>
                      <a:cubicBezTo>
                        <a:pt x="1666" y="1414"/>
                        <a:pt x="1666" y="1187"/>
                        <a:pt x="1666" y="1187"/>
                      </a:cubicBezTo>
                      <a:cubicBezTo>
                        <a:pt x="1666" y="1010"/>
                        <a:pt x="1516" y="896"/>
                        <a:pt x="1336" y="896"/>
                      </a:cubicBezTo>
                      <a:close/>
                      <a:moveTo>
                        <a:pt x="641" y="0"/>
                      </a:moveTo>
                      <a:cubicBezTo>
                        <a:pt x="640" y="0"/>
                        <a:pt x="640" y="0"/>
                        <a:pt x="640" y="0"/>
                      </a:cubicBezTo>
                      <a:cubicBezTo>
                        <a:pt x="62" y="0"/>
                        <a:pt x="62" y="0"/>
                        <a:pt x="62" y="0"/>
                      </a:cubicBezTo>
                      <a:cubicBezTo>
                        <a:pt x="48" y="0"/>
                        <a:pt x="0" y="0"/>
                        <a:pt x="0" y="70"/>
                      </a:cubicBezTo>
                      <a:cubicBezTo>
                        <a:pt x="0" y="70"/>
                        <a:pt x="0" y="1425"/>
                        <a:pt x="0" y="1446"/>
                      </a:cubicBezTo>
                      <a:cubicBezTo>
                        <a:pt x="0" y="1477"/>
                        <a:pt x="35" y="1512"/>
                        <a:pt x="80" y="1512"/>
                      </a:cubicBezTo>
                      <a:cubicBezTo>
                        <a:pt x="420" y="1512"/>
                        <a:pt x="420" y="1512"/>
                        <a:pt x="420" y="1512"/>
                      </a:cubicBezTo>
                      <a:cubicBezTo>
                        <a:pt x="420" y="1314"/>
                        <a:pt x="420" y="1314"/>
                        <a:pt x="420" y="1314"/>
                      </a:cubicBezTo>
                      <a:cubicBezTo>
                        <a:pt x="204" y="1314"/>
                        <a:pt x="204" y="1314"/>
                        <a:pt x="204" y="1314"/>
                      </a:cubicBezTo>
                      <a:cubicBezTo>
                        <a:pt x="204" y="199"/>
                        <a:pt x="204" y="199"/>
                        <a:pt x="204" y="199"/>
                      </a:cubicBezTo>
                      <a:cubicBezTo>
                        <a:pt x="489" y="199"/>
                        <a:pt x="489" y="199"/>
                        <a:pt x="489" y="199"/>
                      </a:cubicBezTo>
                      <a:cubicBezTo>
                        <a:pt x="489" y="484"/>
                        <a:pt x="489" y="484"/>
                        <a:pt x="489" y="484"/>
                      </a:cubicBezTo>
                      <a:cubicBezTo>
                        <a:pt x="694" y="484"/>
                        <a:pt x="694" y="484"/>
                        <a:pt x="694" y="484"/>
                      </a:cubicBezTo>
                      <a:cubicBezTo>
                        <a:pt x="694" y="59"/>
                        <a:pt x="694" y="59"/>
                        <a:pt x="694" y="59"/>
                      </a:cubicBezTo>
                      <a:cubicBezTo>
                        <a:pt x="694" y="3"/>
                        <a:pt x="656" y="0"/>
                        <a:pt x="641" y="0"/>
                      </a:cubicBezTo>
                      <a:close/>
                    </a:path>
                  </a:pathLst>
                </a:custGeom>
                <a:solidFill>
                  <a:srgbClr val="FFFFFF"/>
                </a:solidFill>
                <a:ln>
                  <a:noFill/>
                </a:ln>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grpSp>
          <p:grpSp>
            <p:nvGrpSpPr>
              <p:cNvPr id="171" name="Group 170"/>
              <p:cNvGrpSpPr/>
              <p:nvPr/>
            </p:nvGrpSpPr>
            <p:grpSpPr>
              <a:xfrm>
                <a:off x="6309675" y="4868846"/>
                <a:ext cx="1582308" cy="669506"/>
                <a:chOff x="6401114" y="4959527"/>
                <a:chExt cx="1582308" cy="669506"/>
              </a:xfrm>
            </p:grpSpPr>
            <p:sp>
              <p:nvSpPr>
                <p:cNvPr id="158" name="Freeform 87"/>
                <p:cNvSpPr>
                  <a:spLocks noChangeAspect="1" noEditPoints="1"/>
                </p:cNvSpPr>
                <p:nvPr/>
              </p:nvSpPr>
              <p:spPr bwMode="black">
                <a:xfrm flipH="1">
                  <a:off x="6401114" y="4959527"/>
                  <a:ext cx="822960" cy="669506"/>
                </a:xfrm>
                <a:custGeom>
                  <a:avLst/>
                  <a:gdLst>
                    <a:gd name="T0" fmla="*/ 478 w 667"/>
                    <a:gd name="T1" fmla="*/ 242 h 543"/>
                    <a:gd name="T2" fmla="*/ 398 w 667"/>
                    <a:gd name="T3" fmla="*/ 228 h 543"/>
                    <a:gd name="T4" fmla="*/ 420 w 667"/>
                    <a:gd name="T5" fmla="*/ 150 h 543"/>
                    <a:gd name="T6" fmla="*/ 382 w 667"/>
                    <a:gd name="T7" fmla="*/ 107 h 543"/>
                    <a:gd name="T8" fmla="*/ 312 w 667"/>
                    <a:gd name="T9" fmla="*/ 149 h 543"/>
                    <a:gd name="T10" fmla="*/ 278 w 667"/>
                    <a:gd name="T11" fmla="*/ 64 h 543"/>
                    <a:gd name="T12" fmla="*/ 220 w 667"/>
                    <a:gd name="T13" fmla="*/ 54 h 543"/>
                    <a:gd name="T14" fmla="*/ 192 w 667"/>
                    <a:gd name="T15" fmla="*/ 142 h 543"/>
                    <a:gd name="T16" fmla="*/ 120 w 667"/>
                    <a:gd name="T17" fmla="*/ 105 h 543"/>
                    <a:gd name="T18" fmla="*/ 70 w 667"/>
                    <a:gd name="T19" fmla="*/ 135 h 543"/>
                    <a:gd name="T20" fmla="*/ 98 w 667"/>
                    <a:gd name="T21" fmla="*/ 212 h 543"/>
                    <a:gd name="T22" fmla="*/ 20 w 667"/>
                    <a:gd name="T23" fmla="*/ 232 h 543"/>
                    <a:gd name="T24" fmla="*/ 0 w 667"/>
                    <a:gd name="T25" fmla="*/ 287 h 543"/>
                    <a:gd name="T26" fmla="*/ 72 w 667"/>
                    <a:gd name="T27" fmla="*/ 327 h 543"/>
                    <a:gd name="T28" fmla="*/ 23 w 667"/>
                    <a:gd name="T29" fmla="*/ 393 h 543"/>
                    <a:gd name="T30" fmla="*/ 45 w 667"/>
                    <a:gd name="T31" fmla="*/ 448 h 543"/>
                    <a:gd name="T32" fmla="*/ 125 w 667"/>
                    <a:gd name="T33" fmla="*/ 431 h 543"/>
                    <a:gd name="T34" fmla="*/ 132 w 667"/>
                    <a:gd name="T35" fmla="*/ 513 h 543"/>
                    <a:gd name="T36" fmla="*/ 182 w 667"/>
                    <a:gd name="T37" fmla="*/ 541 h 543"/>
                    <a:gd name="T38" fmla="*/ 233 w 667"/>
                    <a:gd name="T39" fmla="*/ 478 h 543"/>
                    <a:gd name="T40" fmla="*/ 253 w 667"/>
                    <a:gd name="T41" fmla="*/ 478 h 543"/>
                    <a:gd name="T42" fmla="*/ 305 w 667"/>
                    <a:gd name="T43" fmla="*/ 541 h 543"/>
                    <a:gd name="T44" fmla="*/ 355 w 667"/>
                    <a:gd name="T45" fmla="*/ 513 h 543"/>
                    <a:gd name="T46" fmla="*/ 362 w 667"/>
                    <a:gd name="T47" fmla="*/ 431 h 543"/>
                    <a:gd name="T48" fmla="*/ 442 w 667"/>
                    <a:gd name="T49" fmla="*/ 448 h 543"/>
                    <a:gd name="T50" fmla="*/ 463 w 667"/>
                    <a:gd name="T51" fmla="*/ 393 h 543"/>
                    <a:gd name="T52" fmla="*/ 415 w 667"/>
                    <a:gd name="T53" fmla="*/ 327 h 543"/>
                    <a:gd name="T54" fmla="*/ 487 w 667"/>
                    <a:gd name="T55" fmla="*/ 287 h 543"/>
                    <a:gd name="T56" fmla="*/ 312 w 667"/>
                    <a:gd name="T57" fmla="*/ 375 h 543"/>
                    <a:gd name="T58" fmla="*/ 175 w 667"/>
                    <a:gd name="T59" fmla="*/ 375 h 543"/>
                    <a:gd name="T60" fmla="*/ 175 w 667"/>
                    <a:gd name="T61" fmla="*/ 238 h 543"/>
                    <a:gd name="T62" fmla="*/ 312 w 667"/>
                    <a:gd name="T63" fmla="*/ 238 h 543"/>
                    <a:gd name="T64" fmla="*/ 198 w 667"/>
                    <a:gd name="T65" fmla="*/ 306 h 543"/>
                    <a:gd name="T66" fmla="*/ 288 w 667"/>
                    <a:gd name="T67" fmla="*/ 306 h 543"/>
                    <a:gd name="T68" fmla="*/ 198 w 667"/>
                    <a:gd name="T69" fmla="*/ 306 h 543"/>
                    <a:gd name="T70" fmla="*/ 638 w 667"/>
                    <a:gd name="T71" fmla="*/ 133 h 543"/>
                    <a:gd name="T72" fmla="*/ 662 w 667"/>
                    <a:gd name="T73" fmla="*/ 92 h 543"/>
                    <a:gd name="T74" fmla="*/ 665 w 667"/>
                    <a:gd name="T75" fmla="*/ 77 h 543"/>
                    <a:gd name="T76" fmla="*/ 642 w 667"/>
                    <a:gd name="T77" fmla="*/ 52 h 543"/>
                    <a:gd name="T78" fmla="*/ 605 w 667"/>
                    <a:gd name="T79" fmla="*/ 62 h 543"/>
                    <a:gd name="T80" fmla="*/ 566 w 667"/>
                    <a:gd name="T81" fmla="*/ 10 h 543"/>
                    <a:gd name="T82" fmla="*/ 531 w 667"/>
                    <a:gd name="T83" fmla="*/ 0 h 543"/>
                    <a:gd name="T84" fmla="*/ 511 w 667"/>
                    <a:gd name="T85" fmla="*/ 45 h 543"/>
                    <a:gd name="T86" fmla="*/ 446 w 667"/>
                    <a:gd name="T87" fmla="*/ 52 h 543"/>
                    <a:gd name="T88" fmla="*/ 432 w 667"/>
                    <a:gd name="T89" fmla="*/ 57 h 543"/>
                    <a:gd name="T90" fmla="*/ 419 w 667"/>
                    <a:gd name="T91" fmla="*/ 83 h 543"/>
                    <a:gd name="T92" fmla="*/ 451 w 667"/>
                    <a:gd name="T93" fmla="*/ 117 h 543"/>
                    <a:gd name="T94" fmla="*/ 451 w 667"/>
                    <a:gd name="T95" fmla="*/ 152 h 543"/>
                    <a:gd name="T96" fmla="*/ 419 w 667"/>
                    <a:gd name="T97" fmla="*/ 185 h 543"/>
                    <a:gd name="T98" fmla="*/ 432 w 667"/>
                    <a:gd name="T99" fmla="*/ 210 h 543"/>
                    <a:gd name="T100" fmla="*/ 446 w 667"/>
                    <a:gd name="T101" fmla="*/ 217 h 543"/>
                    <a:gd name="T102" fmla="*/ 511 w 667"/>
                    <a:gd name="T103" fmla="*/ 222 h 543"/>
                    <a:gd name="T104" fmla="*/ 531 w 667"/>
                    <a:gd name="T105" fmla="*/ 267 h 543"/>
                    <a:gd name="T106" fmla="*/ 566 w 667"/>
                    <a:gd name="T107" fmla="*/ 258 h 543"/>
                    <a:gd name="T108" fmla="*/ 605 w 667"/>
                    <a:gd name="T109" fmla="*/ 205 h 543"/>
                    <a:gd name="T110" fmla="*/ 642 w 667"/>
                    <a:gd name="T111" fmla="*/ 217 h 543"/>
                    <a:gd name="T112" fmla="*/ 665 w 667"/>
                    <a:gd name="T113" fmla="*/ 190 h 543"/>
                    <a:gd name="T114" fmla="*/ 662 w 667"/>
                    <a:gd name="T115" fmla="*/ 177 h 543"/>
                    <a:gd name="T116" fmla="*/ 635 w 667"/>
                    <a:gd name="T117" fmla="*/ 152 h 543"/>
                    <a:gd name="T118" fmla="*/ 543 w 667"/>
                    <a:gd name="T119" fmla="*/ 170 h 543"/>
                    <a:gd name="T120" fmla="*/ 543 w 667"/>
                    <a:gd name="T121" fmla="*/ 97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7" h="543">
                      <a:moveTo>
                        <a:pt x="487" y="287"/>
                      </a:moveTo>
                      <a:cubicBezTo>
                        <a:pt x="478" y="242"/>
                        <a:pt x="478" y="242"/>
                        <a:pt x="478" y="242"/>
                      </a:cubicBezTo>
                      <a:cubicBezTo>
                        <a:pt x="477" y="237"/>
                        <a:pt x="473" y="233"/>
                        <a:pt x="467" y="232"/>
                      </a:cubicBezTo>
                      <a:cubicBezTo>
                        <a:pt x="398" y="228"/>
                        <a:pt x="398" y="228"/>
                        <a:pt x="398" y="228"/>
                      </a:cubicBezTo>
                      <a:cubicBezTo>
                        <a:pt x="395" y="223"/>
                        <a:pt x="392" y="217"/>
                        <a:pt x="388" y="212"/>
                      </a:cubicBezTo>
                      <a:cubicBezTo>
                        <a:pt x="420" y="150"/>
                        <a:pt x="420" y="150"/>
                        <a:pt x="420" y="150"/>
                      </a:cubicBezTo>
                      <a:cubicBezTo>
                        <a:pt x="423" y="145"/>
                        <a:pt x="422" y="139"/>
                        <a:pt x="417" y="135"/>
                      </a:cubicBezTo>
                      <a:cubicBezTo>
                        <a:pt x="382" y="107"/>
                        <a:pt x="382" y="107"/>
                        <a:pt x="382" y="107"/>
                      </a:cubicBezTo>
                      <a:cubicBezTo>
                        <a:pt x="378" y="102"/>
                        <a:pt x="372" y="102"/>
                        <a:pt x="367" y="105"/>
                      </a:cubicBezTo>
                      <a:cubicBezTo>
                        <a:pt x="312" y="149"/>
                        <a:pt x="312" y="149"/>
                        <a:pt x="312" y="149"/>
                      </a:cubicBezTo>
                      <a:cubicBezTo>
                        <a:pt x="307" y="145"/>
                        <a:pt x="302" y="144"/>
                        <a:pt x="295" y="142"/>
                      </a:cubicBezTo>
                      <a:cubicBezTo>
                        <a:pt x="278" y="64"/>
                        <a:pt x="278" y="64"/>
                        <a:pt x="278" y="64"/>
                      </a:cubicBezTo>
                      <a:cubicBezTo>
                        <a:pt x="277" y="59"/>
                        <a:pt x="272" y="54"/>
                        <a:pt x="267" y="54"/>
                      </a:cubicBezTo>
                      <a:cubicBezTo>
                        <a:pt x="220" y="54"/>
                        <a:pt x="220" y="54"/>
                        <a:pt x="220" y="54"/>
                      </a:cubicBezTo>
                      <a:cubicBezTo>
                        <a:pt x="215" y="54"/>
                        <a:pt x="210" y="59"/>
                        <a:pt x="208" y="64"/>
                      </a:cubicBezTo>
                      <a:cubicBezTo>
                        <a:pt x="192" y="142"/>
                        <a:pt x="192" y="142"/>
                        <a:pt x="192" y="142"/>
                      </a:cubicBezTo>
                      <a:cubicBezTo>
                        <a:pt x="185" y="144"/>
                        <a:pt x="180" y="145"/>
                        <a:pt x="175" y="149"/>
                      </a:cubicBezTo>
                      <a:cubicBezTo>
                        <a:pt x="120" y="105"/>
                        <a:pt x="120" y="105"/>
                        <a:pt x="120" y="105"/>
                      </a:cubicBezTo>
                      <a:cubicBezTo>
                        <a:pt x="115" y="102"/>
                        <a:pt x="108" y="102"/>
                        <a:pt x="105" y="105"/>
                      </a:cubicBezTo>
                      <a:cubicBezTo>
                        <a:pt x="70" y="135"/>
                        <a:pt x="70" y="135"/>
                        <a:pt x="70" y="135"/>
                      </a:cubicBezTo>
                      <a:cubicBezTo>
                        <a:pt x="65" y="139"/>
                        <a:pt x="65" y="145"/>
                        <a:pt x="67" y="150"/>
                      </a:cubicBezTo>
                      <a:cubicBezTo>
                        <a:pt x="98" y="212"/>
                        <a:pt x="98" y="212"/>
                        <a:pt x="98" y="212"/>
                      </a:cubicBezTo>
                      <a:cubicBezTo>
                        <a:pt x="95" y="217"/>
                        <a:pt x="92" y="223"/>
                        <a:pt x="88" y="228"/>
                      </a:cubicBezTo>
                      <a:cubicBezTo>
                        <a:pt x="20" y="232"/>
                        <a:pt x="20" y="232"/>
                        <a:pt x="20" y="232"/>
                      </a:cubicBezTo>
                      <a:cubicBezTo>
                        <a:pt x="13" y="232"/>
                        <a:pt x="10" y="237"/>
                        <a:pt x="8" y="242"/>
                      </a:cubicBezTo>
                      <a:cubicBezTo>
                        <a:pt x="0" y="287"/>
                        <a:pt x="0" y="287"/>
                        <a:pt x="0" y="287"/>
                      </a:cubicBezTo>
                      <a:cubicBezTo>
                        <a:pt x="0" y="292"/>
                        <a:pt x="2" y="298"/>
                        <a:pt x="7" y="300"/>
                      </a:cubicBezTo>
                      <a:cubicBezTo>
                        <a:pt x="72" y="327"/>
                        <a:pt x="72" y="327"/>
                        <a:pt x="72" y="327"/>
                      </a:cubicBezTo>
                      <a:cubicBezTo>
                        <a:pt x="73" y="333"/>
                        <a:pt x="73" y="340"/>
                        <a:pt x="75" y="347"/>
                      </a:cubicBezTo>
                      <a:cubicBezTo>
                        <a:pt x="23" y="393"/>
                        <a:pt x="23" y="393"/>
                        <a:pt x="23" y="393"/>
                      </a:cubicBezTo>
                      <a:cubicBezTo>
                        <a:pt x="20" y="397"/>
                        <a:pt x="18" y="403"/>
                        <a:pt x="22" y="408"/>
                      </a:cubicBezTo>
                      <a:cubicBezTo>
                        <a:pt x="45" y="448"/>
                        <a:pt x="45" y="448"/>
                        <a:pt x="45" y="448"/>
                      </a:cubicBezTo>
                      <a:cubicBezTo>
                        <a:pt x="47" y="451"/>
                        <a:pt x="53" y="455"/>
                        <a:pt x="58" y="453"/>
                      </a:cubicBezTo>
                      <a:cubicBezTo>
                        <a:pt x="125" y="431"/>
                        <a:pt x="125" y="431"/>
                        <a:pt x="125" y="431"/>
                      </a:cubicBezTo>
                      <a:cubicBezTo>
                        <a:pt x="130" y="436"/>
                        <a:pt x="135" y="441"/>
                        <a:pt x="140" y="445"/>
                      </a:cubicBezTo>
                      <a:cubicBezTo>
                        <a:pt x="132" y="513"/>
                        <a:pt x="132" y="513"/>
                        <a:pt x="132" y="513"/>
                      </a:cubicBezTo>
                      <a:cubicBezTo>
                        <a:pt x="130" y="520"/>
                        <a:pt x="133" y="525"/>
                        <a:pt x="138" y="526"/>
                      </a:cubicBezTo>
                      <a:cubicBezTo>
                        <a:pt x="182" y="541"/>
                        <a:pt x="182" y="541"/>
                        <a:pt x="182" y="541"/>
                      </a:cubicBezTo>
                      <a:cubicBezTo>
                        <a:pt x="187" y="543"/>
                        <a:pt x="193" y="541"/>
                        <a:pt x="197" y="538"/>
                      </a:cubicBezTo>
                      <a:cubicBezTo>
                        <a:pt x="233" y="478"/>
                        <a:pt x="233" y="478"/>
                        <a:pt x="233" y="478"/>
                      </a:cubicBezTo>
                      <a:cubicBezTo>
                        <a:pt x="237" y="478"/>
                        <a:pt x="240" y="480"/>
                        <a:pt x="243" y="480"/>
                      </a:cubicBezTo>
                      <a:cubicBezTo>
                        <a:pt x="247" y="480"/>
                        <a:pt x="250" y="478"/>
                        <a:pt x="253" y="478"/>
                      </a:cubicBezTo>
                      <a:cubicBezTo>
                        <a:pt x="290" y="538"/>
                        <a:pt x="290" y="538"/>
                        <a:pt x="290" y="538"/>
                      </a:cubicBezTo>
                      <a:cubicBezTo>
                        <a:pt x="293" y="541"/>
                        <a:pt x="300" y="543"/>
                        <a:pt x="305" y="541"/>
                      </a:cubicBezTo>
                      <a:cubicBezTo>
                        <a:pt x="348" y="526"/>
                        <a:pt x="348" y="526"/>
                        <a:pt x="348" y="526"/>
                      </a:cubicBezTo>
                      <a:cubicBezTo>
                        <a:pt x="353" y="525"/>
                        <a:pt x="357" y="520"/>
                        <a:pt x="355" y="513"/>
                      </a:cubicBezTo>
                      <a:cubicBezTo>
                        <a:pt x="347" y="445"/>
                        <a:pt x="347" y="445"/>
                        <a:pt x="347" y="445"/>
                      </a:cubicBezTo>
                      <a:cubicBezTo>
                        <a:pt x="352" y="440"/>
                        <a:pt x="357" y="436"/>
                        <a:pt x="362" y="431"/>
                      </a:cubicBezTo>
                      <a:cubicBezTo>
                        <a:pt x="428" y="453"/>
                        <a:pt x="428" y="453"/>
                        <a:pt x="428" y="453"/>
                      </a:cubicBezTo>
                      <a:cubicBezTo>
                        <a:pt x="433" y="455"/>
                        <a:pt x="440" y="451"/>
                        <a:pt x="442" y="448"/>
                      </a:cubicBezTo>
                      <a:cubicBezTo>
                        <a:pt x="465" y="408"/>
                        <a:pt x="465" y="408"/>
                        <a:pt x="465" y="408"/>
                      </a:cubicBezTo>
                      <a:cubicBezTo>
                        <a:pt x="468" y="403"/>
                        <a:pt x="467" y="397"/>
                        <a:pt x="463" y="393"/>
                      </a:cubicBezTo>
                      <a:cubicBezTo>
                        <a:pt x="412" y="347"/>
                        <a:pt x="412" y="347"/>
                        <a:pt x="412" y="347"/>
                      </a:cubicBezTo>
                      <a:cubicBezTo>
                        <a:pt x="413" y="340"/>
                        <a:pt x="413" y="333"/>
                        <a:pt x="415" y="327"/>
                      </a:cubicBezTo>
                      <a:cubicBezTo>
                        <a:pt x="480" y="300"/>
                        <a:pt x="480" y="300"/>
                        <a:pt x="480" y="300"/>
                      </a:cubicBezTo>
                      <a:cubicBezTo>
                        <a:pt x="485" y="298"/>
                        <a:pt x="487" y="293"/>
                        <a:pt x="487" y="287"/>
                      </a:cubicBezTo>
                      <a:close/>
                      <a:moveTo>
                        <a:pt x="340" y="307"/>
                      </a:moveTo>
                      <a:cubicBezTo>
                        <a:pt x="340" y="333"/>
                        <a:pt x="328" y="357"/>
                        <a:pt x="312" y="375"/>
                      </a:cubicBezTo>
                      <a:cubicBezTo>
                        <a:pt x="293" y="392"/>
                        <a:pt x="270" y="403"/>
                        <a:pt x="243" y="403"/>
                      </a:cubicBezTo>
                      <a:cubicBezTo>
                        <a:pt x="217" y="403"/>
                        <a:pt x="193" y="392"/>
                        <a:pt x="175" y="375"/>
                      </a:cubicBezTo>
                      <a:cubicBezTo>
                        <a:pt x="158" y="357"/>
                        <a:pt x="147" y="333"/>
                        <a:pt x="147" y="307"/>
                      </a:cubicBezTo>
                      <a:cubicBezTo>
                        <a:pt x="147" y="280"/>
                        <a:pt x="158" y="255"/>
                        <a:pt x="175" y="238"/>
                      </a:cubicBezTo>
                      <a:cubicBezTo>
                        <a:pt x="193" y="220"/>
                        <a:pt x="217" y="210"/>
                        <a:pt x="243" y="210"/>
                      </a:cubicBezTo>
                      <a:cubicBezTo>
                        <a:pt x="270" y="210"/>
                        <a:pt x="293" y="220"/>
                        <a:pt x="312" y="238"/>
                      </a:cubicBezTo>
                      <a:cubicBezTo>
                        <a:pt x="328" y="255"/>
                        <a:pt x="340" y="280"/>
                        <a:pt x="340" y="307"/>
                      </a:cubicBezTo>
                      <a:close/>
                      <a:moveTo>
                        <a:pt x="198" y="306"/>
                      </a:moveTo>
                      <a:cubicBezTo>
                        <a:pt x="198" y="281"/>
                        <a:pt x="218" y="261"/>
                        <a:pt x="243" y="261"/>
                      </a:cubicBezTo>
                      <a:cubicBezTo>
                        <a:pt x="268" y="261"/>
                        <a:pt x="288" y="281"/>
                        <a:pt x="288" y="306"/>
                      </a:cubicBezTo>
                      <a:cubicBezTo>
                        <a:pt x="288" y="331"/>
                        <a:pt x="268" y="351"/>
                        <a:pt x="243" y="351"/>
                      </a:cubicBezTo>
                      <a:cubicBezTo>
                        <a:pt x="218" y="351"/>
                        <a:pt x="198" y="331"/>
                        <a:pt x="198" y="306"/>
                      </a:cubicBezTo>
                      <a:close/>
                      <a:moveTo>
                        <a:pt x="635" y="152"/>
                      </a:moveTo>
                      <a:cubicBezTo>
                        <a:pt x="637" y="147"/>
                        <a:pt x="638" y="140"/>
                        <a:pt x="638" y="133"/>
                      </a:cubicBezTo>
                      <a:cubicBezTo>
                        <a:pt x="638" y="128"/>
                        <a:pt x="637" y="122"/>
                        <a:pt x="635" y="117"/>
                      </a:cubicBezTo>
                      <a:cubicBezTo>
                        <a:pt x="662" y="92"/>
                        <a:pt x="662" y="92"/>
                        <a:pt x="662" y="92"/>
                      </a:cubicBezTo>
                      <a:cubicBezTo>
                        <a:pt x="665" y="90"/>
                        <a:pt x="665" y="87"/>
                        <a:pt x="665" y="83"/>
                      </a:cubicBezTo>
                      <a:cubicBezTo>
                        <a:pt x="665" y="82"/>
                        <a:pt x="665" y="78"/>
                        <a:pt x="665" y="77"/>
                      </a:cubicBezTo>
                      <a:cubicBezTo>
                        <a:pt x="654" y="57"/>
                        <a:pt x="654" y="57"/>
                        <a:pt x="654" y="57"/>
                      </a:cubicBezTo>
                      <a:cubicBezTo>
                        <a:pt x="650" y="53"/>
                        <a:pt x="647" y="52"/>
                        <a:pt x="642" y="52"/>
                      </a:cubicBezTo>
                      <a:cubicBezTo>
                        <a:pt x="642" y="52"/>
                        <a:pt x="640" y="52"/>
                        <a:pt x="638" y="52"/>
                      </a:cubicBezTo>
                      <a:cubicBezTo>
                        <a:pt x="605" y="62"/>
                        <a:pt x="605" y="62"/>
                        <a:pt x="605" y="62"/>
                      </a:cubicBezTo>
                      <a:cubicBezTo>
                        <a:pt x="595" y="55"/>
                        <a:pt x="585" y="49"/>
                        <a:pt x="573" y="45"/>
                      </a:cubicBezTo>
                      <a:cubicBezTo>
                        <a:pt x="566" y="10"/>
                        <a:pt x="566" y="10"/>
                        <a:pt x="566" y="10"/>
                      </a:cubicBezTo>
                      <a:cubicBezTo>
                        <a:pt x="565" y="5"/>
                        <a:pt x="560" y="0"/>
                        <a:pt x="555" y="0"/>
                      </a:cubicBezTo>
                      <a:cubicBezTo>
                        <a:pt x="531" y="0"/>
                        <a:pt x="531" y="0"/>
                        <a:pt x="531" y="0"/>
                      </a:cubicBezTo>
                      <a:cubicBezTo>
                        <a:pt x="524" y="0"/>
                        <a:pt x="521" y="5"/>
                        <a:pt x="519" y="10"/>
                      </a:cubicBezTo>
                      <a:cubicBezTo>
                        <a:pt x="511" y="45"/>
                        <a:pt x="511" y="45"/>
                        <a:pt x="511" y="45"/>
                      </a:cubicBezTo>
                      <a:cubicBezTo>
                        <a:pt x="499" y="49"/>
                        <a:pt x="489" y="55"/>
                        <a:pt x="481" y="63"/>
                      </a:cubicBezTo>
                      <a:cubicBezTo>
                        <a:pt x="446" y="52"/>
                        <a:pt x="446" y="52"/>
                        <a:pt x="446" y="52"/>
                      </a:cubicBezTo>
                      <a:cubicBezTo>
                        <a:pt x="444" y="52"/>
                        <a:pt x="444" y="52"/>
                        <a:pt x="442" y="52"/>
                      </a:cubicBezTo>
                      <a:cubicBezTo>
                        <a:pt x="439" y="52"/>
                        <a:pt x="434" y="53"/>
                        <a:pt x="432" y="57"/>
                      </a:cubicBezTo>
                      <a:cubicBezTo>
                        <a:pt x="421" y="77"/>
                        <a:pt x="421" y="77"/>
                        <a:pt x="421" y="77"/>
                      </a:cubicBezTo>
                      <a:cubicBezTo>
                        <a:pt x="419" y="78"/>
                        <a:pt x="419" y="82"/>
                        <a:pt x="419" y="83"/>
                      </a:cubicBezTo>
                      <a:cubicBezTo>
                        <a:pt x="419" y="87"/>
                        <a:pt x="421" y="90"/>
                        <a:pt x="422" y="92"/>
                      </a:cubicBezTo>
                      <a:cubicBezTo>
                        <a:pt x="451" y="117"/>
                        <a:pt x="451" y="117"/>
                        <a:pt x="451" y="117"/>
                      </a:cubicBezTo>
                      <a:cubicBezTo>
                        <a:pt x="449" y="122"/>
                        <a:pt x="447" y="128"/>
                        <a:pt x="447" y="133"/>
                      </a:cubicBezTo>
                      <a:cubicBezTo>
                        <a:pt x="447" y="140"/>
                        <a:pt x="449" y="145"/>
                        <a:pt x="451" y="152"/>
                      </a:cubicBezTo>
                      <a:cubicBezTo>
                        <a:pt x="422" y="177"/>
                        <a:pt x="422" y="177"/>
                        <a:pt x="422" y="177"/>
                      </a:cubicBezTo>
                      <a:cubicBezTo>
                        <a:pt x="421" y="178"/>
                        <a:pt x="419" y="182"/>
                        <a:pt x="419" y="185"/>
                      </a:cubicBezTo>
                      <a:cubicBezTo>
                        <a:pt x="419" y="187"/>
                        <a:pt x="419" y="188"/>
                        <a:pt x="421" y="190"/>
                      </a:cubicBezTo>
                      <a:cubicBezTo>
                        <a:pt x="432" y="210"/>
                        <a:pt x="432" y="210"/>
                        <a:pt x="432" y="210"/>
                      </a:cubicBezTo>
                      <a:cubicBezTo>
                        <a:pt x="434" y="215"/>
                        <a:pt x="439" y="217"/>
                        <a:pt x="442" y="217"/>
                      </a:cubicBezTo>
                      <a:cubicBezTo>
                        <a:pt x="444" y="217"/>
                        <a:pt x="444" y="217"/>
                        <a:pt x="446" y="217"/>
                      </a:cubicBezTo>
                      <a:cubicBezTo>
                        <a:pt x="481" y="205"/>
                        <a:pt x="481" y="205"/>
                        <a:pt x="481" y="205"/>
                      </a:cubicBezTo>
                      <a:cubicBezTo>
                        <a:pt x="489" y="212"/>
                        <a:pt x="499" y="218"/>
                        <a:pt x="511" y="222"/>
                      </a:cubicBezTo>
                      <a:cubicBezTo>
                        <a:pt x="519" y="258"/>
                        <a:pt x="519" y="258"/>
                        <a:pt x="519" y="258"/>
                      </a:cubicBezTo>
                      <a:cubicBezTo>
                        <a:pt x="521" y="263"/>
                        <a:pt x="524" y="267"/>
                        <a:pt x="531" y="267"/>
                      </a:cubicBezTo>
                      <a:cubicBezTo>
                        <a:pt x="555" y="267"/>
                        <a:pt x="555" y="267"/>
                        <a:pt x="555" y="267"/>
                      </a:cubicBezTo>
                      <a:cubicBezTo>
                        <a:pt x="560" y="267"/>
                        <a:pt x="565" y="263"/>
                        <a:pt x="566" y="258"/>
                      </a:cubicBezTo>
                      <a:cubicBezTo>
                        <a:pt x="573" y="223"/>
                        <a:pt x="573" y="223"/>
                        <a:pt x="573" y="223"/>
                      </a:cubicBezTo>
                      <a:cubicBezTo>
                        <a:pt x="585" y="218"/>
                        <a:pt x="595" y="213"/>
                        <a:pt x="605" y="205"/>
                      </a:cubicBezTo>
                      <a:cubicBezTo>
                        <a:pt x="638" y="217"/>
                        <a:pt x="638" y="217"/>
                        <a:pt x="638" y="217"/>
                      </a:cubicBezTo>
                      <a:cubicBezTo>
                        <a:pt x="640" y="217"/>
                        <a:pt x="642" y="217"/>
                        <a:pt x="642" y="217"/>
                      </a:cubicBezTo>
                      <a:cubicBezTo>
                        <a:pt x="647" y="217"/>
                        <a:pt x="650" y="215"/>
                        <a:pt x="654" y="210"/>
                      </a:cubicBezTo>
                      <a:cubicBezTo>
                        <a:pt x="665" y="190"/>
                        <a:pt x="665" y="190"/>
                        <a:pt x="665" y="190"/>
                      </a:cubicBezTo>
                      <a:cubicBezTo>
                        <a:pt x="665" y="188"/>
                        <a:pt x="667" y="187"/>
                        <a:pt x="665" y="185"/>
                      </a:cubicBezTo>
                      <a:cubicBezTo>
                        <a:pt x="667" y="182"/>
                        <a:pt x="665" y="178"/>
                        <a:pt x="662" y="177"/>
                      </a:cubicBezTo>
                      <a:cubicBezTo>
                        <a:pt x="635" y="152"/>
                        <a:pt x="635" y="152"/>
                        <a:pt x="635" y="152"/>
                      </a:cubicBezTo>
                      <a:cubicBezTo>
                        <a:pt x="635" y="152"/>
                        <a:pt x="635" y="152"/>
                        <a:pt x="635" y="152"/>
                      </a:cubicBezTo>
                      <a:close/>
                      <a:moveTo>
                        <a:pt x="580" y="133"/>
                      </a:moveTo>
                      <a:cubicBezTo>
                        <a:pt x="580" y="153"/>
                        <a:pt x="563" y="170"/>
                        <a:pt x="543" y="170"/>
                      </a:cubicBezTo>
                      <a:cubicBezTo>
                        <a:pt x="523" y="170"/>
                        <a:pt x="506" y="153"/>
                        <a:pt x="506" y="133"/>
                      </a:cubicBezTo>
                      <a:cubicBezTo>
                        <a:pt x="506" y="113"/>
                        <a:pt x="523" y="97"/>
                        <a:pt x="543" y="97"/>
                      </a:cubicBezTo>
                      <a:cubicBezTo>
                        <a:pt x="563" y="97"/>
                        <a:pt x="580" y="113"/>
                        <a:pt x="580" y="133"/>
                      </a:cubicBezTo>
                      <a:close/>
                    </a:path>
                  </a:pathLst>
                </a:custGeom>
                <a:solidFill>
                  <a:schemeClr val="accent1"/>
                </a:solidFill>
                <a:ln>
                  <a:noFill/>
                </a:ln>
                <a:extLst/>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sp>
              <p:nvSpPr>
                <p:cNvPr id="170" name="TextBox 169"/>
                <p:cNvSpPr txBox="1"/>
                <p:nvPr/>
              </p:nvSpPr>
              <p:spPr>
                <a:xfrm>
                  <a:off x="7284266" y="5121122"/>
                  <a:ext cx="699156" cy="393532"/>
                </a:xfrm>
                <a:prstGeom prst="rect">
                  <a:avLst/>
                </a:prstGeom>
                <a:noFill/>
              </p:spPr>
              <p:txBody>
                <a:bodyPr wrap="none" lIns="0" tIns="0" rIns="0" bIns="0" rtlCol="0">
                  <a:spAutoFit/>
                </a:bodyPr>
                <a:lstStyle/>
                <a:p>
                  <a:pPr>
                    <a:lnSpc>
                      <a:spcPct val="90000"/>
                    </a:lnSpc>
                    <a:spcAft>
                      <a:spcPts val="600"/>
                    </a:spcAft>
                  </a:pPr>
                  <a:r>
                    <a:rPr lang="en-US" sz="1000" dirty="0">
                      <a:solidFill>
                        <a:schemeClr val="bg1"/>
                      </a:solidFill>
                    </a:rPr>
                    <a:t>Storage </a:t>
                  </a:r>
                  <a:br>
                    <a:rPr lang="en-US" sz="1000" dirty="0">
                      <a:solidFill>
                        <a:schemeClr val="bg1"/>
                      </a:solidFill>
                    </a:rPr>
                  </a:br>
                  <a:r>
                    <a:rPr lang="en-US" sz="1000" dirty="0">
                      <a:solidFill>
                        <a:schemeClr val="bg1"/>
                      </a:solidFill>
                    </a:rPr>
                    <a:t>adapters</a:t>
                  </a:r>
                </a:p>
              </p:txBody>
            </p:sp>
          </p:grpSp>
          <p:sp>
            <p:nvSpPr>
              <p:cNvPr id="174" name="TextBox 173"/>
              <p:cNvSpPr txBox="1"/>
              <p:nvPr/>
            </p:nvSpPr>
            <p:spPr>
              <a:xfrm>
                <a:off x="7087339" y="4167461"/>
                <a:ext cx="865405" cy="393532"/>
              </a:xfrm>
              <a:prstGeom prst="rect">
                <a:avLst/>
              </a:prstGeom>
              <a:noFill/>
            </p:spPr>
            <p:txBody>
              <a:bodyPr wrap="none" lIns="0" tIns="0" rIns="0" bIns="0" rtlCol="0">
                <a:spAutoFit/>
              </a:bodyPr>
              <a:lstStyle/>
              <a:p>
                <a:pPr>
                  <a:lnSpc>
                    <a:spcPct val="90000"/>
                  </a:lnSpc>
                  <a:spcAft>
                    <a:spcPts val="600"/>
                  </a:spcAft>
                </a:pPr>
                <a:r>
                  <a:rPr lang="en-US" sz="1000" dirty="0">
                    <a:solidFill>
                      <a:schemeClr val="bg1"/>
                    </a:solidFill>
                  </a:rPr>
                  <a:t>Stream </a:t>
                </a:r>
                <a:br>
                  <a:rPr lang="en-US" sz="1000" dirty="0">
                    <a:solidFill>
                      <a:schemeClr val="bg1"/>
                    </a:solidFill>
                  </a:rPr>
                </a:br>
                <a:r>
                  <a:rPr lang="en-US" sz="1000" dirty="0">
                    <a:solidFill>
                      <a:schemeClr val="bg1"/>
                    </a:solidFill>
                  </a:rPr>
                  <a:t>processing</a:t>
                </a:r>
              </a:p>
            </p:txBody>
          </p:sp>
          <p:grpSp>
            <p:nvGrpSpPr>
              <p:cNvPr id="195" name="Group 194"/>
              <p:cNvGrpSpPr/>
              <p:nvPr/>
            </p:nvGrpSpPr>
            <p:grpSpPr>
              <a:xfrm>
                <a:off x="2579112" y="3492574"/>
                <a:ext cx="1334491" cy="1189701"/>
                <a:chOff x="2579112" y="3492574"/>
                <a:chExt cx="1334491" cy="1189701"/>
              </a:xfrm>
            </p:grpSpPr>
            <p:sp>
              <p:nvSpPr>
                <p:cNvPr id="181" name="TextBox 180"/>
                <p:cNvSpPr txBox="1"/>
                <p:nvPr/>
              </p:nvSpPr>
              <p:spPr>
                <a:xfrm>
                  <a:off x="2640546" y="4288743"/>
                  <a:ext cx="1273057" cy="393532"/>
                </a:xfrm>
                <a:prstGeom prst="rect">
                  <a:avLst/>
                </a:prstGeom>
                <a:noFill/>
              </p:spPr>
              <p:txBody>
                <a:bodyPr wrap="none" lIns="0" tIns="0" rIns="0" bIns="0" rtlCol="0">
                  <a:spAutoFit/>
                </a:bodyPr>
                <a:lstStyle/>
                <a:p>
                  <a:pPr>
                    <a:lnSpc>
                      <a:spcPct val="90000"/>
                    </a:lnSpc>
                    <a:spcAft>
                      <a:spcPts val="600"/>
                    </a:spcAft>
                  </a:pPr>
                  <a:r>
                    <a:rPr lang="en-US" sz="1000" dirty="0">
                      <a:solidFill>
                        <a:schemeClr val="bg1"/>
                      </a:solidFill>
                    </a:rPr>
                    <a:t>Cloud gateways</a:t>
                  </a:r>
                  <a:br>
                    <a:rPr lang="en-US" sz="1000" dirty="0">
                      <a:solidFill>
                        <a:schemeClr val="bg1"/>
                      </a:solidFill>
                    </a:rPr>
                  </a:br>
                  <a:r>
                    <a:rPr lang="en-US" sz="1000" dirty="0">
                      <a:solidFill>
                        <a:schemeClr val="bg1"/>
                      </a:solidFill>
                    </a:rPr>
                    <a:t>(web APIs)</a:t>
                  </a:r>
                </a:p>
              </p:txBody>
            </p:sp>
            <p:sp>
              <p:nvSpPr>
                <p:cNvPr id="194" name="Freeform 30"/>
                <p:cNvSpPr>
                  <a:spLocks noChangeAspect="1" noEditPoints="1"/>
                </p:cNvSpPr>
                <p:nvPr/>
              </p:nvSpPr>
              <p:spPr bwMode="auto">
                <a:xfrm>
                  <a:off x="2579112" y="3492574"/>
                  <a:ext cx="1188720" cy="762033"/>
                </a:xfrm>
                <a:custGeom>
                  <a:avLst/>
                  <a:gdLst>
                    <a:gd name="T0" fmla="*/ 1938 w 2377"/>
                    <a:gd name="T1" fmla="*/ 1522 h 1522"/>
                    <a:gd name="T2" fmla="*/ 603 w 2377"/>
                    <a:gd name="T3" fmla="*/ 1522 h 1522"/>
                    <a:gd name="T4" fmla="*/ 377 w 2377"/>
                    <a:gd name="T5" fmla="*/ 1298 h 1522"/>
                    <a:gd name="T6" fmla="*/ 547 w 2377"/>
                    <a:gd name="T7" fmla="*/ 1077 h 1522"/>
                    <a:gd name="T8" fmla="*/ 813 w 2377"/>
                    <a:gd name="T9" fmla="*/ 878 h 1522"/>
                    <a:gd name="T10" fmla="*/ 1292 w 2377"/>
                    <a:gd name="T11" fmla="*/ 418 h 1522"/>
                    <a:gd name="T12" fmla="*/ 1728 w 2377"/>
                    <a:gd name="T13" fmla="*/ 693 h 1522"/>
                    <a:gd name="T14" fmla="*/ 1938 w 2377"/>
                    <a:gd name="T15" fmla="*/ 638 h 1522"/>
                    <a:gd name="T16" fmla="*/ 2377 w 2377"/>
                    <a:gd name="T17" fmla="*/ 1083 h 1522"/>
                    <a:gd name="T18" fmla="*/ 1938 w 2377"/>
                    <a:gd name="T19" fmla="*/ 1522 h 1522"/>
                    <a:gd name="T20" fmla="*/ 603 w 2377"/>
                    <a:gd name="T21" fmla="*/ 1227 h 1522"/>
                    <a:gd name="T22" fmla="*/ 533 w 2377"/>
                    <a:gd name="T23" fmla="*/ 1298 h 1522"/>
                    <a:gd name="T24" fmla="*/ 603 w 2377"/>
                    <a:gd name="T25" fmla="*/ 1368 h 1522"/>
                    <a:gd name="T26" fmla="*/ 1938 w 2377"/>
                    <a:gd name="T27" fmla="*/ 1368 h 1522"/>
                    <a:gd name="T28" fmla="*/ 2222 w 2377"/>
                    <a:gd name="T29" fmla="*/ 1083 h 1522"/>
                    <a:gd name="T30" fmla="*/ 1938 w 2377"/>
                    <a:gd name="T31" fmla="*/ 798 h 1522"/>
                    <a:gd name="T32" fmla="*/ 1736 w 2377"/>
                    <a:gd name="T33" fmla="*/ 873 h 1522"/>
                    <a:gd name="T34" fmla="*/ 1637 w 2377"/>
                    <a:gd name="T35" fmla="*/ 973 h 1522"/>
                    <a:gd name="T36" fmla="*/ 1607 w 2377"/>
                    <a:gd name="T37" fmla="*/ 834 h 1522"/>
                    <a:gd name="T38" fmla="*/ 1292 w 2377"/>
                    <a:gd name="T39" fmla="*/ 574 h 1522"/>
                    <a:gd name="T40" fmla="*/ 967 w 2377"/>
                    <a:gd name="T41" fmla="*/ 898 h 1522"/>
                    <a:gd name="T42" fmla="*/ 967 w 2377"/>
                    <a:gd name="T43" fmla="*/ 942 h 1522"/>
                    <a:gd name="T44" fmla="*/ 982 w 2377"/>
                    <a:gd name="T45" fmla="*/ 1048 h 1522"/>
                    <a:gd name="T46" fmla="*/ 847 w 2377"/>
                    <a:gd name="T47" fmla="*/ 1027 h 1522"/>
                    <a:gd name="T48" fmla="*/ 682 w 2377"/>
                    <a:gd name="T49" fmla="*/ 1162 h 1522"/>
                    <a:gd name="T50" fmla="*/ 672 w 2377"/>
                    <a:gd name="T51" fmla="*/ 1227 h 1522"/>
                    <a:gd name="T52" fmla="*/ 607 w 2377"/>
                    <a:gd name="T53" fmla="*/ 1227 h 1522"/>
                    <a:gd name="T54" fmla="*/ 603 w 2377"/>
                    <a:gd name="T55" fmla="*/ 1227 h 1522"/>
                    <a:gd name="T56" fmla="*/ 755 w 2377"/>
                    <a:gd name="T57" fmla="*/ 830 h 1522"/>
                    <a:gd name="T58" fmla="*/ 1272 w 2377"/>
                    <a:gd name="T59" fmla="*/ 350 h 1522"/>
                    <a:gd name="T60" fmla="*/ 1755 w 2377"/>
                    <a:gd name="T61" fmla="*/ 623 h 1522"/>
                    <a:gd name="T62" fmla="*/ 1768 w 2377"/>
                    <a:gd name="T63" fmla="*/ 615 h 1522"/>
                    <a:gd name="T64" fmla="*/ 1772 w 2377"/>
                    <a:gd name="T65" fmla="*/ 561 h 1522"/>
                    <a:gd name="T66" fmla="*/ 1374 w 2377"/>
                    <a:gd name="T67" fmla="*/ 194 h 1522"/>
                    <a:gd name="T68" fmla="*/ 1189 w 2377"/>
                    <a:gd name="T69" fmla="*/ 242 h 1522"/>
                    <a:gd name="T70" fmla="*/ 805 w 2377"/>
                    <a:gd name="T71" fmla="*/ 0 h 1522"/>
                    <a:gd name="T72" fmla="*/ 384 w 2377"/>
                    <a:gd name="T73" fmla="*/ 404 h 1522"/>
                    <a:gd name="T74" fmla="*/ 150 w 2377"/>
                    <a:gd name="T75" fmla="*/ 580 h 1522"/>
                    <a:gd name="T76" fmla="*/ 0 w 2377"/>
                    <a:gd name="T77" fmla="*/ 774 h 1522"/>
                    <a:gd name="T78" fmla="*/ 199 w 2377"/>
                    <a:gd name="T79" fmla="*/ 972 h 1522"/>
                    <a:gd name="T80" fmla="*/ 529 w 2377"/>
                    <a:gd name="T81" fmla="*/ 972 h 1522"/>
                    <a:gd name="T82" fmla="*/ 755 w 2377"/>
                    <a:gd name="T83" fmla="*/ 830 h 1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77" h="1522">
                      <a:moveTo>
                        <a:pt x="1938" y="1522"/>
                      </a:moveTo>
                      <a:cubicBezTo>
                        <a:pt x="603" y="1522"/>
                        <a:pt x="603" y="1522"/>
                        <a:pt x="603" y="1522"/>
                      </a:cubicBezTo>
                      <a:cubicBezTo>
                        <a:pt x="477" y="1522"/>
                        <a:pt x="377" y="1422"/>
                        <a:pt x="377" y="1298"/>
                      </a:cubicBezTo>
                      <a:cubicBezTo>
                        <a:pt x="377" y="1193"/>
                        <a:pt x="452" y="1102"/>
                        <a:pt x="547" y="1077"/>
                      </a:cubicBezTo>
                      <a:cubicBezTo>
                        <a:pt x="593" y="967"/>
                        <a:pt x="693" y="888"/>
                        <a:pt x="813" y="878"/>
                      </a:cubicBezTo>
                      <a:cubicBezTo>
                        <a:pt x="822" y="624"/>
                        <a:pt x="1032" y="418"/>
                        <a:pt x="1292" y="418"/>
                      </a:cubicBezTo>
                      <a:cubicBezTo>
                        <a:pt x="1477" y="418"/>
                        <a:pt x="1647" y="528"/>
                        <a:pt x="1728" y="693"/>
                      </a:cubicBezTo>
                      <a:cubicBezTo>
                        <a:pt x="1786" y="657"/>
                        <a:pt x="1861" y="638"/>
                        <a:pt x="1938" y="638"/>
                      </a:cubicBezTo>
                      <a:cubicBezTo>
                        <a:pt x="2177" y="638"/>
                        <a:pt x="2377" y="838"/>
                        <a:pt x="2377" y="1083"/>
                      </a:cubicBezTo>
                      <a:cubicBezTo>
                        <a:pt x="2377" y="1323"/>
                        <a:pt x="2177" y="1522"/>
                        <a:pt x="1938" y="1522"/>
                      </a:cubicBezTo>
                      <a:close/>
                      <a:moveTo>
                        <a:pt x="603" y="1227"/>
                      </a:moveTo>
                      <a:cubicBezTo>
                        <a:pt x="562" y="1227"/>
                        <a:pt x="533" y="1258"/>
                        <a:pt x="533" y="1298"/>
                      </a:cubicBezTo>
                      <a:cubicBezTo>
                        <a:pt x="533" y="1333"/>
                        <a:pt x="562" y="1368"/>
                        <a:pt x="603" y="1368"/>
                      </a:cubicBezTo>
                      <a:cubicBezTo>
                        <a:pt x="1938" y="1368"/>
                        <a:pt x="1938" y="1368"/>
                        <a:pt x="1938" y="1368"/>
                      </a:cubicBezTo>
                      <a:cubicBezTo>
                        <a:pt x="2092" y="1368"/>
                        <a:pt x="2222" y="1237"/>
                        <a:pt x="2222" y="1083"/>
                      </a:cubicBezTo>
                      <a:cubicBezTo>
                        <a:pt x="2222" y="923"/>
                        <a:pt x="2092" y="798"/>
                        <a:pt x="1938" y="798"/>
                      </a:cubicBezTo>
                      <a:cubicBezTo>
                        <a:pt x="1861" y="798"/>
                        <a:pt x="1792" y="823"/>
                        <a:pt x="1736" y="873"/>
                      </a:cubicBezTo>
                      <a:cubicBezTo>
                        <a:pt x="1637" y="973"/>
                        <a:pt x="1637" y="973"/>
                        <a:pt x="1637" y="973"/>
                      </a:cubicBezTo>
                      <a:cubicBezTo>
                        <a:pt x="1607" y="834"/>
                        <a:pt x="1607" y="834"/>
                        <a:pt x="1607" y="834"/>
                      </a:cubicBezTo>
                      <a:cubicBezTo>
                        <a:pt x="1576" y="682"/>
                        <a:pt x="1447" y="574"/>
                        <a:pt x="1292" y="574"/>
                      </a:cubicBezTo>
                      <a:cubicBezTo>
                        <a:pt x="1113" y="574"/>
                        <a:pt x="967" y="718"/>
                        <a:pt x="967" y="898"/>
                      </a:cubicBezTo>
                      <a:cubicBezTo>
                        <a:pt x="967" y="913"/>
                        <a:pt x="967" y="928"/>
                        <a:pt x="967" y="942"/>
                      </a:cubicBezTo>
                      <a:cubicBezTo>
                        <a:pt x="982" y="1048"/>
                        <a:pt x="982" y="1048"/>
                        <a:pt x="982" y="1048"/>
                      </a:cubicBezTo>
                      <a:cubicBezTo>
                        <a:pt x="908" y="1026"/>
                        <a:pt x="857" y="1027"/>
                        <a:pt x="847" y="1027"/>
                      </a:cubicBezTo>
                      <a:cubicBezTo>
                        <a:pt x="767" y="1027"/>
                        <a:pt x="697" y="1088"/>
                        <a:pt x="682" y="1162"/>
                      </a:cubicBezTo>
                      <a:cubicBezTo>
                        <a:pt x="672" y="1227"/>
                        <a:pt x="672" y="1227"/>
                        <a:pt x="672" y="1227"/>
                      </a:cubicBezTo>
                      <a:cubicBezTo>
                        <a:pt x="607" y="1227"/>
                        <a:pt x="607" y="1227"/>
                        <a:pt x="607" y="1227"/>
                      </a:cubicBezTo>
                      <a:cubicBezTo>
                        <a:pt x="603" y="1227"/>
                        <a:pt x="603" y="1227"/>
                        <a:pt x="603" y="1227"/>
                      </a:cubicBezTo>
                      <a:close/>
                      <a:moveTo>
                        <a:pt x="755" y="830"/>
                      </a:moveTo>
                      <a:cubicBezTo>
                        <a:pt x="765" y="578"/>
                        <a:pt x="991" y="361"/>
                        <a:pt x="1272" y="350"/>
                      </a:cubicBezTo>
                      <a:cubicBezTo>
                        <a:pt x="1468" y="343"/>
                        <a:pt x="1667" y="445"/>
                        <a:pt x="1755" y="623"/>
                      </a:cubicBezTo>
                      <a:cubicBezTo>
                        <a:pt x="1759" y="620"/>
                        <a:pt x="1764" y="617"/>
                        <a:pt x="1768" y="615"/>
                      </a:cubicBezTo>
                      <a:cubicBezTo>
                        <a:pt x="1771" y="597"/>
                        <a:pt x="1772" y="580"/>
                        <a:pt x="1772" y="561"/>
                      </a:cubicBezTo>
                      <a:cubicBezTo>
                        <a:pt x="1772" y="346"/>
                        <a:pt x="1584" y="194"/>
                        <a:pt x="1374" y="194"/>
                      </a:cubicBezTo>
                      <a:cubicBezTo>
                        <a:pt x="1307" y="194"/>
                        <a:pt x="1241" y="211"/>
                        <a:pt x="1189" y="242"/>
                      </a:cubicBezTo>
                      <a:cubicBezTo>
                        <a:pt x="1118" y="97"/>
                        <a:pt x="968" y="0"/>
                        <a:pt x="805" y="0"/>
                      </a:cubicBezTo>
                      <a:cubicBezTo>
                        <a:pt x="576" y="0"/>
                        <a:pt x="391" y="181"/>
                        <a:pt x="384" y="404"/>
                      </a:cubicBezTo>
                      <a:cubicBezTo>
                        <a:pt x="278" y="414"/>
                        <a:pt x="190" y="483"/>
                        <a:pt x="150" y="580"/>
                      </a:cubicBezTo>
                      <a:cubicBezTo>
                        <a:pt x="66" y="602"/>
                        <a:pt x="0" y="682"/>
                        <a:pt x="0" y="774"/>
                      </a:cubicBezTo>
                      <a:cubicBezTo>
                        <a:pt x="0" y="884"/>
                        <a:pt x="88" y="972"/>
                        <a:pt x="199" y="972"/>
                      </a:cubicBezTo>
                      <a:cubicBezTo>
                        <a:pt x="199" y="972"/>
                        <a:pt x="207" y="972"/>
                        <a:pt x="529" y="972"/>
                      </a:cubicBezTo>
                      <a:cubicBezTo>
                        <a:pt x="574" y="900"/>
                        <a:pt x="661" y="839"/>
                        <a:pt x="755" y="830"/>
                      </a:cubicBezTo>
                      <a:close/>
                    </a:path>
                  </a:pathLst>
                </a:custGeom>
                <a:solidFill>
                  <a:schemeClr val="accent1"/>
                </a:solidFill>
                <a:ln>
                  <a:noFill/>
                </a:ln>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grpSp>
          <p:grpSp>
            <p:nvGrpSpPr>
              <p:cNvPr id="197" name="Group 196"/>
              <p:cNvGrpSpPr/>
              <p:nvPr/>
            </p:nvGrpSpPr>
            <p:grpSpPr>
              <a:xfrm>
                <a:off x="2469238" y="5886421"/>
                <a:ext cx="1491187" cy="700913"/>
                <a:chOff x="2637890" y="5389538"/>
                <a:chExt cx="1491187" cy="700913"/>
              </a:xfrm>
            </p:grpSpPr>
            <p:sp>
              <p:nvSpPr>
                <p:cNvPr id="185" name="TextBox 184"/>
                <p:cNvSpPr txBox="1"/>
                <p:nvPr/>
              </p:nvSpPr>
              <p:spPr>
                <a:xfrm>
                  <a:off x="3379818" y="5546096"/>
                  <a:ext cx="749259" cy="393532"/>
                </a:xfrm>
                <a:prstGeom prst="rect">
                  <a:avLst/>
                </a:prstGeom>
                <a:noFill/>
              </p:spPr>
              <p:txBody>
                <a:bodyPr wrap="none" lIns="0" tIns="0" rIns="0" bIns="0" rtlCol="0">
                  <a:spAutoFit/>
                </a:bodyPr>
                <a:lstStyle/>
                <a:p>
                  <a:pPr>
                    <a:lnSpc>
                      <a:spcPct val="90000"/>
                    </a:lnSpc>
                    <a:spcAft>
                      <a:spcPts val="600"/>
                    </a:spcAft>
                  </a:pPr>
                  <a:r>
                    <a:rPr lang="en-US" sz="1000" dirty="0">
                      <a:solidFill>
                        <a:schemeClr val="bg1"/>
                      </a:solidFill>
                    </a:rPr>
                    <a:t>Field </a:t>
                  </a:r>
                  <a:br>
                    <a:rPr lang="en-US" sz="1000" dirty="0">
                      <a:solidFill>
                        <a:schemeClr val="bg1"/>
                      </a:solidFill>
                    </a:rPr>
                  </a:br>
                  <a:r>
                    <a:rPr lang="en-US" sz="1000" dirty="0">
                      <a:solidFill>
                        <a:schemeClr val="bg1"/>
                      </a:solidFill>
                    </a:rPr>
                    <a:t>gateways</a:t>
                  </a:r>
                </a:p>
              </p:txBody>
            </p:sp>
            <p:sp>
              <p:nvSpPr>
                <p:cNvPr id="196" name="Freeform 58"/>
                <p:cNvSpPr>
                  <a:spLocks noChangeAspect="1" noEditPoints="1"/>
                </p:cNvSpPr>
                <p:nvPr/>
              </p:nvSpPr>
              <p:spPr bwMode="black">
                <a:xfrm>
                  <a:off x="2637890" y="5389538"/>
                  <a:ext cx="653948" cy="700913"/>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chemeClr val="accent1"/>
                </a:solidFill>
                <a:ln>
                  <a:noFill/>
                </a:ln>
              </p:spPr>
              <p:txBody>
                <a:bodyPr vert="horz" wrap="square" lIns="82292" tIns="41148" rIns="82292" bIns="41148" numCol="1" anchor="t" anchorCtr="0" compatLnSpc="1">
                  <a:prstTxWarp prst="textNoShape">
                    <a:avLst/>
                  </a:prstTxWarp>
                </a:bodyPr>
                <a:lstStyle/>
                <a:p>
                  <a:endParaRPr lang="en-US" sz="1050">
                    <a:solidFill>
                      <a:schemeClr val="bg1"/>
                    </a:solidFill>
                  </a:endParaRPr>
                </a:p>
              </p:txBody>
            </p:sp>
          </p:grpSp>
          <p:grpSp>
            <p:nvGrpSpPr>
              <p:cNvPr id="204" name="Group 203"/>
              <p:cNvGrpSpPr/>
              <p:nvPr/>
            </p:nvGrpSpPr>
            <p:grpSpPr>
              <a:xfrm>
                <a:off x="694846" y="2289942"/>
                <a:ext cx="988384" cy="992745"/>
                <a:chOff x="694846" y="2289942"/>
                <a:chExt cx="988384" cy="992745"/>
              </a:xfrm>
            </p:grpSpPr>
            <p:sp>
              <p:nvSpPr>
                <p:cNvPr id="202" name="Freeform 34"/>
                <p:cNvSpPr>
                  <a:spLocks noChangeAspect="1" noEditPoints="1"/>
                </p:cNvSpPr>
                <p:nvPr/>
              </p:nvSpPr>
              <p:spPr bwMode="auto">
                <a:xfrm>
                  <a:off x="818928" y="2289942"/>
                  <a:ext cx="740220" cy="728731"/>
                </a:xfrm>
                <a:custGeom>
                  <a:avLst/>
                  <a:gdLst>
                    <a:gd name="T0" fmla="*/ 190 w 902"/>
                    <a:gd name="T1" fmla="*/ 259 h 888"/>
                    <a:gd name="T2" fmla="*/ 190 w 902"/>
                    <a:gd name="T3" fmla="*/ 476 h 888"/>
                    <a:gd name="T4" fmla="*/ 0 w 902"/>
                    <a:gd name="T5" fmla="*/ 366 h 888"/>
                    <a:gd name="T6" fmla="*/ 0 w 902"/>
                    <a:gd name="T7" fmla="*/ 150 h 888"/>
                    <a:gd name="T8" fmla="*/ 190 w 902"/>
                    <a:gd name="T9" fmla="*/ 259 h 888"/>
                    <a:gd name="T10" fmla="*/ 238 w 902"/>
                    <a:gd name="T11" fmla="*/ 259 h 888"/>
                    <a:gd name="T12" fmla="*/ 238 w 902"/>
                    <a:gd name="T13" fmla="*/ 476 h 888"/>
                    <a:gd name="T14" fmla="*/ 428 w 902"/>
                    <a:gd name="T15" fmla="*/ 366 h 888"/>
                    <a:gd name="T16" fmla="*/ 428 w 902"/>
                    <a:gd name="T17" fmla="*/ 150 h 888"/>
                    <a:gd name="T18" fmla="*/ 238 w 902"/>
                    <a:gd name="T19" fmla="*/ 259 h 888"/>
                    <a:gd name="T20" fmla="*/ 405 w 902"/>
                    <a:gd name="T21" fmla="*/ 107 h 888"/>
                    <a:gd name="T22" fmla="*/ 214 w 902"/>
                    <a:gd name="T23" fmla="*/ 0 h 888"/>
                    <a:gd name="T24" fmla="*/ 24 w 902"/>
                    <a:gd name="T25" fmla="*/ 107 h 888"/>
                    <a:gd name="T26" fmla="*/ 214 w 902"/>
                    <a:gd name="T27" fmla="*/ 216 h 888"/>
                    <a:gd name="T28" fmla="*/ 405 w 902"/>
                    <a:gd name="T29" fmla="*/ 107 h 888"/>
                    <a:gd name="T30" fmla="*/ 476 w 902"/>
                    <a:gd name="T31" fmla="*/ 150 h 888"/>
                    <a:gd name="T32" fmla="*/ 474 w 902"/>
                    <a:gd name="T33" fmla="*/ 366 h 888"/>
                    <a:gd name="T34" fmla="*/ 664 w 902"/>
                    <a:gd name="T35" fmla="*/ 476 h 888"/>
                    <a:gd name="T36" fmla="*/ 667 w 902"/>
                    <a:gd name="T37" fmla="*/ 259 h 888"/>
                    <a:gd name="T38" fmla="*/ 476 w 902"/>
                    <a:gd name="T39" fmla="*/ 150 h 888"/>
                    <a:gd name="T40" fmla="*/ 712 w 902"/>
                    <a:gd name="T41" fmla="*/ 259 h 888"/>
                    <a:gd name="T42" fmla="*/ 712 w 902"/>
                    <a:gd name="T43" fmla="*/ 476 h 888"/>
                    <a:gd name="T44" fmla="*/ 902 w 902"/>
                    <a:gd name="T45" fmla="*/ 366 h 888"/>
                    <a:gd name="T46" fmla="*/ 902 w 902"/>
                    <a:gd name="T47" fmla="*/ 150 h 888"/>
                    <a:gd name="T48" fmla="*/ 712 w 902"/>
                    <a:gd name="T49" fmla="*/ 259 h 888"/>
                    <a:gd name="T50" fmla="*/ 879 w 902"/>
                    <a:gd name="T51" fmla="*/ 107 h 888"/>
                    <a:gd name="T52" fmla="*/ 688 w 902"/>
                    <a:gd name="T53" fmla="*/ 0 h 888"/>
                    <a:gd name="T54" fmla="*/ 500 w 902"/>
                    <a:gd name="T55" fmla="*/ 107 h 888"/>
                    <a:gd name="T56" fmla="*/ 690 w 902"/>
                    <a:gd name="T57" fmla="*/ 216 h 888"/>
                    <a:gd name="T58" fmla="*/ 879 w 902"/>
                    <a:gd name="T59" fmla="*/ 107 h 888"/>
                    <a:gd name="T60" fmla="*/ 238 w 902"/>
                    <a:gd name="T61" fmla="*/ 559 h 888"/>
                    <a:gd name="T62" fmla="*/ 238 w 902"/>
                    <a:gd name="T63" fmla="*/ 778 h 888"/>
                    <a:gd name="T64" fmla="*/ 428 w 902"/>
                    <a:gd name="T65" fmla="*/ 888 h 888"/>
                    <a:gd name="T66" fmla="*/ 428 w 902"/>
                    <a:gd name="T67" fmla="*/ 669 h 888"/>
                    <a:gd name="T68" fmla="*/ 238 w 902"/>
                    <a:gd name="T69" fmla="*/ 559 h 888"/>
                    <a:gd name="T70" fmla="*/ 476 w 902"/>
                    <a:gd name="T71" fmla="*/ 669 h 888"/>
                    <a:gd name="T72" fmla="*/ 476 w 902"/>
                    <a:gd name="T73" fmla="*/ 888 h 888"/>
                    <a:gd name="T74" fmla="*/ 664 w 902"/>
                    <a:gd name="T75" fmla="*/ 778 h 888"/>
                    <a:gd name="T76" fmla="*/ 667 w 902"/>
                    <a:gd name="T77" fmla="*/ 559 h 888"/>
                    <a:gd name="T78" fmla="*/ 476 w 902"/>
                    <a:gd name="T79" fmla="*/ 669 h 888"/>
                    <a:gd name="T80" fmla="*/ 643 w 902"/>
                    <a:gd name="T81" fmla="*/ 519 h 888"/>
                    <a:gd name="T82" fmla="*/ 452 w 902"/>
                    <a:gd name="T83" fmla="*/ 409 h 888"/>
                    <a:gd name="T84" fmla="*/ 262 w 902"/>
                    <a:gd name="T85" fmla="*/ 519 h 888"/>
                    <a:gd name="T86" fmla="*/ 452 w 902"/>
                    <a:gd name="T87" fmla="*/ 628 h 888"/>
                    <a:gd name="T88" fmla="*/ 643 w 902"/>
                    <a:gd name="T89" fmla="*/ 519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02" h="888">
                      <a:moveTo>
                        <a:pt x="190" y="259"/>
                      </a:moveTo>
                      <a:lnTo>
                        <a:pt x="190" y="476"/>
                      </a:lnTo>
                      <a:lnTo>
                        <a:pt x="0" y="366"/>
                      </a:lnTo>
                      <a:lnTo>
                        <a:pt x="0" y="150"/>
                      </a:lnTo>
                      <a:lnTo>
                        <a:pt x="190" y="259"/>
                      </a:lnTo>
                      <a:close/>
                      <a:moveTo>
                        <a:pt x="238" y="259"/>
                      </a:moveTo>
                      <a:lnTo>
                        <a:pt x="238" y="476"/>
                      </a:lnTo>
                      <a:lnTo>
                        <a:pt x="428" y="366"/>
                      </a:lnTo>
                      <a:lnTo>
                        <a:pt x="428" y="150"/>
                      </a:lnTo>
                      <a:lnTo>
                        <a:pt x="238" y="259"/>
                      </a:lnTo>
                      <a:close/>
                      <a:moveTo>
                        <a:pt x="405" y="107"/>
                      </a:moveTo>
                      <a:lnTo>
                        <a:pt x="214" y="0"/>
                      </a:lnTo>
                      <a:lnTo>
                        <a:pt x="24" y="107"/>
                      </a:lnTo>
                      <a:lnTo>
                        <a:pt x="214" y="216"/>
                      </a:lnTo>
                      <a:lnTo>
                        <a:pt x="405" y="107"/>
                      </a:lnTo>
                      <a:close/>
                      <a:moveTo>
                        <a:pt x="476" y="150"/>
                      </a:moveTo>
                      <a:lnTo>
                        <a:pt x="474" y="366"/>
                      </a:lnTo>
                      <a:lnTo>
                        <a:pt x="664" y="476"/>
                      </a:lnTo>
                      <a:lnTo>
                        <a:pt x="667" y="259"/>
                      </a:lnTo>
                      <a:lnTo>
                        <a:pt x="476" y="150"/>
                      </a:lnTo>
                      <a:close/>
                      <a:moveTo>
                        <a:pt x="712" y="259"/>
                      </a:moveTo>
                      <a:lnTo>
                        <a:pt x="712" y="476"/>
                      </a:lnTo>
                      <a:lnTo>
                        <a:pt x="902" y="366"/>
                      </a:lnTo>
                      <a:lnTo>
                        <a:pt x="902" y="150"/>
                      </a:lnTo>
                      <a:lnTo>
                        <a:pt x="712" y="259"/>
                      </a:lnTo>
                      <a:close/>
                      <a:moveTo>
                        <a:pt x="879" y="107"/>
                      </a:moveTo>
                      <a:lnTo>
                        <a:pt x="688" y="0"/>
                      </a:lnTo>
                      <a:lnTo>
                        <a:pt x="500" y="107"/>
                      </a:lnTo>
                      <a:lnTo>
                        <a:pt x="690" y="216"/>
                      </a:lnTo>
                      <a:lnTo>
                        <a:pt x="879" y="107"/>
                      </a:lnTo>
                      <a:close/>
                      <a:moveTo>
                        <a:pt x="238" y="559"/>
                      </a:moveTo>
                      <a:lnTo>
                        <a:pt x="238" y="778"/>
                      </a:lnTo>
                      <a:lnTo>
                        <a:pt x="428" y="888"/>
                      </a:lnTo>
                      <a:lnTo>
                        <a:pt x="428" y="669"/>
                      </a:lnTo>
                      <a:lnTo>
                        <a:pt x="238" y="559"/>
                      </a:lnTo>
                      <a:close/>
                      <a:moveTo>
                        <a:pt x="476" y="669"/>
                      </a:moveTo>
                      <a:lnTo>
                        <a:pt x="476" y="888"/>
                      </a:lnTo>
                      <a:lnTo>
                        <a:pt x="664" y="778"/>
                      </a:lnTo>
                      <a:lnTo>
                        <a:pt x="667" y="559"/>
                      </a:lnTo>
                      <a:lnTo>
                        <a:pt x="476" y="669"/>
                      </a:lnTo>
                      <a:close/>
                      <a:moveTo>
                        <a:pt x="643" y="519"/>
                      </a:moveTo>
                      <a:lnTo>
                        <a:pt x="452" y="409"/>
                      </a:lnTo>
                      <a:lnTo>
                        <a:pt x="262" y="519"/>
                      </a:lnTo>
                      <a:lnTo>
                        <a:pt x="452" y="628"/>
                      </a:lnTo>
                      <a:lnTo>
                        <a:pt x="643" y="519"/>
                      </a:lnTo>
                      <a:close/>
                    </a:path>
                  </a:pathLst>
                </a:custGeom>
                <a:solidFill>
                  <a:schemeClr val="accent3"/>
                </a:solidFill>
                <a:ln>
                  <a:noFill/>
                </a:ln>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sp>
              <p:nvSpPr>
                <p:cNvPr id="203" name="TextBox 202"/>
                <p:cNvSpPr txBox="1"/>
                <p:nvPr/>
              </p:nvSpPr>
              <p:spPr>
                <a:xfrm>
                  <a:off x="694846" y="3085922"/>
                  <a:ext cx="988384" cy="196765"/>
                </a:xfrm>
                <a:prstGeom prst="rect">
                  <a:avLst/>
                </a:prstGeom>
                <a:noFill/>
              </p:spPr>
              <p:txBody>
                <a:bodyPr wrap="none" lIns="0" tIns="0" rIns="0" bIns="0" rtlCol="0">
                  <a:spAutoFit/>
                </a:bodyPr>
                <a:lstStyle/>
                <a:p>
                  <a:pPr algn="ctr">
                    <a:lnSpc>
                      <a:spcPct val="90000"/>
                    </a:lnSpc>
                    <a:spcAft>
                      <a:spcPts val="600"/>
                    </a:spcAft>
                  </a:pPr>
                  <a:r>
                    <a:rPr lang="en-US" sz="1000" dirty="0">
                      <a:solidFill>
                        <a:schemeClr val="bg1"/>
                      </a:solidFill>
                    </a:rPr>
                    <a:t>Applications</a:t>
                  </a:r>
                </a:p>
              </p:txBody>
            </p:sp>
          </p:grpSp>
          <p:sp>
            <p:nvSpPr>
              <p:cNvPr id="205" name="Rectangle 204"/>
              <p:cNvSpPr/>
              <p:nvPr/>
            </p:nvSpPr>
            <p:spPr bwMode="auto">
              <a:xfrm>
                <a:off x="411798" y="3771579"/>
                <a:ext cx="1554480" cy="54864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91426" rIns="146283" bIns="91426" numCol="1" spcCol="0" rtlCol="0" fromWordArt="0" anchor="t" anchorCtr="0" forceAA="0" compatLnSpc="1">
                <a:prstTxWarp prst="textNoShape">
                  <a:avLst/>
                </a:prstTxWarp>
                <a:noAutofit/>
              </a:bodyPr>
              <a:lstStyle/>
              <a:p>
                <a:pPr>
                  <a:lnSpc>
                    <a:spcPct val="90000"/>
                  </a:lnSpc>
                  <a:spcAft>
                    <a:spcPts val="600"/>
                  </a:spcAft>
                </a:pPr>
                <a:r>
                  <a:rPr lang="en-US" sz="700" dirty="0">
                    <a:solidFill>
                      <a:schemeClr val="bg1"/>
                    </a:solidFill>
                    <a:ea typeface="MS PGothic" charset="0"/>
                    <a:cs typeface="MS PGothic" charset="0"/>
                  </a:rPr>
                  <a:t>Legacy IOT </a:t>
                </a:r>
                <a:br>
                  <a:rPr lang="en-US" sz="700" dirty="0">
                    <a:solidFill>
                      <a:schemeClr val="bg1"/>
                    </a:solidFill>
                    <a:ea typeface="MS PGothic" charset="0"/>
                    <a:cs typeface="MS PGothic" charset="0"/>
                  </a:rPr>
                </a:br>
                <a:r>
                  <a:rPr lang="en-US" sz="700" dirty="0">
                    <a:solidFill>
                      <a:schemeClr val="bg1"/>
                    </a:solidFill>
                    <a:ea typeface="MS PGothic" charset="0"/>
                    <a:cs typeface="MS PGothic" charset="0"/>
                  </a:rPr>
                  <a:t>(custom protocols)</a:t>
                </a:r>
              </a:p>
            </p:txBody>
          </p:sp>
          <p:sp>
            <p:nvSpPr>
              <p:cNvPr id="206" name="Rectangle 205"/>
              <p:cNvSpPr/>
              <p:nvPr/>
            </p:nvSpPr>
            <p:spPr bwMode="auto">
              <a:xfrm>
                <a:off x="411798" y="4503091"/>
                <a:ext cx="1554480" cy="54864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91426" rIns="146283" bIns="91426" numCol="1" spcCol="0" rtlCol="0" fromWordArt="0" anchor="t" anchorCtr="0" forceAA="0" compatLnSpc="1">
                <a:prstTxWarp prst="textNoShape">
                  <a:avLst/>
                </a:prstTxWarp>
                <a:noAutofit/>
              </a:bodyPr>
              <a:lstStyle/>
              <a:p>
                <a:pPr>
                  <a:lnSpc>
                    <a:spcPct val="90000"/>
                  </a:lnSpc>
                  <a:spcAft>
                    <a:spcPts val="600"/>
                  </a:spcAft>
                </a:pPr>
                <a:r>
                  <a:rPr lang="en-US" sz="700" dirty="0">
                    <a:solidFill>
                      <a:schemeClr val="bg1"/>
                    </a:solidFill>
                    <a:ea typeface="MS PGothic" charset="0"/>
                    <a:cs typeface="MS PGothic" charset="0"/>
                  </a:rPr>
                  <a:t>Devices</a:t>
                </a:r>
              </a:p>
            </p:txBody>
          </p:sp>
          <p:sp>
            <p:nvSpPr>
              <p:cNvPr id="207" name="Rectangle 206"/>
              <p:cNvSpPr/>
              <p:nvPr/>
            </p:nvSpPr>
            <p:spPr bwMode="auto">
              <a:xfrm>
                <a:off x="411798" y="5234603"/>
                <a:ext cx="1554480" cy="54864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91426" rIns="146283" bIns="91426" numCol="1" spcCol="0" rtlCol="0" fromWordArt="0" anchor="t" anchorCtr="0" forceAA="0" compatLnSpc="1">
                <a:prstTxWarp prst="textNoShape">
                  <a:avLst/>
                </a:prstTxWarp>
                <a:noAutofit/>
              </a:bodyPr>
              <a:lstStyle/>
              <a:p>
                <a:pPr>
                  <a:lnSpc>
                    <a:spcPct val="90000"/>
                  </a:lnSpc>
                  <a:spcAft>
                    <a:spcPts val="600"/>
                  </a:spcAft>
                </a:pPr>
                <a:r>
                  <a:rPr lang="en-US" sz="700" dirty="0">
                    <a:solidFill>
                      <a:schemeClr val="bg1"/>
                    </a:solidFill>
                    <a:ea typeface="MS PGothic" charset="0"/>
                    <a:cs typeface="MS PGothic" charset="0"/>
                  </a:rPr>
                  <a:t>IP-capable devices</a:t>
                </a:r>
                <a:br>
                  <a:rPr lang="en-US" sz="700" dirty="0">
                    <a:solidFill>
                      <a:schemeClr val="bg1"/>
                    </a:solidFill>
                    <a:ea typeface="MS PGothic" charset="0"/>
                    <a:cs typeface="MS PGothic" charset="0"/>
                  </a:rPr>
                </a:br>
                <a:r>
                  <a:rPr lang="en-US" sz="700" dirty="0">
                    <a:solidFill>
                      <a:schemeClr val="bg1"/>
                    </a:solidFill>
                    <a:ea typeface="MS PGothic" charset="0"/>
                    <a:cs typeface="MS PGothic" charset="0"/>
                  </a:rPr>
                  <a:t>(Windows/Linux)</a:t>
                </a:r>
              </a:p>
            </p:txBody>
          </p:sp>
          <p:sp>
            <p:nvSpPr>
              <p:cNvPr id="208" name="Rectangle 207"/>
              <p:cNvSpPr/>
              <p:nvPr/>
            </p:nvSpPr>
            <p:spPr bwMode="auto">
              <a:xfrm>
                <a:off x="411798" y="5966115"/>
                <a:ext cx="1554480" cy="54864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91426" rIns="146283" bIns="91426" numCol="1" spcCol="0" rtlCol="0" fromWordArt="0" anchor="t" anchorCtr="0" forceAA="0" compatLnSpc="1">
                <a:prstTxWarp prst="textNoShape">
                  <a:avLst/>
                </a:prstTxWarp>
                <a:noAutofit/>
              </a:bodyPr>
              <a:lstStyle/>
              <a:p>
                <a:pPr>
                  <a:lnSpc>
                    <a:spcPct val="90000"/>
                  </a:lnSpc>
                  <a:spcAft>
                    <a:spcPts val="600"/>
                  </a:spcAft>
                </a:pPr>
                <a:r>
                  <a:rPr lang="en-US" sz="700" dirty="0">
                    <a:solidFill>
                      <a:schemeClr val="bg1"/>
                    </a:solidFill>
                    <a:ea typeface="MS PGothic" charset="0"/>
                    <a:cs typeface="MS PGothic" charset="0"/>
                  </a:rPr>
                  <a:t>Low-power devices (RTOS)</a:t>
                </a:r>
              </a:p>
            </p:txBody>
          </p:sp>
          <p:grpSp>
            <p:nvGrpSpPr>
              <p:cNvPr id="6" name="Group 5"/>
              <p:cNvGrpSpPr/>
              <p:nvPr/>
            </p:nvGrpSpPr>
            <p:grpSpPr>
              <a:xfrm>
                <a:off x="10453339" y="2115892"/>
                <a:ext cx="1671598" cy="3121580"/>
                <a:chOff x="10453339" y="1941221"/>
                <a:chExt cx="1671598" cy="3121580"/>
              </a:xfrm>
            </p:grpSpPr>
            <p:grpSp>
              <p:nvGrpSpPr>
                <p:cNvPr id="3" name="Group 2"/>
                <p:cNvGrpSpPr/>
                <p:nvPr/>
              </p:nvGrpSpPr>
              <p:grpSpPr>
                <a:xfrm>
                  <a:off x="10573470" y="3133356"/>
                  <a:ext cx="1398313" cy="934482"/>
                  <a:chOff x="10573470" y="3103906"/>
                  <a:chExt cx="1398313" cy="934482"/>
                </a:xfrm>
              </p:grpSpPr>
              <p:sp>
                <p:nvSpPr>
                  <p:cNvPr id="209" name="Freeform 8"/>
                  <p:cNvSpPr>
                    <a:spLocks noChangeAspect="1" noEditPoints="1"/>
                  </p:cNvSpPr>
                  <p:nvPr/>
                </p:nvSpPr>
                <p:spPr bwMode="black">
                  <a:xfrm>
                    <a:off x="10912547" y="3103906"/>
                    <a:ext cx="703634" cy="703451"/>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chemeClr val="accent2"/>
                  </a:solidFill>
                  <a:ln>
                    <a:noFill/>
                  </a:ln>
                </p:spPr>
                <p:txBody>
                  <a:bodyPr vert="horz" wrap="square" lIns="82292" tIns="41148" rIns="82292" bIns="41148" numCol="1" anchor="t" anchorCtr="0" compatLnSpc="1">
                    <a:prstTxWarp prst="textNoShape">
                      <a:avLst/>
                    </a:prstTxWarp>
                  </a:bodyPr>
                  <a:lstStyle/>
                  <a:p>
                    <a:endParaRPr lang="en-US" sz="1050" dirty="0">
                      <a:solidFill>
                        <a:schemeClr val="bg1"/>
                      </a:solidFill>
                    </a:endParaRPr>
                  </a:p>
                </p:txBody>
              </p:sp>
              <p:sp>
                <p:nvSpPr>
                  <p:cNvPr id="210" name="TextBox 209"/>
                  <p:cNvSpPr txBox="1"/>
                  <p:nvPr/>
                </p:nvSpPr>
                <p:spPr>
                  <a:xfrm>
                    <a:off x="10573470" y="3841623"/>
                    <a:ext cx="1398313" cy="196765"/>
                  </a:xfrm>
                  <a:prstGeom prst="rect">
                    <a:avLst/>
                  </a:prstGeom>
                  <a:noFill/>
                </p:spPr>
                <p:txBody>
                  <a:bodyPr wrap="none" lIns="0" tIns="0" rIns="0" bIns="0" rtlCol="0">
                    <a:spAutoFit/>
                  </a:bodyPr>
                  <a:lstStyle>
                    <a:defPPr>
                      <a:defRPr lang="en-US"/>
                    </a:defPPr>
                    <a:lvl1pPr>
                      <a:lnSpc>
                        <a:spcPct val="90000"/>
                      </a:lnSpc>
                      <a:spcAft>
                        <a:spcPts val="600"/>
                      </a:spcAft>
                      <a:defRPr sz="1400">
                        <a:gradFill>
                          <a:gsLst>
                            <a:gs pos="2917">
                              <a:schemeClr val="tx2"/>
                            </a:gs>
                            <a:gs pos="30000">
                              <a:schemeClr val="tx2"/>
                            </a:gs>
                          </a:gsLst>
                          <a:lin ang="5400000" scaled="0"/>
                        </a:gradFill>
                        <a:latin typeface="+mn-lt"/>
                      </a:defRPr>
                    </a:lvl1pPr>
                  </a:lstStyle>
                  <a:p>
                    <a:r>
                      <a:rPr lang="en-US" sz="1000" dirty="0">
                        <a:solidFill>
                          <a:schemeClr val="bg1"/>
                        </a:solidFill>
                      </a:rPr>
                      <a:t>Search and query</a:t>
                    </a:r>
                  </a:p>
                </p:txBody>
              </p:sp>
            </p:grpSp>
            <p:grpSp>
              <p:nvGrpSpPr>
                <p:cNvPr id="2" name="Group 1"/>
                <p:cNvGrpSpPr/>
                <p:nvPr/>
              </p:nvGrpSpPr>
              <p:grpSpPr>
                <a:xfrm>
                  <a:off x="10453339" y="4144657"/>
                  <a:ext cx="1671598" cy="918144"/>
                  <a:chOff x="10453339" y="4144657"/>
                  <a:chExt cx="1671598" cy="918144"/>
                </a:xfrm>
              </p:grpSpPr>
              <p:sp>
                <p:nvSpPr>
                  <p:cNvPr id="211" name="Freeform 32"/>
                  <p:cNvSpPr>
                    <a:spLocks noEditPoints="1"/>
                  </p:cNvSpPr>
                  <p:nvPr/>
                </p:nvSpPr>
                <p:spPr bwMode="auto">
                  <a:xfrm>
                    <a:off x="10912547" y="4144657"/>
                    <a:ext cx="731779" cy="696530"/>
                  </a:xfrm>
                  <a:custGeom>
                    <a:avLst/>
                    <a:gdLst>
                      <a:gd name="T0" fmla="*/ 1210 w 2135"/>
                      <a:gd name="T1" fmla="*/ 204 h 2030"/>
                      <a:gd name="T2" fmla="*/ 2029 w 2135"/>
                      <a:gd name="T3" fmla="*/ 204 h 2030"/>
                      <a:gd name="T4" fmla="*/ 2135 w 2135"/>
                      <a:gd name="T5" fmla="*/ 302 h 2030"/>
                      <a:gd name="T6" fmla="*/ 2135 w 2135"/>
                      <a:gd name="T7" fmla="*/ 1724 h 2030"/>
                      <a:gd name="T8" fmla="*/ 2033 w 2135"/>
                      <a:gd name="T9" fmla="*/ 1826 h 2030"/>
                      <a:gd name="T10" fmla="*/ 1218 w 2135"/>
                      <a:gd name="T11" fmla="*/ 1825 h 2030"/>
                      <a:gd name="T12" fmla="*/ 1211 w 2135"/>
                      <a:gd name="T13" fmla="*/ 2030 h 2030"/>
                      <a:gd name="T14" fmla="*/ 967 w 2135"/>
                      <a:gd name="T15" fmla="*/ 1984 h 2030"/>
                      <a:gd name="T16" fmla="*/ 508 w 2135"/>
                      <a:gd name="T17" fmla="*/ 1897 h 2030"/>
                      <a:gd name="T18" fmla="*/ 6 w 2135"/>
                      <a:gd name="T19" fmla="*/ 1803 h 2030"/>
                      <a:gd name="T20" fmla="*/ 1 w 2135"/>
                      <a:gd name="T21" fmla="*/ 1717 h 2030"/>
                      <a:gd name="T22" fmla="*/ 9 w 2135"/>
                      <a:gd name="T23" fmla="*/ 226 h 2030"/>
                      <a:gd name="T24" fmla="*/ 630 w 2135"/>
                      <a:gd name="T25" fmla="*/ 109 h 2030"/>
                      <a:gd name="T26" fmla="*/ 1204 w 2135"/>
                      <a:gd name="T27" fmla="*/ 1 h 2030"/>
                      <a:gd name="T28" fmla="*/ 1211 w 2135"/>
                      <a:gd name="T29" fmla="*/ 1181 h 2030"/>
                      <a:gd name="T30" fmla="*/ 1505 w 2135"/>
                      <a:gd name="T31" fmla="*/ 1364 h 2030"/>
                      <a:gd name="T32" fmla="*/ 1211 w 2135"/>
                      <a:gd name="T33" fmla="*/ 1429 h 2030"/>
                      <a:gd name="T34" fmla="*/ 1503 w 2135"/>
                      <a:gd name="T35" fmla="*/ 1613 h 2030"/>
                      <a:gd name="T36" fmla="*/ 1211 w 2135"/>
                      <a:gd name="T37" fmla="*/ 1743 h 2030"/>
                      <a:gd name="T38" fmla="*/ 2050 w 2135"/>
                      <a:gd name="T39" fmla="*/ 286 h 2030"/>
                      <a:gd name="T40" fmla="*/ 1211 w 2135"/>
                      <a:gd name="T41" fmla="*/ 417 h 2030"/>
                      <a:gd name="T42" fmla="*/ 1503 w 2135"/>
                      <a:gd name="T43" fmla="*/ 601 h 2030"/>
                      <a:gd name="T44" fmla="*/ 1211 w 2135"/>
                      <a:gd name="T45" fmla="*/ 610 h 2030"/>
                      <a:gd name="T46" fmla="*/ 1219 w 2135"/>
                      <a:gd name="T47" fmla="*/ 670 h 2030"/>
                      <a:gd name="T48" fmla="*/ 1504 w 2135"/>
                      <a:gd name="T49" fmla="*/ 670 h 2030"/>
                      <a:gd name="T50" fmla="*/ 1211 w 2135"/>
                      <a:gd name="T51" fmla="*/ 854 h 2030"/>
                      <a:gd name="T52" fmla="*/ 1504 w 2135"/>
                      <a:gd name="T53" fmla="*/ 927 h 2030"/>
                      <a:gd name="T54" fmla="*/ 1211 w 2135"/>
                      <a:gd name="T55" fmla="*/ 1111 h 2030"/>
                      <a:gd name="T56" fmla="*/ 840 w 2135"/>
                      <a:gd name="T57" fmla="*/ 1361 h 2030"/>
                      <a:gd name="T58" fmla="*/ 650 w 2135"/>
                      <a:gd name="T59" fmla="*/ 1004 h 2030"/>
                      <a:gd name="T60" fmla="*/ 831 w 2135"/>
                      <a:gd name="T61" fmla="*/ 648 h 2030"/>
                      <a:gd name="T62" fmla="*/ 822 w 2135"/>
                      <a:gd name="T63" fmla="*/ 641 h 2030"/>
                      <a:gd name="T64" fmla="*/ 681 w 2135"/>
                      <a:gd name="T65" fmla="*/ 651 h 2030"/>
                      <a:gd name="T66" fmla="*/ 610 w 2135"/>
                      <a:gd name="T67" fmla="*/ 798 h 2030"/>
                      <a:gd name="T68" fmla="*/ 562 w 2135"/>
                      <a:gd name="T69" fmla="*/ 920 h 2030"/>
                      <a:gd name="T70" fmla="*/ 465 w 2135"/>
                      <a:gd name="T71" fmla="*/ 671 h 2030"/>
                      <a:gd name="T72" fmla="*/ 345 w 2135"/>
                      <a:gd name="T73" fmla="*/ 674 h 2030"/>
                      <a:gd name="T74" fmla="*/ 318 w 2135"/>
                      <a:gd name="T75" fmla="*/ 685 h 2030"/>
                      <a:gd name="T76" fmla="*/ 470 w 2135"/>
                      <a:gd name="T77" fmla="*/ 996 h 2030"/>
                      <a:gd name="T78" fmla="*/ 307 w 2135"/>
                      <a:gd name="T79" fmla="*/ 1308 h 2030"/>
                      <a:gd name="T80" fmla="*/ 305 w 2135"/>
                      <a:gd name="T81" fmla="*/ 1324 h 2030"/>
                      <a:gd name="T82" fmla="*/ 438 w 2135"/>
                      <a:gd name="T83" fmla="*/ 1334 h 2030"/>
                      <a:gd name="T84" fmla="*/ 519 w 2135"/>
                      <a:gd name="T85" fmla="*/ 1171 h 2030"/>
                      <a:gd name="T86" fmla="*/ 556 w 2135"/>
                      <a:gd name="T87" fmla="*/ 1076 h 2030"/>
                      <a:gd name="T88" fmla="*/ 572 w 2135"/>
                      <a:gd name="T89" fmla="*/ 1128 h 2030"/>
                      <a:gd name="T90" fmla="*/ 687 w 2135"/>
                      <a:gd name="T91" fmla="*/ 1351 h 2030"/>
                      <a:gd name="T92" fmla="*/ 840 w 2135"/>
                      <a:gd name="T93" fmla="*/ 1361 h 2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5" h="2030">
                        <a:moveTo>
                          <a:pt x="1210" y="0"/>
                        </a:moveTo>
                        <a:cubicBezTo>
                          <a:pt x="1210" y="68"/>
                          <a:pt x="1210" y="135"/>
                          <a:pt x="1210" y="204"/>
                        </a:cubicBezTo>
                        <a:cubicBezTo>
                          <a:pt x="1214" y="204"/>
                          <a:pt x="1218" y="204"/>
                          <a:pt x="1221" y="204"/>
                        </a:cubicBezTo>
                        <a:cubicBezTo>
                          <a:pt x="1490" y="204"/>
                          <a:pt x="1760" y="204"/>
                          <a:pt x="2029" y="204"/>
                        </a:cubicBezTo>
                        <a:cubicBezTo>
                          <a:pt x="2053" y="204"/>
                          <a:pt x="2076" y="208"/>
                          <a:pt x="2095" y="223"/>
                        </a:cubicBezTo>
                        <a:cubicBezTo>
                          <a:pt x="2121" y="243"/>
                          <a:pt x="2134" y="269"/>
                          <a:pt x="2135" y="302"/>
                        </a:cubicBezTo>
                        <a:cubicBezTo>
                          <a:pt x="2135" y="303"/>
                          <a:pt x="2135" y="304"/>
                          <a:pt x="2135" y="306"/>
                        </a:cubicBezTo>
                        <a:cubicBezTo>
                          <a:pt x="2135" y="778"/>
                          <a:pt x="2135" y="1251"/>
                          <a:pt x="2135" y="1724"/>
                        </a:cubicBezTo>
                        <a:cubicBezTo>
                          <a:pt x="2135" y="1758"/>
                          <a:pt x="2122" y="1786"/>
                          <a:pt x="2094" y="1807"/>
                        </a:cubicBezTo>
                        <a:cubicBezTo>
                          <a:pt x="2076" y="1820"/>
                          <a:pt x="2055" y="1826"/>
                          <a:pt x="2033" y="1826"/>
                        </a:cubicBezTo>
                        <a:cubicBezTo>
                          <a:pt x="1774" y="1825"/>
                          <a:pt x="1515" y="1825"/>
                          <a:pt x="1256" y="1825"/>
                        </a:cubicBezTo>
                        <a:cubicBezTo>
                          <a:pt x="1243" y="1825"/>
                          <a:pt x="1231" y="1825"/>
                          <a:pt x="1218" y="1825"/>
                        </a:cubicBezTo>
                        <a:cubicBezTo>
                          <a:pt x="1216" y="1825"/>
                          <a:pt x="1214" y="1825"/>
                          <a:pt x="1211" y="1825"/>
                        </a:cubicBezTo>
                        <a:cubicBezTo>
                          <a:pt x="1211" y="1894"/>
                          <a:pt x="1211" y="1961"/>
                          <a:pt x="1211" y="2030"/>
                        </a:cubicBezTo>
                        <a:cubicBezTo>
                          <a:pt x="1191" y="2026"/>
                          <a:pt x="1172" y="2022"/>
                          <a:pt x="1153" y="2019"/>
                        </a:cubicBezTo>
                        <a:cubicBezTo>
                          <a:pt x="1091" y="2007"/>
                          <a:pt x="1029" y="1995"/>
                          <a:pt x="967" y="1984"/>
                        </a:cubicBezTo>
                        <a:cubicBezTo>
                          <a:pt x="893" y="1970"/>
                          <a:pt x="818" y="1956"/>
                          <a:pt x="744" y="1942"/>
                        </a:cubicBezTo>
                        <a:cubicBezTo>
                          <a:pt x="665" y="1927"/>
                          <a:pt x="587" y="1912"/>
                          <a:pt x="508" y="1897"/>
                        </a:cubicBezTo>
                        <a:cubicBezTo>
                          <a:pt x="423" y="1881"/>
                          <a:pt x="339" y="1865"/>
                          <a:pt x="254" y="1849"/>
                        </a:cubicBezTo>
                        <a:cubicBezTo>
                          <a:pt x="171" y="1834"/>
                          <a:pt x="89" y="1818"/>
                          <a:pt x="6" y="1803"/>
                        </a:cubicBezTo>
                        <a:cubicBezTo>
                          <a:pt x="1" y="1802"/>
                          <a:pt x="0" y="1800"/>
                          <a:pt x="0" y="1796"/>
                        </a:cubicBezTo>
                        <a:cubicBezTo>
                          <a:pt x="1" y="1770"/>
                          <a:pt x="1" y="1744"/>
                          <a:pt x="1" y="1717"/>
                        </a:cubicBezTo>
                        <a:cubicBezTo>
                          <a:pt x="1" y="1224"/>
                          <a:pt x="1" y="730"/>
                          <a:pt x="0" y="236"/>
                        </a:cubicBezTo>
                        <a:cubicBezTo>
                          <a:pt x="0" y="230"/>
                          <a:pt x="2" y="227"/>
                          <a:pt x="9" y="226"/>
                        </a:cubicBezTo>
                        <a:cubicBezTo>
                          <a:pt x="122" y="205"/>
                          <a:pt x="234" y="184"/>
                          <a:pt x="347" y="163"/>
                        </a:cubicBezTo>
                        <a:cubicBezTo>
                          <a:pt x="441" y="145"/>
                          <a:pt x="535" y="127"/>
                          <a:pt x="630" y="109"/>
                        </a:cubicBezTo>
                        <a:cubicBezTo>
                          <a:pt x="725" y="91"/>
                          <a:pt x="820" y="73"/>
                          <a:pt x="916" y="55"/>
                        </a:cubicBezTo>
                        <a:cubicBezTo>
                          <a:pt x="1012" y="37"/>
                          <a:pt x="1108" y="19"/>
                          <a:pt x="1204" y="1"/>
                        </a:cubicBezTo>
                        <a:cubicBezTo>
                          <a:pt x="1206" y="1"/>
                          <a:pt x="1208" y="0"/>
                          <a:pt x="1210" y="0"/>
                        </a:cubicBezTo>
                        <a:close/>
                        <a:moveTo>
                          <a:pt x="1211" y="1181"/>
                        </a:moveTo>
                        <a:cubicBezTo>
                          <a:pt x="1309" y="1181"/>
                          <a:pt x="1407" y="1181"/>
                          <a:pt x="1505" y="1181"/>
                        </a:cubicBezTo>
                        <a:cubicBezTo>
                          <a:pt x="1505" y="1242"/>
                          <a:pt x="1505" y="1303"/>
                          <a:pt x="1505" y="1364"/>
                        </a:cubicBezTo>
                        <a:cubicBezTo>
                          <a:pt x="1407" y="1364"/>
                          <a:pt x="1309" y="1364"/>
                          <a:pt x="1211" y="1364"/>
                        </a:cubicBezTo>
                        <a:cubicBezTo>
                          <a:pt x="1211" y="1386"/>
                          <a:pt x="1211" y="1407"/>
                          <a:pt x="1211" y="1429"/>
                        </a:cubicBezTo>
                        <a:cubicBezTo>
                          <a:pt x="1309" y="1429"/>
                          <a:pt x="1406" y="1429"/>
                          <a:pt x="1503" y="1429"/>
                        </a:cubicBezTo>
                        <a:cubicBezTo>
                          <a:pt x="1503" y="1490"/>
                          <a:pt x="1503" y="1551"/>
                          <a:pt x="1503" y="1613"/>
                        </a:cubicBezTo>
                        <a:cubicBezTo>
                          <a:pt x="1406" y="1613"/>
                          <a:pt x="1308" y="1613"/>
                          <a:pt x="1211" y="1613"/>
                        </a:cubicBezTo>
                        <a:cubicBezTo>
                          <a:pt x="1211" y="1657"/>
                          <a:pt x="1211" y="1700"/>
                          <a:pt x="1211" y="1743"/>
                        </a:cubicBezTo>
                        <a:cubicBezTo>
                          <a:pt x="1491" y="1743"/>
                          <a:pt x="1770" y="1743"/>
                          <a:pt x="2050" y="1743"/>
                        </a:cubicBezTo>
                        <a:cubicBezTo>
                          <a:pt x="2050" y="1257"/>
                          <a:pt x="2050" y="772"/>
                          <a:pt x="2050" y="286"/>
                        </a:cubicBezTo>
                        <a:cubicBezTo>
                          <a:pt x="1770" y="286"/>
                          <a:pt x="1491" y="286"/>
                          <a:pt x="1211" y="286"/>
                        </a:cubicBezTo>
                        <a:cubicBezTo>
                          <a:pt x="1211" y="329"/>
                          <a:pt x="1211" y="373"/>
                          <a:pt x="1211" y="417"/>
                        </a:cubicBezTo>
                        <a:cubicBezTo>
                          <a:pt x="1309" y="417"/>
                          <a:pt x="1406" y="417"/>
                          <a:pt x="1503" y="417"/>
                        </a:cubicBezTo>
                        <a:cubicBezTo>
                          <a:pt x="1503" y="478"/>
                          <a:pt x="1503" y="539"/>
                          <a:pt x="1503" y="601"/>
                        </a:cubicBezTo>
                        <a:cubicBezTo>
                          <a:pt x="1406" y="601"/>
                          <a:pt x="1308" y="601"/>
                          <a:pt x="1211" y="601"/>
                        </a:cubicBezTo>
                        <a:cubicBezTo>
                          <a:pt x="1211" y="604"/>
                          <a:pt x="1211" y="607"/>
                          <a:pt x="1211" y="610"/>
                        </a:cubicBezTo>
                        <a:cubicBezTo>
                          <a:pt x="1211" y="627"/>
                          <a:pt x="1211" y="644"/>
                          <a:pt x="1211" y="661"/>
                        </a:cubicBezTo>
                        <a:cubicBezTo>
                          <a:pt x="1211" y="670"/>
                          <a:pt x="1211" y="670"/>
                          <a:pt x="1219" y="670"/>
                        </a:cubicBezTo>
                        <a:cubicBezTo>
                          <a:pt x="1311" y="670"/>
                          <a:pt x="1404" y="670"/>
                          <a:pt x="1496" y="670"/>
                        </a:cubicBezTo>
                        <a:cubicBezTo>
                          <a:pt x="1499" y="670"/>
                          <a:pt x="1501" y="670"/>
                          <a:pt x="1504" y="670"/>
                        </a:cubicBezTo>
                        <a:cubicBezTo>
                          <a:pt x="1504" y="731"/>
                          <a:pt x="1504" y="792"/>
                          <a:pt x="1504" y="854"/>
                        </a:cubicBezTo>
                        <a:cubicBezTo>
                          <a:pt x="1406" y="854"/>
                          <a:pt x="1309" y="854"/>
                          <a:pt x="1211" y="854"/>
                        </a:cubicBezTo>
                        <a:cubicBezTo>
                          <a:pt x="1211" y="879"/>
                          <a:pt x="1211" y="903"/>
                          <a:pt x="1211" y="927"/>
                        </a:cubicBezTo>
                        <a:cubicBezTo>
                          <a:pt x="1309" y="927"/>
                          <a:pt x="1407" y="927"/>
                          <a:pt x="1504" y="927"/>
                        </a:cubicBezTo>
                        <a:cubicBezTo>
                          <a:pt x="1504" y="989"/>
                          <a:pt x="1504" y="1050"/>
                          <a:pt x="1504" y="1111"/>
                        </a:cubicBezTo>
                        <a:cubicBezTo>
                          <a:pt x="1406" y="1111"/>
                          <a:pt x="1309" y="1111"/>
                          <a:pt x="1211" y="1111"/>
                        </a:cubicBezTo>
                        <a:cubicBezTo>
                          <a:pt x="1211" y="1135"/>
                          <a:pt x="1211" y="1157"/>
                          <a:pt x="1211" y="1181"/>
                        </a:cubicBezTo>
                        <a:close/>
                        <a:moveTo>
                          <a:pt x="840" y="1361"/>
                        </a:moveTo>
                        <a:cubicBezTo>
                          <a:pt x="838" y="1357"/>
                          <a:pt x="836" y="1354"/>
                          <a:pt x="835" y="1352"/>
                        </a:cubicBezTo>
                        <a:cubicBezTo>
                          <a:pt x="774" y="1236"/>
                          <a:pt x="712" y="1120"/>
                          <a:pt x="650" y="1004"/>
                        </a:cubicBezTo>
                        <a:cubicBezTo>
                          <a:pt x="648" y="999"/>
                          <a:pt x="648" y="996"/>
                          <a:pt x="650" y="991"/>
                        </a:cubicBezTo>
                        <a:cubicBezTo>
                          <a:pt x="711" y="877"/>
                          <a:pt x="771" y="762"/>
                          <a:pt x="831" y="648"/>
                        </a:cubicBezTo>
                        <a:cubicBezTo>
                          <a:pt x="832" y="646"/>
                          <a:pt x="833" y="644"/>
                          <a:pt x="834" y="641"/>
                        </a:cubicBezTo>
                        <a:cubicBezTo>
                          <a:pt x="829" y="641"/>
                          <a:pt x="826" y="641"/>
                          <a:pt x="822" y="641"/>
                        </a:cubicBezTo>
                        <a:cubicBezTo>
                          <a:pt x="802" y="643"/>
                          <a:pt x="782" y="644"/>
                          <a:pt x="762" y="646"/>
                        </a:cubicBezTo>
                        <a:cubicBezTo>
                          <a:pt x="735" y="648"/>
                          <a:pt x="708" y="650"/>
                          <a:pt x="681" y="651"/>
                        </a:cubicBezTo>
                        <a:cubicBezTo>
                          <a:pt x="677" y="652"/>
                          <a:pt x="675" y="654"/>
                          <a:pt x="673" y="658"/>
                        </a:cubicBezTo>
                        <a:cubicBezTo>
                          <a:pt x="652" y="704"/>
                          <a:pt x="631" y="751"/>
                          <a:pt x="610" y="798"/>
                        </a:cubicBezTo>
                        <a:cubicBezTo>
                          <a:pt x="592" y="837"/>
                          <a:pt x="573" y="876"/>
                          <a:pt x="563" y="919"/>
                        </a:cubicBezTo>
                        <a:cubicBezTo>
                          <a:pt x="563" y="919"/>
                          <a:pt x="562" y="920"/>
                          <a:pt x="562" y="920"/>
                        </a:cubicBezTo>
                        <a:cubicBezTo>
                          <a:pt x="557" y="903"/>
                          <a:pt x="553" y="886"/>
                          <a:pt x="546" y="870"/>
                        </a:cubicBezTo>
                        <a:cubicBezTo>
                          <a:pt x="519" y="803"/>
                          <a:pt x="492" y="737"/>
                          <a:pt x="465" y="671"/>
                        </a:cubicBezTo>
                        <a:cubicBezTo>
                          <a:pt x="463" y="667"/>
                          <a:pt x="462" y="667"/>
                          <a:pt x="458" y="667"/>
                        </a:cubicBezTo>
                        <a:cubicBezTo>
                          <a:pt x="420" y="669"/>
                          <a:pt x="383" y="672"/>
                          <a:pt x="345" y="674"/>
                        </a:cubicBezTo>
                        <a:cubicBezTo>
                          <a:pt x="335" y="675"/>
                          <a:pt x="325" y="676"/>
                          <a:pt x="314" y="677"/>
                        </a:cubicBezTo>
                        <a:cubicBezTo>
                          <a:pt x="315" y="680"/>
                          <a:pt x="316" y="682"/>
                          <a:pt x="318" y="685"/>
                        </a:cubicBezTo>
                        <a:cubicBezTo>
                          <a:pt x="327" y="704"/>
                          <a:pt x="336" y="723"/>
                          <a:pt x="346" y="742"/>
                        </a:cubicBezTo>
                        <a:cubicBezTo>
                          <a:pt x="387" y="827"/>
                          <a:pt x="428" y="911"/>
                          <a:pt x="470" y="996"/>
                        </a:cubicBezTo>
                        <a:cubicBezTo>
                          <a:pt x="471" y="999"/>
                          <a:pt x="471" y="1002"/>
                          <a:pt x="470" y="1005"/>
                        </a:cubicBezTo>
                        <a:cubicBezTo>
                          <a:pt x="415" y="1106"/>
                          <a:pt x="361" y="1207"/>
                          <a:pt x="307" y="1308"/>
                        </a:cubicBezTo>
                        <a:cubicBezTo>
                          <a:pt x="305" y="1313"/>
                          <a:pt x="302" y="1318"/>
                          <a:pt x="300" y="1323"/>
                        </a:cubicBezTo>
                        <a:cubicBezTo>
                          <a:pt x="302" y="1324"/>
                          <a:pt x="304" y="1324"/>
                          <a:pt x="305" y="1324"/>
                        </a:cubicBezTo>
                        <a:cubicBezTo>
                          <a:pt x="318" y="1325"/>
                          <a:pt x="331" y="1326"/>
                          <a:pt x="345" y="1327"/>
                        </a:cubicBezTo>
                        <a:cubicBezTo>
                          <a:pt x="376" y="1329"/>
                          <a:pt x="407" y="1331"/>
                          <a:pt x="438" y="1334"/>
                        </a:cubicBezTo>
                        <a:cubicBezTo>
                          <a:pt x="443" y="1334"/>
                          <a:pt x="445" y="1333"/>
                          <a:pt x="447" y="1328"/>
                        </a:cubicBezTo>
                        <a:cubicBezTo>
                          <a:pt x="471" y="1276"/>
                          <a:pt x="496" y="1224"/>
                          <a:pt x="519" y="1171"/>
                        </a:cubicBezTo>
                        <a:cubicBezTo>
                          <a:pt x="530" y="1147"/>
                          <a:pt x="543" y="1124"/>
                          <a:pt x="550" y="1098"/>
                        </a:cubicBezTo>
                        <a:cubicBezTo>
                          <a:pt x="552" y="1091"/>
                          <a:pt x="554" y="1083"/>
                          <a:pt x="556" y="1076"/>
                        </a:cubicBezTo>
                        <a:cubicBezTo>
                          <a:pt x="557" y="1078"/>
                          <a:pt x="558" y="1081"/>
                          <a:pt x="558" y="1083"/>
                        </a:cubicBezTo>
                        <a:cubicBezTo>
                          <a:pt x="563" y="1098"/>
                          <a:pt x="566" y="1113"/>
                          <a:pt x="572" y="1128"/>
                        </a:cubicBezTo>
                        <a:cubicBezTo>
                          <a:pt x="602" y="1197"/>
                          <a:pt x="634" y="1265"/>
                          <a:pt x="664" y="1334"/>
                        </a:cubicBezTo>
                        <a:cubicBezTo>
                          <a:pt x="669" y="1345"/>
                          <a:pt x="674" y="1350"/>
                          <a:pt x="687" y="1351"/>
                        </a:cubicBezTo>
                        <a:cubicBezTo>
                          <a:pt x="730" y="1353"/>
                          <a:pt x="773" y="1356"/>
                          <a:pt x="816" y="1359"/>
                        </a:cubicBezTo>
                        <a:cubicBezTo>
                          <a:pt x="823" y="1360"/>
                          <a:pt x="831" y="1360"/>
                          <a:pt x="840" y="1361"/>
                        </a:cubicBezTo>
                        <a:close/>
                      </a:path>
                    </a:pathLst>
                  </a:custGeom>
                  <a:solidFill>
                    <a:schemeClr val="accent2"/>
                  </a:solidFill>
                  <a:ln>
                    <a:noFill/>
                  </a:ln>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sp>
                <p:nvSpPr>
                  <p:cNvPr id="212" name="TextBox 211"/>
                  <p:cNvSpPr txBox="1"/>
                  <p:nvPr/>
                </p:nvSpPr>
                <p:spPr>
                  <a:xfrm>
                    <a:off x="10453339" y="4866036"/>
                    <a:ext cx="1671598" cy="196765"/>
                  </a:xfrm>
                  <a:prstGeom prst="rect">
                    <a:avLst/>
                  </a:prstGeom>
                  <a:noFill/>
                </p:spPr>
                <p:txBody>
                  <a:bodyPr wrap="none" lIns="0" tIns="0" rIns="0" bIns="0" rtlCol="0">
                    <a:spAutoFit/>
                  </a:bodyPr>
                  <a:lstStyle>
                    <a:defPPr>
                      <a:defRPr lang="en-US"/>
                    </a:defPPr>
                    <a:lvl1pPr>
                      <a:lnSpc>
                        <a:spcPct val="90000"/>
                      </a:lnSpc>
                      <a:spcAft>
                        <a:spcPts val="600"/>
                      </a:spcAft>
                      <a:defRPr sz="1400">
                        <a:gradFill>
                          <a:gsLst>
                            <a:gs pos="2917">
                              <a:schemeClr val="tx2"/>
                            </a:gs>
                            <a:gs pos="30000">
                              <a:schemeClr val="tx2"/>
                            </a:gs>
                          </a:gsLst>
                          <a:lin ang="5400000" scaled="0"/>
                        </a:gradFill>
                        <a:latin typeface="+mn-lt"/>
                      </a:defRPr>
                    </a:lvl1pPr>
                  </a:lstStyle>
                  <a:p>
                    <a:r>
                      <a:rPr lang="en-US" sz="1000" dirty="0">
                        <a:solidFill>
                          <a:schemeClr val="bg1"/>
                        </a:solidFill>
                      </a:rPr>
                      <a:t>Data analytics (Excel)</a:t>
                    </a:r>
                  </a:p>
                </p:txBody>
              </p:sp>
            </p:grpSp>
            <p:grpSp>
              <p:nvGrpSpPr>
                <p:cNvPr id="5" name="Group 4"/>
                <p:cNvGrpSpPr/>
                <p:nvPr/>
              </p:nvGrpSpPr>
              <p:grpSpPr>
                <a:xfrm>
                  <a:off x="10577839" y="1941221"/>
                  <a:ext cx="1357320" cy="1053695"/>
                  <a:chOff x="10577839" y="1941221"/>
                  <a:chExt cx="1357320" cy="1053695"/>
                </a:xfrm>
              </p:grpSpPr>
              <p:sp>
                <p:nvSpPr>
                  <p:cNvPr id="213" name="Freeform 27"/>
                  <p:cNvSpPr>
                    <a:spLocks noChangeAspect="1" noEditPoints="1"/>
                  </p:cNvSpPr>
                  <p:nvPr/>
                </p:nvSpPr>
                <p:spPr bwMode="black">
                  <a:xfrm>
                    <a:off x="10789361" y="1941221"/>
                    <a:ext cx="915976" cy="590048"/>
                  </a:xfrm>
                  <a:custGeom>
                    <a:avLst/>
                    <a:gdLst/>
                    <a:ahLst/>
                    <a:cxnLst>
                      <a:cxn ang="0">
                        <a:pos x="340" y="182"/>
                      </a:cxn>
                      <a:cxn ang="0">
                        <a:pos x="340" y="16"/>
                      </a:cxn>
                      <a:cxn ang="0">
                        <a:pos x="324" y="0"/>
                      </a:cxn>
                      <a:cxn ang="0">
                        <a:pos x="47" y="0"/>
                      </a:cxn>
                      <a:cxn ang="0">
                        <a:pos x="31" y="16"/>
                      </a:cxn>
                      <a:cxn ang="0">
                        <a:pos x="31" y="182"/>
                      </a:cxn>
                      <a:cxn ang="0">
                        <a:pos x="0" y="220"/>
                      </a:cxn>
                      <a:cxn ang="0">
                        <a:pos x="19" y="240"/>
                      </a:cxn>
                      <a:cxn ang="0">
                        <a:pos x="352" y="240"/>
                      </a:cxn>
                      <a:cxn ang="0">
                        <a:pos x="371" y="220"/>
                      </a:cxn>
                      <a:cxn ang="0">
                        <a:pos x="340" y="182"/>
                      </a:cxn>
                      <a:cxn ang="0">
                        <a:pos x="211" y="225"/>
                      </a:cxn>
                      <a:cxn ang="0">
                        <a:pos x="154" y="225"/>
                      </a:cxn>
                      <a:cxn ang="0">
                        <a:pos x="148" y="222"/>
                      </a:cxn>
                      <a:cxn ang="0">
                        <a:pos x="155" y="209"/>
                      </a:cxn>
                      <a:cxn ang="0">
                        <a:pos x="160" y="207"/>
                      </a:cxn>
                      <a:cxn ang="0">
                        <a:pos x="205" y="207"/>
                      </a:cxn>
                      <a:cxn ang="0">
                        <a:pos x="210" y="209"/>
                      </a:cxn>
                      <a:cxn ang="0">
                        <a:pos x="217" y="222"/>
                      </a:cxn>
                      <a:cxn ang="0">
                        <a:pos x="211" y="225"/>
                      </a:cxn>
                      <a:cxn ang="0">
                        <a:pos x="315" y="178"/>
                      </a:cxn>
                      <a:cxn ang="0">
                        <a:pos x="56" y="178"/>
                      </a:cxn>
                      <a:cxn ang="0">
                        <a:pos x="56" y="33"/>
                      </a:cxn>
                      <a:cxn ang="0">
                        <a:pos x="63" y="25"/>
                      </a:cxn>
                      <a:cxn ang="0">
                        <a:pos x="308" y="25"/>
                      </a:cxn>
                      <a:cxn ang="0">
                        <a:pos x="315" y="33"/>
                      </a:cxn>
                      <a:cxn ang="0">
                        <a:pos x="315" y="178"/>
                      </a:cxn>
                    </a:cxnLst>
                    <a:rect l="0" t="0" r="r" b="b"/>
                    <a:pathLst>
                      <a:path w="371" h="240">
                        <a:moveTo>
                          <a:pt x="340" y="182"/>
                        </a:moveTo>
                        <a:cubicBezTo>
                          <a:pt x="340" y="16"/>
                          <a:pt x="340" y="16"/>
                          <a:pt x="340" y="16"/>
                        </a:cubicBezTo>
                        <a:cubicBezTo>
                          <a:pt x="340" y="8"/>
                          <a:pt x="333" y="0"/>
                          <a:pt x="324" y="0"/>
                        </a:cubicBezTo>
                        <a:cubicBezTo>
                          <a:pt x="47" y="0"/>
                          <a:pt x="47" y="0"/>
                          <a:pt x="47" y="0"/>
                        </a:cubicBezTo>
                        <a:cubicBezTo>
                          <a:pt x="38" y="0"/>
                          <a:pt x="31" y="8"/>
                          <a:pt x="31" y="16"/>
                        </a:cubicBezTo>
                        <a:cubicBezTo>
                          <a:pt x="31" y="182"/>
                          <a:pt x="31" y="182"/>
                          <a:pt x="31" y="182"/>
                        </a:cubicBezTo>
                        <a:cubicBezTo>
                          <a:pt x="0" y="220"/>
                          <a:pt x="0" y="220"/>
                          <a:pt x="0" y="220"/>
                        </a:cubicBezTo>
                        <a:cubicBezTo>
                          <a:pt x="0" y="231"/>
                          <a:pt x="9" y="240"/>
                          <a:pt x="19" y="240"/>
                        </a:cubicBezTo>
                        <a:cubicBezTo>
                          <a:pt x="352" y="240"/>
                          <a:pt x="352" y="240"/>
                          <a:pt x="352" y="240"/>
                        </a:cubicBezTo>
                        <a:cubicBezTo>
                          <a:pt x="362" y="240"/>
                          <a:pt x="371" y="231"/>
                          <a:pt x="371" y="220"/>
                        </a:cubicBezTo>
                        <a:lnTo>
                          <a:pt x="340" y="182"/>
                        </a:lnTo>
                        <a:close/>
                        <a:moveTo>
                          <a:pt x="211" y="225"/>
                        </a:moveTo>
                        <a:cubicBezTo>
                          <a:pt x="154" y="225"/>
                          <a:pt x="154" y="225"/>
                          <a:pt x="154" y="225"/>
                        </a:cubicBezTo>
                        <a:cubicBezTo>
                          <a:pt x="151" y="225"/>
                          <a:pt x="148" y="223"/>
                          <a:pt x="148" y="222"/>
                        </a:cubicBezTo>
                        <a:cubicBezTo>
                          <a:pt x="155" y="209"/>
                          <a:pt x="155" y="209"/>
                          <a:pt x="155" y="209"/>
                        </a:cubicBezTo>
                        <a:cubicBezTo>
                          <a:pt x="155" y="208"/>
                          <a:pt x="157" y="207"/>
                          <a:pt x="160" y="207"/>
                        </a:cubicBezTo>
                        <a:cubicBezTo>
                          <a:pt x="205" y="207"/>
                          <a:pt x="205" y="207"/>
                          <a:pt x="205" y="207"/>
                        </a:cubicBezTo>
                        <a:cubicBezTo>
                          <a:pt x="208" y="207"/>
                          <a:pt x="210" y="208"/>
                          <a:pt x="210" y="209"/>
                        </a:cubicBezTo>
                        <a:cubicBezTo>
                          <a:pt x="217" y="222"/>
                          <a:pt x="217" y="222"/>
                          <a:pt x="217" y="222"/>
                        </a:cubicBezTo>
                        <a:cubicBezTo>
                          <a:pt x="217" y="223"/>
                          <a:pt x="214" y="225"/>
                          <a:pt x="211" y="225"/>
                        </a:cubicBezTo>
                        <a:close/>
                        <a:moveTo>
                          <a:pt x="315" y="178"/>
                        </a:moveTo>
                        <a:cubicBezTo>
                          <a:pt x="56" y="178"/>
                          <a:pt x="56" y="178"/>
                          <a:pt x="56" y="178"/>
                        </a:cubicBezTo>
                        <a:cubicBezTo>
                          <a:pt x="56" y="33"/>
                          <a:pt x="56" y="33"/>
                          <a:pt x="56" y="33"/>
                        </a:cubicBezTo>
                        <a:cubicBezTo>
                          <a:pt x="56" y="28"/>
                          <a:pt x="59" y="25"/>
                          <a:pt x="63" y="25"/>
                        </a:cubicBezTo>
                        <a:cubicBezTo>
                          <a:pt x="308" y="25"/>
                          <a:pt x="308" y="25"/>
                          <a:pt x="308" y="25"/>
                        </a:cubicBezTo>
                        <a:cubicBezTo>
                          <a:pt x="312" y="25"/>
                          <a:pt x="315" y="28"/>
                          <a:pt x="315" y="33"/>
                        </a:cubicBezTo>
                        <a:lnTo>
                          <a:pt x="315" y="178"/>
                        </a:lnTo>
                        <a:close/>
                      </a:path>
                    </a:pathLst>
                  </a:custGeom>
                  <a:solidFill>
                    <a:schemeClr val="accent2"/>
                  </a:solidFill>
                  <a:extLst/>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sp>
                <p:nvSpPr>
                  <p:cNvPr id="214" name="TextBox 213"/>
                  <p:cNvSpPr txBox="1"/>
                  <p:nvPr/>
                </p:nvSpPr>
                <p:spPr>
                  <a:xfrm>
                    <a:off x="10577839" y="2601384"/>
                    <a:ext cx="1357320" cy="393532"/>
                  </a:xfrm>
                  <a:prstGeom prst="rect">
                    <a:avLst/>
                  </a:prstGeom>
                  <a:noFill/>
                </p:spPr>
                <p:txBody>
                  <a:bodyPr wrap="none" lIns="0" tIns="0" rIns="0" bIns="0" rtlCol="0">
                    <a:spAutoFit/>
                  </a:bodyPr>
                  <a:lstStyle>
                    <a:defPPr>
                      <a:defRPr lang="en-US"/>
                    </a:defPPr>
                    <a:lvl1pPr>
                      <a:lnSpc>
                        <a:spcPct val="90000"/>
                      </a:lnSpc>
                      <a:spcAft>
                        <a:spcPts val="600"/>
                      </a:spcAft>
                      <a:defRPr sz="1400">
                        <a:gradFill>
                          <a:gsLst>
                            <a:gs pos="2917">
                              <a:schemeClr val="tx2"/>
                            </a:gs>
                            <a:gs pos="30000">
                              <a:schemeClr val="tx2"/>
                            </a:gs>
                          </a:gsLst>
                          <a:lin ang="5400000" scaled="0"/>
                        </a:gradFill>
                        <a:latin typeface="+mn-lt"/>
                      </a:defRPr>
                    </a:lvl1pPr>
                  </a:lstStyle>
                  <a:p>
                    <a:r>
                      <a:rPr lang="en-US" sz="1000" dirty="0">
                        <a:solidFill>
                          <a:schemeClr val="bg1"/>
                        </a:solidFill>
                      </a:rPr>
                      <a:t>Web/thick client </a:t>
                    </a:r>
                    <a:br>
                      <a:rPr lang="en-US" sz="1000" dirty="0">
                        <a:solidFill>
                          <a:schemeClr val="bg1"/>
                        </a:solidFill>
                      </a:rPr>
                    </a:br>
                    <a:r>
                      <a:rPr lang="en-US" sz="1000" dirty="0">
                        <a:solidFill>
                          <a:schemeClr val="bg1"/>
                        </a:solidFill>
                      </a:rPr>
                      <a:t>dashboards</a:t>
                    </a:r>
                  </a:p>
                </p:txBody>
              </p:sp>
            </p:grpSp>
          </p:grpSp>
          <p:sp>
            <p:nvSpPr>
              <p:cNvPr id="225" name="Freeform 38"/>
              <p:cNvSpPr>
                <a:spLocks noEditPoints="1"/>
              </p:cNvSpPr>
              <p:nvPr/>
            </p:nvSpPr>
            <p:spPr bwMode="auto">
              <a:xfrm>
                <a:off x="9189720" y="2837324"/>
                <a:ext cx="826418" cy="2926080"/>
              </a:xfrm>
              <a:custGeom>
                <a:avLst/>
                <a:gdLst>
                  <a:gd name="T0" fmla="*/ 792 w 792"/>
                  <a:gd name="T1" fmla="*/ 144 h 2588"/>
                  <a:gd name="T2" fmla="*/ 396 w 792"/>
                  <a:gd name="T3" fmla="*/ 0 h 2588"/>
                  <a:gd name="T4" fmla="*/ 0 w 792"/>
                  <a:gd name="T5" fmla="*/ 144 h 2588"/>
                  <a:gd name="T6" fmla="*/ 0 w 792"/>
                  <a:gd name="T7" fmla="*/ 792 h 2588"/>
                  <a:gd name="T8" fmla="*/ 396 w 792"/>
                  <a:gd name="T9" fmla="*/ 936 h 2588"/>
                  <a:gd name="T10" fmla="*/ 792 w 792"/>
                  <a:gd name="T11" fmla="*/ 792 h 2588"/>
                  <a:gd name="T12" fmla="*/ 792 w 792"/>
                  <a:gd name="T13" fmla="*/ 792 h 2588"/>
                  <a:gd name="T14" fmla="*/ 792 w 792"/>
                  <a:gd name="T15" fmla="*/ 144 h 2588"/>
                  <a:gd name="T16" fmla="*/ 396 w 792"/>
                  <a:gd name="T17" fmla="*/ 241 h 2588"/>
                  <a:gd name="T18" fmla="*/ 65 w 792"/>
                  <a:gd name="T19" fmla="*/ 144 h 2588"/>
                  <a:gd name="T20" fmla="*/ 396 w 792"/>
                  <a:gd name="T21" fmla="*/ 47 h 2588"/>
                  <a:gd name="T22" fmla="*/ 728 w 792"/>
                  <a:gd name="T23" fmla="*/ 144 h 2588"/>
                  <a:gd name="T24" fmla="*/ 396 w 792"/>
                  <a:gd name="T25" fmla="*/ 241 h 2588"/>
                  <a:gd name="T26" fmla="*/ 792 w 792"/>
                  <a:gd name="T27" fmla="*/ 970 h 2588"/>
                  <a:gd name="T28" fmla="*/ 792 w 792"/>
                  <a:gd name="T29" fmla="*/ 970 h 2588"/>
                  <a:gd name="T30" fmla="*/ 792 w 792"/>
                  <a:gd name="T31" fmla="*/ 1618 h 2588"/>
                  <a:gd name="T32" fmla="*/ 792 w 792"/>
                  <a:gd name="T33" fmla="*/ 1618 h 2588"/>
                  <a:gd name="T34" fmla="*/ 396 w 792"/>
                  <a:gd name="T35" fmla="*/ 1762 h 2588"/>
                  <a:gd name="T36" fmla="*/ 0 w 792"/>
                  <a:gd name="T37" fmla="*/ 1618 h 2588"/>
                  <a:gd name="T38" fmla="*/ 0 w 792"/>
                  <a:gd name="T39" fmla="*/ 970 h 2588"/>
                  <a:gd name="T40" fmla="*/ 30 w 792"/>
                  <a:gd name="T41" fmla="*/ 915 h 2588"/>
                  <a:gd name="T42" fmla="*/ 97 w 792"/>
                  <a:gd name="T43" fmla="*/ 946 h 2588"/>
                  <a:gd name="T44" fmla="*/ 396 w 792"/>
                  <a:gd name="T45" fmla="*/ 992 h 2588"/>
                  <a:gd name="T46" fmla="*/ 696 w 792"/>
                  <a:gd name="T47" fmla="*/ 946 h 2588"/>
                  <a:gd name="T48" fmla="*/ 763 w 792"/>
                  <a:gd name="T49" fmla="*/ 915 h 2588"/>
                  <a:gd name="T50" fmla="*/ 792 w 792"/>
                  <a:gd name="T51" fmla="*/ 970 h 2588"/>
                  <a:gd name="T52" fmla="*/ 792 w 792"/>
                  <a:gd name="T53" fmla="*/ 1796 h 2588"/>
                  <a:gd name="T54" fmla="*/ 792 w 792"/>
                  <a:gd name="T55" fmla="*/ 1796 h 2588"/>
                  <a:gd name="T56" fmla="*/ 792 w 792"/>
                  <a:gd name="T57" fmla="*/ 2444 h 2588"/>
                  <a:gd name="T58" fmla="*/ 792 w 792"/>
                  <a:gd name="T59" fmla="*/ 2444 h 2588"/>
                  <a:gd name="T60" fmla="*/ 396 w 792"/>
                  <a:gd name="T61" fmla="*/ 2588 h 2588"/>
                  <a:gd name="T62" fmla="*/ 0 w 792"/>
                  <a:gd name="T63" fmla="*/ 2444 h 2588"/>
                  <a:gd name="T64" fmla="*/ 0 w 792"/>
                  <a:gd name="T65" fmla="*/ 1796 h 2588"/>
                  <a:gd name="T66" fmla="*/ 30 w 792"/>
                  <a:gd name="T67" fmla="*/ 1741 h 2588"/>
                  <a:gd name="T68" fmla="*/ 97 w 792"/>
                  <a:gd name="T69" fmla="*/ 1772 h 2588"/>
                  <a:gd name="T70" fmla="*/ 396 w 792"/>
                  <a:gd name="T71" fmla="*/ 1818 h 2588"/>
                  <a:gd name="T72" fmla="*/ 696 w 792"/>
                  <a:gd name="T73" fmla="*/ 1772 h 2588"/>
                  <a:gd name="T74" fmla="*/ 763 w 792"/>
                  <a:gd name="T75" fmla="*/ 1741 h 2588"/>
                  <a:gd name="T76" fmla="*/ 792 w 792"/>
                  <a:gd name="T77" fmla="*/ 1796 h 2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92" h="2588">
                    <a:moveTo>
                      <a:pt x="792" y="144"/>
                    </a:moveTo>
                    <a:cubicBezTo>
                      <a:pt x="792" y="64"/>
                      <a:pt x="615" y="0"/>
                      <a:pt x="396" y="0"/>
                    </a:cubicBezTo>
                    <a:cubicBezTo>
                      <a:pt x="178" y="0"/>
                      <a:pt x="0" y="64"/>
                      <a:pt x="0" y="144"/>
                    </a:cubicBezTo>
                    <a:cubicBezTo>
                      <a:pt x="0" y="792"/>
                      <a:pt x="0" y="792"/>
                      <a:pt x="0" y="792"/>
                    </a:cubicBezTo>
                    <a:cubicBezTo>
                      <a:pt x="0" y="872"/>
                      <a:pt x="178" y="936"/>
                      <a:pt x="396" y="936"/>
                    </a:cubicBezTo>
                    <a:cubicBezTo>
                      <a:pt x="615" y="936"/>
                      <a:pt x="792" y="872"/>
                      <a:pt x="792" y="792"/>
                    </a:cubicBezTo>
                    <a:cubicBezTo>
                      <a:pt x="792" y="792"/>
                      <a:pt x="792" y="792"/>
                      <a:pt x="792" y="792"/>
                    </a:cubicBezTo>
                    <a:cubicBezTo>
                      <a:pt x="792" y="144"/>
                      <a:pt x="792" y="144"/>
                      <a:pt x="792" y="144"/>
                    </a:cubicBezTo>
                    <a:close/>
                    <a:moveTo>
                      <a:pt x="396" y="241"/>
                    </a:moveTo>
                    <a:cubicBezTo>
                      <a:pt x="214" y="241"/>
                      <a:pt x="65" y="198"/>
                      <a:pt x="65" y="144"/>
                    </a:cubicBezTo>
                    <a:cubicBezTo>
                      <a:pt x="65" y="90"/>
                      <a:pt x="214" y="47"/>
                      <a:pt x="396" y="47"/>
                    </a:cubicBezTo>
                    <a:cubicBezTo>
                      <a:pt x="579" y="47"/>
                      <a:pt x="728" y="90"/>
                      <a:pt x="728" y="144"/>
                    </a:cubicBezTo>
                    <a:cubicBezTo>
                      <a:pt x="728" y="198"/>
                      <a:pt x="579" y="241"/>
                      <a:pt x="396" y="241"/>
                    </a:cubicBezTo>
                    <a:close/>
                    <a:moveTo>
                      <a:pt x="792" y="970"/>
                    </a:moveTo>
                    <a:cubicBezTo>
                      <a:pt x="792" y="970"/>
                      <a:pt x="792" y="970"/>
                      <a:pt x="792" y="970"/>
                    </a:cubicBezTo>
                    <a:cubicBezTo>
                      <a:pt x="792" y="1618"/>
                      <a:pt x="792" y="1618"/>
                      <a:pt x="792" y="1618"/>
                    </a:cubicBezTo>
                    <a:cubicBezTo>
                      <a:pt x="792" y="1618"/>
                      <a:pt x="792" y="1618"/>
                      <a:pt x="792" y="1618"/>
                    </a:cubicBezTo>
                    <a:cubicBezTo>
                      <a:pt x="792" y="1698"/>
                      <a:pt x="615" y="1762"/>
                      <a:pt x="396" y="1762"/>
                    </a:cubicBezTo>
                    <a:cubicBezTo>
                      <a:pt x="178" y="1762"/>
                      <a:pt x="0" y="1698"/>
                      <a:pt x="0" y="1618"/>
                    </a:cubicBezTo>
                    <a:cubicBezTo>
                      <a:pt x="0" y="970"/>
                      <a:pt x="0" y="970"/>
                      <a:pt x="0" y="970"/>
                    </a:cubicBezTo>
                    <a:cubicBezTo>
                      <a:pt x="0" y="951"/>
                      <a:pt x="11" y="932"/>
                      <a:pt x="30" y="915"/>
                    </a:cubicBezTo>
                    <a:cubicBezTo>
                      <a:pt x="48" y="926"/>
                      <a:pt x="71" y="937"/>
                      <a:pt x="97" y="946"/>
                    </a:cubicBezTo>
                    <a:cubicBezTo>
                      <a:pt x="178" y="976"/>
                      <a:pt x="284" y="992"/>
                      <a:pt x="396" y="992"/>
                    </a:cubicBezTo>
                    <a:cubicBezTo>
                      <a:pt x="509" y="992"/>
                      <a:pt x="615" y="976"/>
                      <a:pt x="696" y="946"/>
                    </a:cubicBezTo>
                    <a:cubicBezTo>
                      <a:pt x="722" y="937"/>
                      <a:pt x="744" y="926"/>
                      <a:pt x="763" y="915"/>
                    </a:cubicBezTo>
                    <a:cubicBezTo>
                      <a:pt x="782" y="932"/>
                      <a:pt x="792" y="951"/>
                      <a:pt x="792" y="970"/>
                    </a:cubicBezTo>
                    <a:close/>
                    <a:moveTo>
                      <a:pt x="792" y="1796"/>
                    </a:moveTo>
                    <a:cubicBezTo>
                      <a:pt x="792" y="1796"/>
                      <a:pt x="792" y="1796"/>
                      <a:pt x="792" y="1796"/>
                    </a:cubicBezTo>
                    <a:cubicBezTo>
                      <a:pt x="792" y="2444"/>
                      <a:pt x="792" y="2444"/>
                      <a:pt x="792" y="2444"/>
                    </a:cubicBezTo>
                    <a:cubicBezTo>
                      <a:pt x="792" y="2444"/>
                      <a:pt x="792" y="2444"/>
                      <a:pt x="792" y="2444"/>
                    </a:cubicBezTo>
                    <a:cubicBezTo>
                      <a:pt x="792" y="2524"/>
                      <a:pt x="615" y="2588"/>
                      <a:pt x="396" y="2588"/>
                    </a:cubicBezTo>
                    <a:cubicBezTo>
                      <a:pt x="178" y="2588"/>
                      <a:pt x="0" y="2524"/>
                      <a:pt x="0" y="2444"/>
                    </a:cubicBezTo>
                    <a:cubicBezTo>
                      <a:pt x="0" y="1796"/>
                      <a:pt x="0" y="1796"/>
                      <a:pt x="0" y="1796"/>
                    </a:cubicBezTo>
                    <a:cubicBezTo>
                      <a:pt x="0" y="1777"/>
                      <a:pt x="11" y="1758"/>
                      <a:pt x="30" y="1741"/>
                    </a:cubicBezTo>
                    <a:cubicBezTo>
                      <a:pt x="48" y="1752"/>
                      <a:pt x="71" y="1763"/>
                      <a:pt x="97" y="1772"/>
                    </a:cubicBezTo>
                    <a:cubicBezTo>
                      <a:pt x="178" y="1802"/>
                      <a:pt x="284" y="1818"/>
                      <a:pt x="396" y="1818"/>
                    </a:cubicBezTo>
                    <a:cubicBezTo>
                      <a:pt x="509" y="1818"/>
                      <a:pt x="615" y="1802"/>
                      <a:pt x="696" y="1772"/>
                    </a:cubicBezTo>
                    <a:cubicBezTo>
                      <a:pt x="722" y="1763"/>
                      <a:pt x="744" y="1752"/>
                      <a:pt x="763" y="1741"/>
                    </a:cubicBezTo>
                    <a:cubicBezTo>
                      <a:pt x="782" y="1758"/>
                      <a:pt x="792" y="1777"/>
                      <a:pt x="792" y="1796"/>
                    </a:cubicBezTo>
                    <a:close/>
                  </a:path>
                </a:pathLst>
              </a:custGeom>
              <a:solidFill>
                <a:srgbClr val="9354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grpSp>
            <p:nvGrpSpPr>
              <p:cNvPr id="226" name="Group 225"/>
              <p:cNvGrpSpPr/>
              <p:nvPr/>
            </p:nvGrpSpPr>
            <p:grpSpPr>
              <a:xfrm>
                <a:off x="8138456" y="2974492"/>
                <a:ext cx="1188720" cy="2651745"/>
                <a:chOff x="8138456" y="2948621"/>
                <a:chExt cx="1188720" cy="2651745"/>
              </a:xfrm>
            </p:grpSpPr>
            <p:sp>
              <p:nvSpPr>
                <p:cNvPr id="216" name="Right Arrow 215"/>
                <p:cNvSpPr/>
                <p:nvPr/>
              </p:nvSpPr>
              <p:spPr bwMode="auto">
                <a:xfrm>
                  <a:off x="8138456" y="2948621"/>
                  <a:ext cx="1188720" cy="640080"/>
                </a:xfrm>
                <a:prstGeom prst="rightArrow">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6" tIns="0" rIns="0" bIns="0" numCol="1" spcCol="0" rtlCol="0" fromWordArt="0" anchor="ctr" anchorCtr="0" forceAA="0" compatLnSpc="1">
                  <a:prstTxWarp prst="textNoShape">
                    <a:avLst/>
                  </a:prstTxWarp>
                  <a:noAutofit/>
                </a:bodyPr>
                <a:lstStyle/>
                <a:p>
                  <a:pPr defTabSz="932333" fontAlgn="base">
                    <a:lnSpc>
                      <a:spcPct val="90000"/>
                    </a:lnSpc>
                    <a:spcBef>
                      <a:spcPct val="0"/>
                    </a:spcBef>
                    <a:spcAft>
                      <a:spcPct val="0"/>
                    </a:spcAft>
                  </a:pPr>
                  <a:r>
                    <a:rPr lang="en-US" sz="900" dirty="0">
                      <a:solidFill>
                        <a:schemeClr val="bg1"/>
                      </a:solidFill>
                      <a:ea typeface="Segoe UI" pitchFamily="34" charset="0"/>
                      <a:cs typeface="Segoe UI" pitchFamily="34" charset="0"/>
                    </a:rPr>
                    <a:t>Service bus</a:t>
                  </a:r>
                </a:p>
              </p:txBody>
            </p:sp>
            <p:sp>
              <p:nvSpPr>
                <p:cNvPr id="217" name="Right Arrow 216"/>
                <p:cNvSpPr/>
                <p:nvPr/>
              </p:nvSpPr>
              <p:spPr bwMode="auto">
                <a:xfrm>
                  <a:off x="8138456" y="3619176"/>
                  <a:ext cx="1188720" cy="640080"/>
                </a:xfrm>
                <a:prstGeom prst="rightArrow">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6" tIns="0" rIns="0" bIns="0" numCol="1" spcCol="0" rtlCol="0" fromWordArt="0" anchor="ctr" anchorCtr="0" forceAA="0" compatLnSpc="1">
                  <a:prstTxWarp prst="textNoShape">
                    <a:avLst/>
                  </a:prstTxWarp>
                  <a:noAutofit/>
                </a:bodyPr>
                <a:lstStyle/>
                <a:p>
                  <a:pPr defTabSz="932333">
                    <a:lnSpc>
                      <a:spcPct val="90000"/>
                    </a:lnSpc>
                  </a:pPr>
                  <a:r>
                    <a:rPr lang="en-US" sz="900" dirty="0">
                      <a:solidFill>
                        <a:schemeClr val="bg1"/>
                      </a:solidFill>
                      <a:ea typeface="Segoe UI" pitchFamily="34" charset="0"/>
                      <a:cs typeface="Segoe UI" pitchFamily="34" charset="0"/>
                    </a:rPr>
                    <a:t>Azure DBs</a:t>
                  </a:r>
                </a:p>
              </p:txBody>
            </p:sp>
            <p:sp>
              <p:nvSpPr>
                <p:cNvPr id="218" name="Right Arrow 217"/>
                <p:cNvSpPr/>
                <p:nvPr/>
              </p:nvSpPr>
              <p:spPr bwMode="auto">
                <a:xfrm>
                  <a:off x="8138456" y="4289731"/>
                  <a:ext cx="1188720" cy="640080"/>
                </a:xfrm>
                <a:prstGeom prst="rightArrow">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6" tIns="0" rIns="0" bIns="0" numCol="1" spcCol="0" rtlCol="0" fromWordArt="0" anchor="ctr" anchorCtr="0" forceAA="0" compatLnSpc="1">
                  <a:prstTxWarp prst="textNoShape">
                    <a:avLst/>
                  </a:prstTxWarp>
                  <a:noAutofit/>
                </a:bodyPr>
                <a:lstStyle/>
                <a:p>
                  <a:pPr defTabSz="932333">
                    <a:lnSpc>
                      <a:spcPct val="90000"/>
                    </a:lnSpc>
                  </a:pPr>
                  <a:r>
                    <a:rPr lang="en-US" sz="900" dirty="0">
                      <a:solidFill>
                        <a:schemeClr val="bg1"/>
                      </a:solidFill>
                      <a:ea typeface="Segoe UI" pitchFamily="34" charset="0"/>
                      <a:cs typeface="Segoe UI" pitchFamily="34" charset="0"/>
                    </a:rPr>
                    <a:t>Azure storage</a:t>
                  </a:r>
                </a:p>
              </p:txBody>
            </p:sp>
            <p:sp>
              <p:nvSpPr>
                <p:cNvPr id="219" name="Right Arrow 218"/>
                <p:cNvSpPr/>
                <p:nvPr/>
              </p:nvSpPr>
              <p:spPr bwMode="auto">
                <a:xfrm>
                  <a:off x="8138456" y="4960286"/>
                  <a:ext cx="1188720" cy="640080"/>
                </a:xfrm>
                <a:prstGeom prst="rightArrow">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6" tIns="0" rIns="0" bIns="0" numCol="1" spcCol="0" rtlCol="0" fromWordArt="0" anchor="ctr" anchorCtr="0" forceAA="0" compatLnSpc="1">
                  <a:prstTxWarp prst="textNoShape">
                    <a:avLst/>
                  </a:prstTxWarp>
                  <a:noAutofit/>
                </a:bodyPr>
                <a:lstStyle/>
                <a:p>
                  <a:pPr defTabSz="932333">
                    <a:lnSpc>
                      <a:spcPct val="90000"/>
                    </a:lnSpc>
                  </a:pPr>
                  <a:r>
                    <a:rPr lang="en-US" sz="900" dirty="0" err="1">
                      <a:solidFill>
                        <a:schemeClr val="bg1"/>
                      </a:solidFill>
                      <a:ea typeface="Segoe UI" pitchFamily="34" charset="0"/>
                      <a:cs typeface="Segoe UI" pitchFamily="34" charset="0"/>
                    </a:rPr>
                    <a:t>HDInsight</a:t>
                  </a:r>
                  <a:endParaRPr lang="en-US" sz="900" dirty="0">
                    <a:solidFill>
                      <a:schemeClr val="bg1"/>
                    </a:solidFill>
                    <a:ea typeface="Segoe UI" pitchFamily="34" charset="0"/>
                    <a:cs typeface="Segoe UI" pitchFamily="34" charset="0"/>
                  </a:endParaRPr>
                </a:p>
              </p:txBody>
            </p:sp>
          </p:grpSp>
          <p:cxnSp>
            <p:nvCxnSpPr>
              <p:cNvPr id="8" name="Straight Arrow Connector 7"/>
              <p:cNvCxnSpPr/>
              <p:nvPr/>
            </p:nvCxnSpPr>
            <p:spPr>
              <a:xfrm>
                <a:off x="1451728" y="2724346"/>
                <a:ext cx="3120607" cy="1155254"/>
              </a:xfrm>
              <a:prstGeom prst="straightConnector1">
                <a:avLst/>
              </a:prstGeom>
              <a:ln w="25400">
                <a:solidFill>
                  <a:srgbClr val="777777"/>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823366" y="4045899"/>
                <a:ext cx="660482" cy="0"/>
              </a:xfrm>
              <a:prstGeom prst="straightConnector1">
                <a:avLst/>
              </a:prstGeom>
              <a:ln w="25400">
                <a:solidFill>
                  <a:srgbClr val="777777"/>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1966278" y="4045899"/>
                <a:ext cx="660482" cy="0"/>
              </a:xfrm>
              <a:prstGeom prst="straightConnector1">
                <a:avLst/>
              </a:prstGeom>
              <a:ln w="25400">
                <a:solidFill>
                  <a:srgbClr val="777777"/>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1966278" y="4543720"/>
                <a:ext cx="2502027" cy="962147"/>
              </a:xfrm>
              <a:prstGeom prst="straightConnector1">
                <a:avLst/>
              </a:prstGeom>
              <a:ln w="25400">
                <a:solidFill>
                  <a:srgbClr val="777777"/>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098138" y="4741683"/>
                <a:ext cx="1455008" cy="1262004"/>
              </a:xfrm>
              <a:prstGeom prst="straightConnector1">
                <a:avLst/>
              </a:prstGeom>
              <a:ln w="25400">
                <a:solidFill>
                  <a:srgbClr val="777777"/>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1966276" y="6240435"/>
                <a:ext cx="457200" cy="0"/>
              </a:xfrm>
              <a:prstGeom prst="straightConnector1">
                <a:avLst/>
              </a:prstGeom>
              <a:ln w="25400">
                <a:solidFill>
                  <a:srgbClr val="777777"/>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5871839" y="3647732"/>
                <a:ext cx="731520" cy="365760"/>
              </a:xfrm>
              <a:prstGeom prst="straightConnector1">
                <a:avLst/>
              </a:prstGeom>
              <a:ln w="25400">
                <a:solidFill>
                  <a:srgbClr val="777777"/>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a:off x="5871838" y="4616807"/>
                <a:ext cx="411480" cy="274320"/>
              </a:xfrm>
              <a:prstGeom prst="straightConnector1">
                <a:avLst/>
              </a:prstGeom>
              <a:ln w="25400">
                <a:solidFill>
                  <a:srgbClr val="777777"/>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77" name="Oval 76"/>
            <p:cNvSpPr/>
            <p:nvPr/>
          </p:nvSpPr>
          <p:spPr bwMode="auto">
            <a:xfrm>
              <a:off x="6475564" y="2584521"/>
              <a:ext cx="1545152" cy="1592688"/>
            </a:xfrm>
            <a:prstGeom prst="ellipse">
              <a:avLst/>
            </a:prstGeom>
            <a:solidFill>
              <a:srgbClr val="71B1D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45715" rIns="0" bIns="0" numCol="1" spcCol="0" rtlCol="0" fromWordArt="0" anchor="t" anchorCtr="0" forceAA="0" compatLnSpc="1">
              <a:prstTxWarp prst="textNoShape">
                <a:avLst/>
              </a:prstTxWarp>
              <a:noAutofit/>
            </a:bodyPr>
            <a:lstStyle/>
            <a:p>
              <a:pPr algn="ctr" defTabSz="932333" fontAlgn="base">
                <a:lnSpc>
                  <a:spcPct val="90000"/>
                </a:lnSpc>
                <a:spcBef>
                  <a:spcPct val="0"/>
                </a:spcBef>
                <a:spcAft>
                  <a:spcPct val="0"/>
                </a:spcAft>
              </a:pPr>
              <a:r>
                <a:rPr lang="en-US" sz="1050" dirty="0">
                  <a:solidFill>
                    <a:schemeClr val="bg1"/>
                  </a:solidFill>
                  <a:ea typeface="Segoe UI" pitchFamily="34" charset="0"/>
                  <a:cs typeface="Segoe UI" pitchFamily="34" charset="0"/>
                </a:rPr>
                <a:t>Stream Analytics</a:t>
              </a:r>
            </a:p>
          </p:txBody>
        </p:sp>
        <p:pic>
          <p:nvPicPr>
            <p:cNvPr id="78" name="Picture 77"/>
            <p:cNvPicPr/>
            <p:nvPr/>
          </p:nvPicPr>
          <p:blipFill rotWithShape="1">
            <a:blip r:embed="rId3"/>
            <a:srcRect r="74054"/>
            <a:stretch/>
          </p:blipFill>
          <p:spPr>
            <a:xfrm>
              <a:off x="6879831" y="3278830"/>
              <a:ext cx="642553" cy="743391"/>
            </a:xfrm>
            <a:prstGeom prst="rect">
              <a:avLst/>
            </a:prstGeom>
            <a:solidFill>
              <a:srgbClr val="FF0000"/>
            </a:solidFill>
          </p:spPr>
        </p:pic>
        <p:sp>
          <p:nvSpPr>
            <p:cNvPr id="79" name="Freeform 43"/>
            <p:cNvSpPr>
              <a:spLocks noChangeAspect="1" noEditPoints="1"/>
            </p:cNvSpPr>
            <p:nvPr/>
          </p:nvSpPr>
          <p:spPr bwMode="black">
            <a:xfrm>
              <a:off x="11050628" y="5354582"/>
              <a:ext cx="455616" cy="878294"/>
            </a:xfrm>
            <a:custGeom>
              <a:avLst/>
              <a:gdLst>
                <a:gd name="T0" fmla="*/ 544 w 602"/>
                <a:gd name="T1" fmla="*/ 95 h 1156"/>
                <a:gd name="T2" fmla="*/ 119 w 602"/>
                <a:gd name="T3" fmla="*/ 1068 h 1156"/>
                <a:gd name="T4" fmla="*/ 112 w 602"/>
                <a:gd name="T5" fmla="*/ 1048 h 1156"/>
                <a:gd name="T6" fmla="*/ 288 w 602"/>
                <a:gd name="T7" fmla="*/ 1050 h 1156"/>
                <a:gd name="T8" fmla="*/ 296 w 602"/>
                <a:gd name="T9" fmla="*/ 1053 h 1156"/>
                <a:gd name="T10" fmla="*/ 291 w 602"/>
                <a:gd name="T11" fmla="*/ 1071 h 1156"/>
                <a:gd name="T12" fmla="*/ 290 w 602"/>
                <a:gd name="T13" fmla="*/ 1072 h 1156"/>
                <a:gd name="T14" fmla="*/ 290 w 602"/>
                <a:gd name="T15" fmla="*/ 1072 h 1156"/>
                <a:gd name="T16" fmla="*/ 276 w 602"/>
                <a:gd name="T17" fmla="*/ 1069 h 1156"/>
                <a:gd name="T18" fmla="*/ 271 w 602"/>
                <a:gd name="T19" fmla="*/ 1071 h 1156"/>
                <a:gd name="T20" fmla="*/ 275 w 602"/>
                <a:gd name="T21" fmla="*/ 1052 h 1156"/>
                <a:gd name="T22" fmla="*/ 285 w 602"/>
                <a:gd name="T23" fmla="*/ 1050 h 1156"/>
                <a:gd name="T24" fmla="*/ 298 w 602"/>
                <a:gd name="T25" fmla="*/ 1055 h 1156"/>
                <a:gd name="T26" fmla="*/ 315 w 602"/>
                <a:gd name="T27" fmla="*/ 1058 h 1156"/>
                <a:gd name="T28" fmla="*/ 319 w 602"/>
                <a:gd name="T29" fmla="*/ 1057 h 1156"/>
                <a:gd name="T30" fmla="*/ 320 w 602"/>
                <a:gd name="T31" fmla="*/ 1057 h 1156"/>
                <a:gd name="T32" fmla="*/ 314 w 602"/>
                <a:gd name="T33" fmla="*/ 1075 h 1156"/>
                <a:gd name="T34" fmla="*/ 301 w 602"/>
                <a:gd name="T35" fmla="*/ 1077 h 1156"/>
                <a:gd name="T36" fmla="*/ 292 w 602"/>
                <a:gd name="T37" fmla="*/ 1073 h 1156"/>
                <a:gd name="T38" fmla="*/ 298 w 602"/>
                <a:gd name="T39" fmla="*/ 1055 h 1156"/>
                <a:gd name="T40" fmla="*/ 298 w 602"/>
                <a:gd name="T41" fmla="*/ 1055 h 1156"/>
                <a:gd name="T42" fmla="*/ 298 w 602"/>
                <a:gd name="T43" fmla="*/ 1055 h 1156"/>
                <a:gd name="T44" fmla="*/ 305 w 602"/>
                <a:gd name="T45" fmla="*/ 1034 h 1156"/>
                <a:gd name="T46" fmla="*/ 318 w 602"/>
                <a:gd name="T47" fmla="*/ 1037 h 1156"/>
                <a:gd name="T48" fmla="*/ 325 w 602"/>
                <a:gd name="T49" fmla="*/ 1035 h 1156"/>
                <a:gd name="T50" fmla="*/ 326 w 602"/>
                <a:gd name="T51" fmla="*/ 1035 h 1156"/>
                <a:gd name="T52" fmla="*/ 314 w 602"/>
                <a:gd name="T53" fmla="*/ 1056 h 1156"/>
                <a:gd name="T54" fmla="*/ 299 w 602"/>
                <a:gd name="T55" fmla="*/ 1052 h 1156"/>
                <a:gd name="T56" fmla="*/ 299 w 602"/>
                <a:gd name="T57" fmla="*/ 1052 h 1156"/>
                <a:gd name="T58" fmla="*/ 304 w 602"/>
                <a:gd name="T59" fmla="*/ 1034 h 1156"/>
                <a:gd name="T60" fmla="*/ 292 w 602"/>
                <a:gd name="T61" fmla="*/ 1028 h 1156"/>
                <a:gd name="T62" fmla="*/ 302 w 602"/>
                <a:gd name="T63" fmla="*/ 1032 h 1156"/>
                <a:gd name="T64" fmla="*/ 302 w 602"/>
                <a:gd name="T65" fmla="*/ 1032 h 1156"/>
                <a:gd name="T66" fmla="*/ 297 w 602"/>
                <a:gd name="T67" fmla="*/ 1050 h 1156"/>
                <a:gd name="T68" fmla="*/ 297 w 602"/>
                <a:gd name="T69" fmla="*/ 1050 h 1156"/>
                <a:gd name="T70" fmla="*/ 296 w 602"/>
                <a:gd name="T71" fmla="*/ 1050 h 1156"/>
                <a:gd name="T72" fmla="*/ 296 w 602"/>
                <a:gd name="T73" fmla="*/ 1050 h 1156"/>
                <a:gd name="T74" fmla="*/ 296 w 602"/>
                <a:gd name="T75" fmla="*/ 1050 h 1156"/>
                <a:gd name="T76" fmla="*/ 277 w 602"/>
                <a:gd name="T77" fmla="*/ 1049 h 1156"/>
                <a:gd name="T78" fmla="*/ 277 w 602"/>
                <a:gd name="T79" fmla="*/ 1049 h 1156"/>
                <a:gd name="T80" fmla="*/ 277 w 602"/>
                <a:gd name="T81" fmla="*/ 1049 h 1156"/>
                <a:gd name="T82" fmla="*/ 276 w 602"/>
                <a:gd name="T83" fmla="*/ 1049 h 1156"/>
                <a:gd name="T84" fmla="*/ 281 w 602"/>
                <a:gd name="T85" fmla="*/ 1032 h 1156"/>
                <a:gd name="T86" fmla="*/ 287 w 602"/>
                <a:gd name="T87" fmla="*/ 1029 h 1156"/>
                <a:gd name="T88" fmla="*/ 467 w 602"/>
                <a:gd name="T89" fmla="*/ 1059 h 1156"/>
                <a:gd name="T90" fmla="*/ 478 w 602"/>
                <a:gd name="T91" fmla="*/ 1064 h 1156"/>
                <a:gd name="T92" fmla="*/ 466 w 602"/>
                <a:gd name="T93" fmla="*/ 1048 h 1156"/>
                <a:gd name="T94" fmla="*/ 602 w 602"/>
                <a:gd name="T95" fmla="*/ 1116 h 1156"/>
                <a:gd name="T96" fmla="*/ 0 w 602"/>
                <a:gd name="T97" fmla="*/ 40 h 1156"/>
                <a:gd name="T98" fmla="*/ 602 w 602"/>
                <a:gd name="T99" fmla="*/ 1116 h 1156"/>
                <a:gd name="T100" fmla="*/ 273 w 602"/>
                <a:gd name="T101" fmla="*/ 202 h 1156"/>
                <a:gd name="T102" fmla="*/ 273 w 602"/>
                <a:gd name="T103" fmla="*/ 911 h 1156"/>
                <a:gd name="T104" fmla="*/ 462 w 602"/>
                <a:gd name="T105" fmla="*/ 581 h 1156"/>
                <a:gd name="T106" fmla="*/ 284 w 602"/>
                <a:gd name="T107" fmla="*/ 391 h 1156"/>
                <a:gd name="T108" fmla="*/ 284 w 602"/>
                <a:gd name="T109" fmla="*/ 391 h 1156"/>
                <a:gd name="T110" fmla="*/ 273 w 602"/>
                <a:gd name="T111" fmla="*/ 391 h 1156"/>
                <a:gd name="T112" fmla="*/ 462 w 602"/>
                <a:gd name="T113" fmla="*/ 911 h 1156"/>
                <a:gd name="T114" fmla="*/ 462 w 602"/>
                <a:gd name="T115" fmla="*/ 379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2" h="1156">
                  <a:moveTo>
                    <a:pt x="54" y="95"/>
                  </a:moveTo>
                  <a:cubicBezTo>
                    <a:pt x="54" y="367"/>
                    <a:pt x="54" y="639"/>
                    <a:pt x="54" y="911"/>
                  </a:cubicBezTo>
                  <a:cubicBezTo>
                    <a:pt x="217" y="911"/>
                    <a:pt x="381" y="911"/>
                    <a:pt x="544" y="911"/>
                  </a:cubicBezTo>
                  <a:cubicBezTo>
                    <a:pt x="544" y="639"/>
                    <a:pt x="544" y="367"/>
                    <a:pt x="544" y="95"/>
                  </a:cubicBezTo>
                  <a:cubicBezTo>
                    <a:pt x="381" y="95"/>
                    <a:pt x="217" y="95"/>
                    <a:pt x="54" y="95"/>
                  </a:cubicBezTo>
                  <a:close/>
                  <a:moveTo>
                    <a:pt x="112" y="1053"/>
                  </a:moveTo>
                  <a:cubicBezTo>
                    <a:pt x="126" y="1068"/>
                    <a:pt x="126" y="1068"/>
                    <a:pt x="126" y="1068"/>
                  </a:cubicBezTo>
                  <a:cubicBezTo>
                    <a:pt x="119" y="1068"/>
                    <a:pt x="119" y="1068"/>
                    <a:pt x="119" y="1068"/>
                  </a:cubicBezTo>
                  <a:cubicBezTo>
                    <a:pt x="103" y="1050"/>
                    <a:pt x="103" y="1050"/>
                    <a:pt x="103" y="1050"/>
                  </a:cubicBezTo>
                  <a:cubicBezTo>
                    <a:pt x="119" y="1034"/>
                    <a:pt x="119" y="1034"/>
                    <a:pt x="119" y="1034"/>
                  </a:cubicBezTo>
                  <a:cubicBezTo>
                    <a:pt x="126" y="1034"/>
                    <a:pt x="126" y="1034"/>
                    <a:pt x="126" y="1034"/>
                  </a:cubicBezTo>
                  <a:cubicBezTo>
                    <a:pt x="112" y="1048"/>
                    <a:pt x="112" y="1048"/>
                    <a:pt x="112" y="1048"/>
                  </a:cubicBezTo>
                  <a:cubicBezTo>
                    <a:pt x="137" y="1048"/>
                    <a:pt x="137" y="1048"/>
                    <a:pt x="137" y="1048"/>
                  </a:cubicBezTo>
                  <a:cubicBezTo>
                    <a:pt x="137" y="1053"/>
                    <a:pt x="137" y="1053"/>
                    <a:pt x="137" y="1053"/>
                  </a:cubicBezTo>
                  <a:lnTo>
                    <a:pt x="112" y="1053"/>
                  </a:lnTo>
                  <a:close/>
                  <a:moveTo>
                    <a:pt x="288" y="1050"/>
                  </a:moveTo>
                  <a:cubicBezTo>
                    <a:pt x="291" y="1050"/>
                    <a:pt x="294" y="1052"/>
                    <a:pt x="296" y="1053"/>
                  </a:cubicBezTo>
                  <a:cubicBezTo>
                    <a:pt x="296" y="1053"/>
                    <a:pt x="296" y="1053"/>
                    <a:pt x="296" y="1053"/>
                  </a:cubicBezTo>
                  <a:cubicBezTo>
                    <a:pt x="296" y="1053"/>
                    <a:pt x="296" y="1053"/>
                    <a:pt x="296" y="1053"/>
                  </a:cubicBezTo>
                  <a:cubicBezTo>
                    <a:pt x="296" y="1053"/>
                    <a:pt x="296" y="1053"/>
                    <a:pt x="296" y="1053"/>
                  </a:cubicBezTo>
                  <a:cubicBezTo>
                    <a:pt x="296" y="1053"/>
                    <a:pt x="296" y="1053"/>
                    <a:pt x="296" y="1053"/>
                  </a:cubicBezTo>
                  <a:cubicBezTo>
                    <a:pt x="296" y="1054"/>
                    <a:pt x="296" y="1054"/>
                    <a:pt x="296" y="1054"/>
                  </a:cubicBezTo>
                  <a:cubicBezTo>
                    <a:pt x="296" y="1054"/>
                    <a:pt x="291" y="1071"/>
                    <a:pt x="291" y="1072"/>
                  </a:cubicBezTo>
                  <a:cubicBezTo>
                    <a:pt x="291" y="1071"/>
                    <a:pt x="291" y="1071"/>
                    <a:pt x="291" y="1071"/>
                  </a:cubicBezTo>
                  <a:cubicBezTo>
                    <a:pt x="291" y="1072"/>
                    <a:pt x="291" y="1072"/>
                    <a:pt x="291" y="1072"/>
                  </a:cubicBezTo>
                  <a:cubicBezTo>
                    <a:pt x="290" y="1072"/>
                    <a:pt x="290" y="1072"/>
                    <a:pt x="290" y="1072"/>
                  </a:cubicBezTo>
                  <a:cubicBezTo>
                    <a:pt x="290" y="1072"/>
                    <a:pt x="290" y="1072"/>
                    <a:pt x="290" y="1072"/>
                  </a:cubicBezTo>
                  <a:cubicBezTo>
                    <a:pt x="290" y="1072"/>
                    <a:pt x="290" y="1072"/>
                    <a:pt x="290" y="1072"/>
                  </a:cubicBezTo>
                  <a:cubicBezTo>
                    <a:pt x="290" y="1072"/>
                    <a:pt x="290" y="1072"/>
                    <a:pt x="290" y="1072"/>
                  </a:cubicBezTo>
                  <a:cubicBezTo>
                    <a:pt x="290" y="1072"/>
                    <a:pt x="290" y="1072"/>
                    <a:pt x="290" y="1072"/>
                  </a:cubicBezTo>
                  <a:cubicBezTo>
                    <a:pt x="290" y="1072"/>
                    <a:pt x="290" y="1072"/>
                    <a:pt x="290" y="1072"/>
                  </a:cubicBezTo>
                  <a:cubicBezTo>
                    <a:pt x="290" y="1072"/>
                    <a:pt x="290" y="1072"/>
                    <a:pt x="290" y="1072"/>
                  </a:cubicBezTo>
                  <a:cubicBezTo>
                    <a:pt x="289" y="1071"/>
                    <a:pt x="288" y="1071"/>
                    <a:pt x="286" y="1070"/>
                  </a:cubicBezTo>
                  <a:cubicBezTo>
                    <a:pt x="285" y="1069"/>
                    <a:pt x="285" y="1069"/>
                    <a:pt x="284" y="1069"/>
                  </a:cubicBezTo>
                  <a:cubicBezTo>
                    <a:pt x="283" y="1069"/>
                    <a:pt x="281" y="1069"/>
                    <a:pt x="280" y="1069"/>
                  </a:cubicBezTo>
                  <a:cubicBezTo>
                    <a:pt x="279" y="1069"/>
                    <a:pt x="278" y="1069"/>
                    <a:pt x="276" y="1069"/>
                  </a:cubicBezTo>
                  <a:cubicBezTo>
                    <a:pt x="274" y="1069"/>
                    <a:pt x="273" y="1070"/>
                    <a:pt x="271" y="1071"/>
                  </a:cubicBezTo>
                  <a:cubicBezTo>
                    <a:pt x="271" y="1071"/>
                    <a:pt x="271" y="1071"/>
                    <a:pt x="271" y="1071"/>
                  </a:cubicBezTo>
                  <a:cubicBezTo>
                    <a:pt x="271" y="1071"/>
                    <a:pt x="271" y="1071"/>
                    <a:pt x="271" y="1071"/>
                  </a:cubicBezTo>
                  <a:cubicBezTo>
                    <a:pt x="271" y="1071"/>
                    <a:pt x="271" y="1071"/>
                    <a:pt x="271" y="1071"/>
                  </a:cubicBezTo>
                  <a:cubicBezTo>
                    <a:pt x="270" y="1070"/>
                    <a:pt x="270" y="1070"/>
                    <a:pt x="270" y="1070"/>
                  </a:cubicBezTo>
                  <a:cubicBezTo>
                    <a:pt x="270" y="1070"/>
                    <a:pt x="270" y="1070"/>
                    <a:pt x="270" y="1070"/>
                  </a:cubicBezTo>
                  <a:cubicBezTo>
                    <a:pt x="275" y="1052"/>
                    <a:pt x="275" y="1052"/>
                    <a:pt x="275" y="1052"/>
                  </a:cubicBezTo>
                  <a:cubicBezTo>
                    <a:pt x="275" y="1052"/>
                    <a:pt x="275" y="1052"/>
                    <a:pt x="275" y="1052"/>
                  </a:cubicBezTo>
                  <a:cubicBezTo>
                    <a:pt x="275" y="1052"/>
                    <a:pt x="275" y="1052"/>
                    <a:pt x="275" y="1052"/>
                  </a:cubicBezTo>
                  <a:cubicBezTo>
                    <a:pt x="277" y="1051"/>
                    <a:pt x="278" y="1051"/>
                    <a:pt x="279" y="1051"/>
                  </a:cubicBezTo>
                  <a:cubicBezTo>
                    <a:pt x="280" y="1050"/>
                    <a:pt x="281" y="1050"/>
                    <a:pt x="282" y="1050"/>
                  </a:cubicBezTo>
                  <a:cubicBezTo>
                    <a:pt x="283" y="1050"/>
                    <a:pt x="284" y="1050"/>
                    <a:pt x="285" y="1050"/>
                  </a:cubicBezTo>
                  <a:cubicBezTo>
                    <a:pt x="286" y="1050"/>
                    <a:pt x="287" y="1050"/>
                    <a:pt x="288" y="1050"/>
                  </a:cubicBezTo>
                  <a:close/>
                  <a:moveTo>
                    <a:pt x="298" y="1055"/>
                  </a:moveTo>
                  <a:cubicBezTo>
                    <a:pt x="298" y="1055"/>
                    <a:pt x="298" y="1055"/>
                    <a:pt x="298" y="1055"/>
                  </a:cubicBezTo>
                  <a:cubicBezTo>
                    <a:pt x="298" y="1055"/>
                    <a:pt x="298" y="1055"/>
                    <a:pt x="298" y="1055"/>
                  </a:cubicBezTo>
                  <a:cubicBezTo>
                    <a:pt x="300" y="1056"/>
                    <a:pt x="301" y="1056"/>
                    <a:pt x="302" y="1057"/>
                  </a:cubicBezTo>
                  <a:cubicBezTo>
                    <a:pt x="303" y="1058"/>
                    <a:pt x="305" y="1058"/>
                    <a:pt x="306" y="1058"/>
                  </a:cubicBezTo>
                  <a:cubicBezTo>
                    <a:pt x="308" y="1058"/>
                    <a:pt x="310" y="1058"/>
                    <a:pt x="312" y="1058"/>
                  </a:cubicBezTo>
                  <a:cubicBezTo>
                    <a:pt x="313" y="1058"/>
                    <a:pt x="314" y="1058"/>
                    <a:pt x="315" y="1058"/>
                  </a:cubicBezTo>
                  <a:cubicBezTo>
                    <a:pt x="316" y="1057"/>
                    <a:pt x="317" y="1057"/>
                    <a:pt x="319" y="1056"/>
                  </a:cubicBezTo>
                  <a:cubicBezTo>
                    <a:pt x="319" y="1056"/>
                    <a:pt x="319" y="1057"/>
                    <a:pt x="319" y="1057"/>
                  </a:cubicBezTo>
                  <a:cubicBezTo>
                    <a:pt x="319" y="1057"/>
                    <a:pt x="319" y="1057"/>
                    <a:pt x="319" y="1057"/>
                  </a:cubicBezTo>
                  <a:cubicBezTo>
                    <a:pt x="319" y="1057"/>
                    <a:pt x="319" y="1057"/>
                    <a:pt x="319" y="1057"/>
                  </a:cubicBezTo>
                  <a:cubicBezTo>
                    <a:pt x="319" y="1057"/>
                    <a:pt x="319" y="1057"/>
                    <a:pt x="319" y="1057"/>
                  </a:cubicBezTo>
                  <a:cubicBezTo>
                    <a:pt x="319" y="1057"/>
                    <a:pt x="320" y="1057"/>
                    <a:pt x="320" y="1057"/>
                  </a:cubicBezTo>
                  <a:cubicBezTo>
                    <a:pt x="320" y="1057"/>
                    <a:pt x="320" y="1057"/>
                    <a:pt x="320" y="1057"/>
                  </a:cubicBezTo>
                  <a:cubicBezTo>
                    <a:pt x="320" y="1057"/>
                    <a:pt x="320" y="1057"/>
                    <a:pt x="320" y="1057"/>
                  </a:cubicBezTo>
                  <a:cubicBezTo>
                    <a:pt x="320" y="1057"/>
                    <a:pt x="320" y="1057"/>
                    <a:pt x="320" y="1057"/>
                  </a:cubicBezTo>
                  <a:cubicBezTo>
                    <a:pt x="320" y="1057"/>
                    <a:pt x="315" y="1075"/>
                    <a:pt x="315" y="1075"/>
                  </a:cubicBezTo>
                  <a:cubicBezTo>
                    <a:pt x="314" y="1075"/>
                    <a:pt x="314" y="1075"/>
                    <a:pt x="314" y="1075"/>
                  </a:cubicBezTo>
                  <a:cubicBezTo>
                    <a:pt x="314" y="1075"/>
                    <a:pt x="314" y="1075"/>
                    <a:pt x="314" y="1075"/>
                  </a:cubicBezTo>
                  <a:cubicBezTo>
                    <a:pt x="313" y="1076"/>
                    <a:pt x="312" y="1076"/>
                    <a:pt x="311" y="1076"/>
                  </a:cubicBezTo>
                  <a:cubicBezTo>
                    <a:pt x="309" y="1077"/>
                    <a:pt x="308" y="1077"/>
                    <a:pt x="307" y="1077"/>
                  </a:cubicBezTo>
                  <a:cubicBezTo>
                    <a:pt x="306" y="1077"/>
                    <a:pt x="305" y="1077"/>
                    <a:pt x="304" y="1077"/>
                  </a:cubicBezTo>
                  <a:cubicBezTo>
                    <a:pt x="303" y="1077"/>
                    <a:pt x="302" y="1077"/>
                    <a:pt x="301" y="1077"/>
                  </a:cubicBezTo>
                  <a:cubicBezTo>
                    <a:pt x="300" y="1077"/>
                    <a:pt x="300" y="1077"/>
                    <a:pt x="299" y="1077"/>
                  </a:cubicBezTo>
                  <a:cubicBezTo>
                    <a:pt x="298" y="1076"/>
                    <a:pt x="297" y="1076"/>
                    <a:pt x="297" y="1076"/>
                  </a:cubicBezTo>
                  <a:cubicBezTo>
                    <a:pt x="295" y="1075"/>
                    <a:pt x="294" y="1075"/>
                    <a:pt x="293" y="1074"/>
                  </a:cubicBezTo>
                  <a:cubicBezTo>
                    <a:pt x="293" y="1074"/>
                    <a:pt x="292" y="1073"/>
                    <a:pt x="292" y="1073"/>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lose/>
                  <a:moveTo>
                    <a:pt x="305" y="1034"/>
                  </a:moveTo>
                  <a:cubicBezTo>
                    <a:pt x="306" y="1034"/>
                    <a:pt x="307" y="1035"/>
                    <a:pt x="308" y="1036"/>
                  </a:cubicBezTo>
                  <a:cubicBezTo>
                    <a:pt x="310" y="1036"/>
                    <a:pt x="311" y="1037"/>
                    <a:pt x="313" y="1037"/>
                  </a:cubicBezTo>
                  <a:cubicBezTo>
                    <a:pt x="313" y="1037"/>
                    <a:pt x="314" y="1037"/>
                    <a:pt x="315" y="1037"/>
                  </a:cubicBezTo>
                  <a:cubicBezTo>
                    <a:pt x="316" y="1037"/>
                    <a:pt x="317" y="1037"/>
                    <a:pt x="318" y="1037"/>
                  </a:cubicBezTo>
                  <a:cubicBezTo>
                    <a:pt x="319" y="1037"/>
                    <a:pt x="320" y="1036"/>
                    <a:pt x="321" y="1036"/>
                  </a:cubicBezTo>
                  <a:cubicBezTo>
                    <a:pt x="322" y="1036"/>
                    <a:pt x="324" y="1035"/>
                    <a:pt x="325" y="1035"/>
                  </a:cubicBezTo>
                  <a:cubicBezTo>
                    <a:pt x="325" y="1035"/>
                    <a:pt x="325" y="1035"/>
                    <a:pt x="325" y="1035"/>
                  </a:cubicBezTo>
                  <a:cubicBezTo>
                    <a:pt x="325" y="1035"/>
                    <a:pt x="325" y="1035"/>
                    <a:pt x="325" y="1035"/>
                  </a:cubicBezTo>
                  <a:cubicBezTo>
                    <a:pt x="325" y="1035"/>
                    <a:pt x="325" y="1035"/>
                    <a:pt x="325" y="1035"/>
                  </a:cubicBezTo>
                  <a:cubicBezTo>
                    <a:pt x="325" y="1035"/>
                    <a:pt x="326" y="1035"/>
                    <a:pt x="326" y="1035"/>
                  </a:cubicBezTo>
                  <a:cubicBezTo>
                    <a:pt x="326" y="1035"/>
                    <a:pt x="326" y="1035"/>
                    <a:pt x="326" y="1035"/>
                  </a:cubicBezTo>
                  <a:cubicBezTo>
                    <a:pt x="326" y="1035"/>
                    <a:pt x="326" y="1035"/>
                    <a:pt x="326" y="1035"/>
                  </a:cubicBezTo>
                  <a:cubicBezTo>
                    <a:pt x="326" y="1035"/>
                    <a:pt x="321" y="1054"/>
                    <a:pt x="321" y="1054"/>
                  </a:cubicBezTo>
                  <a:cubicBezTo>
                    <a:pt x="321" y="1054"/>
                    <a:pt x="320" y="1054"/>
                    <a:pt x="320" y="1054"/>
                  </a:cubicBezTo>
                  <a:cubicBezTo>
                    <a:pt x="320" y="1054"/>
                    <a:pt x="320" y="1054"/>
                    <a:pt x="320" y="1054"/>
                  </a:cubicBezTo>
                  <a:cubicBezTo>
                    <a:pt x="318" y="1055"/>
                    <a:pt x="316" y="1055"/>
                    <a:pt x="314" y="1056"/>
                  </a:cubicBezTo>
                  <a:cubicBezTo>
                    <a:pt x="313" y="1056"/>
                    <a:pt x="311" y="1056"/>
                    <a:pt x="310" y="1056"/>
                  </a:cubicBezTo>
                  <a:cubicBezTo>
                    <a:pt x="308" y="1056"/>
                    <a:pt x="307" y="1056"/>
                    <a:pt x="306" y="1056"/>
                  </a:cubicBezTo>
                  <a:cubicBezTo>
                    <a:pt x="304" y="1055"/>
                    <a:pt x="302" y="1054"/>
                    <a:pt x="300" y="1053"/>
                  </a:cubicBezTo>
                  <a:cubicBezTo>
                    <a:pt x="300" y="1053"/>
                    <a:pt x="299" y="1053"/>
                    <a:pt x="299" y="1052"/>
                  </a:cubicBezTo>
                  <a:cubicBezTo>
                    <a:pt x="299" y="1052"/>
                    <a:pt x="299" y="1052"/>
                    <a:pt x="299" y="1052"/>
                  </a:cubicBezTo>
                  <a:cubicBezTo>
                    <a:pt x="299" y="1052"/>
                    <a:pt x="299" y="1052"/>
                    <a:pt x="299" y="1052"/>
                  </a:cubicBezTo>
                  <a:cubicBezTo>
                    <a:pt x="299" y="1052"/>
                    <a:pt x="299" y="1052"/>
                    <a:pt x="299" y="1052"/>
                  </a:cubicBezTo>
                  <a:cubicBezTo>
                    <a:pt x="299" y="1052"/>
                    <a:pt x="299" y="1052"/>
                    <a:pt x="299" y="1052"/>
                  </a:cubicBezTo>
                  <a:cubicBezTo>
                    <a:pt x="299" y="1052"/>
                    <a:pt x="304" y="1034"/>
                    <a:pt x="304" y="1034"/>
                  </a:cubicBezTo>
                  <a:cubicBezTo>
                    <a:pt x="304" y="1034"/>
                    <a:pt x="304" y="1034"/>
                    <a:pt x="304" y="1034"/>
                  </a:cubicBezTo>
                  <a:cubicBezTo>
                    <a:pt x="304" y="1034"/>
                    <a:pt x="304" y="1034"/>
                    <a:pt x="304" y="1034"/>
                  </a:cubicBezTo>
                  <a:cubicBezTo>
                    <a:pt x="304" y="1034"/>
                    <a:pt x="304" y="1034"/>
                    <a:pt x="304" y="1034"/>
                  </a:cubicBezTo>
                  <a:cubicBezTo>
                    <a:pt x="304" y="1034"/>
                    <a:pt x="304" y="1034"/>
                    <a:pt x="304" y="1034"/>
                  </a:cubicBezTo>
                  <a:cubicBezTo>
                    <a:pt x="304" y="1034"/>
                    <a:pt x="304" y="1034"/>
                    <a:pt x="304" y="1034"/>
                  </a:cubicBezTo>
                  <a:cubicBezTo>
                    <a:pt x="304" y="1033"/>
                    <a:pt x="304" y="1033"/>
                    <a:pt x="305" y="1034"/>
                  </a:cubicBezTo>
                  <a:close/>
                  <a:moveTo>
                    <a:pt x="292" y="1028"/>
                  </a:moveTo>
                  <a:cubicBezTo>
                    <a:pt x="295" y="1028"/>
                    <a:pt x="297" y="1029"/>
                    <a:pt x="299" y="1030"/>
                  </a:cubicBezTo>
                  <a:cubicBezTo>
                    <a:pt x="299" y="1030"/>
                    <a:pt x="299" y="1030"/>
                    <a:pt x="299" y="1030"/>
                  </a:cubicBezTo>
                  <a:cubicBezTo>
                    <a:pt x="300" y="1030"/>
                    <a:pt x="301" y="1031"/>
                    <a:pt x="302" y="1032"/>
                  </a:cubicBezTo>
                  <a:cubicBezTo>
                    <a:pt x="302" y="1032"/>
                    <a:pt x="302" y="1032"/>
                    <a:pt x="302" y="1032"/>
                  </a:cubicBezTo>
                  <a:cubicBezTo>
                    <a:pt x="302" y="1032"/>
                    <a:pt x="302" y="1032"/>
                    <a:pt x="302" y="1032"/>
                  </a:cubicBezTo>
                  <a:cubicBezTo>
                    <a:pt x="302" y="1032"/>
                    <a:pt x="302" y="1032"/>
                    <a:pt x="302" y="1032"/>
                  </a:cubicBezTo>
                  <a:cubicBezTo>
                    <a:pt x="302" y="1032"/>
                    <a:pt x="302" y="1032"/>
                    <a:pt x="302" y="1032"/>
                  </a:cubicBezTo>
                  <a:cubicBezTo>
                    <a:pt x="302" y="1032"/>
                    <a:pt x="302" y="1032"/>
                    <a:pt x="302" y="1032"/>
                  </a:cubicBezTo>
                  <a:cubicBezTo>
                    <a:pt x="302" y="1033"/>
                    <a:pt x="302" y="1033"/>
                    <a:pt x="302" y="1033"/>
                  </a:cubicBezTo>
                  <a:cubicBezTo>
                    <a:pt x="300" y="1039"/>
                    <a:pt x="300" y="1039"/>
                    <a:pt x="300" y="1039"/>
                  </a:cubicBezTo>
                  <a:cubicBezTo>
                    <a:pt x="297" y="1050"/>
                    <a:pt x="297" y="1050"/>
                    <a:pt x="297" y="1050"/>
                  </a:cubicBezTo>
                  <a:cubicBezTo>
                    <a:pt x="297" y="1050"/>
                    <a:pt x="297" y="1050"/>
                    <a:pt x="297" y="1050"/>
                  </a:cubicBezTo>
                  <a:cubicBezTo>
                    <a:pt x="297" y="1050"/>
                    <a:pt x="297" y="1050"/>
                    <a:pt x="297" y="1050"/>
                  </a:cubicBezTo>
                  <a:cubicBezTo>
                    <a:pt x="297" y="1050"/>
                    <a:pt x="297" y="1050"/>
                    <a:pt x="297" y="1050"/>
                  </a:cubicBezTo>
                  <a:cubicBezTo>
                    <a:pt x="297" y="1050"/>
                    <a:pt x="297" y="1050"/>
                    <a:pt x="297" y="1050"/>
                  </a:cubicBezTo>
                  <a:cubicBezTo>
                    <a:pt x="297" y="1050"/>
                    <a:pt x="297" y="1050"/>
                    <a:pt x="297" y="1050"/>
                  </a:cubicBezTo>
                  <a:cubicBezTo>
                    <a:pt x="297" y="1050"/>
                    <a:pt x="297" y="1050"/>
                    <a:pt x="297" y="1050"/>
                  </a:cubicBezTo>
                  <a:cubicBezTo>
                    <a:pt x="297" y="1050"/>
                    <a:pt x="297" y="1050"/>
                    <a:pt x="297"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5" y="1049"/>
                    <a:pt x="294" y="1049"/>
                    <a:pt x="292" y="1048"/>
                  </a:cubicBezTo>
                  <a:cubicBezTo>
                    <a:pt x="291" y="1048"/>
                    <a:pt x="290" y="1047"/>
                    <a:pt x="288" y="1047"/>
                  </a:cubicBezTo>
                  <a:cubicBezTo>
                    <a:pt x="285" y="1047"/>
                    <a:pt x="281" y="1047"/>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6" y="1049"/>
                    <a:pt x="276" y="1049"/>
                    <a:pt x="276" y="1049"/>
                  </a:cubicBezTo>
                  <a:cubicBezTo>
                    <a:pt x="276" y="1049"/>
                    <a:pt x="276" y="1049"/>
                    <a:pt x="276" y="1049"/>
                  </a:cubicBezTo>
                  <a:cubicBezTo>
                    <a:pt x="276" y="1049"/>
                    <a:pt x="276" y="1049"/>
                    <a:pt x="276" y="1049"/>
                  </a:cubicBezTo>
                  <a:cubicBezTo>
                    <a:pt x="276" y="1049"/>
                    <a:pt x="276" y="1049"/>
                    <a:pt x="276" y="1049"/>
                  </a:cubicBezTo>
                  <a:cubicBezTo>
                    <a:pt x="276" y="1049"/>
                    <a:pt x="276" y="1049"/>
                    <a:pt x="276" y="1049"/>
                  </a:cubicBezTo>
                  <a:cubicBezTo>
                    <a:pt x="276" y="1049"/>
                    <a:pt x="276" y="1049"/>
                    <a:pt x="276" y="1049"/>
                  </a:cubicBezTo>
                  <a:cubicBezTo>
                    <a:pt x="281" y="1032"/>
                    <a:pt x="281" y="1032"/>
                    <a:pt x="281" y="1032"/>
                  </a:cubicBezTo>
                  <a:cubicBezTo>
                    <a:pt x="281" y="1031"/>
                    <a:pt x="281" y="1031"/>
                    <a:pt x="281" y="1031"/>
                  </a:cubicBezTo>
                  <a:cubicBezTo>
                    <a:pt x="281" y="1030"/>
                    <a:pt x="282" y="1030"/>
                    <a:pt x="282" y="1030"/>
                  </a:cubicBezTo>
                  <a:cubicBezTo>
                    <a:pt x="282" y="1030"/>
                    <a:pt x="282" y="1030"/>
                    <a:pt x="282" y="1030"/>
                  </a:cubicBezTo>
                  <a:cubicBezTo>
                    <a:pt x="284" y="1030"/>
                    <a:pt x="286" y="1029"/>
                    <a:pt x="287" y="1029"/>
                  </a:cubicBezTo>
                  <a:cubicBezTo>
                    <a:pt x="289" y="1028"/>
                    <a:pt x="291" y="1028"/>
                    <a:pt x="292" y="1028"/>
                  </a:cubicBezTo>
                  <a:close/>
                  <a:moveTo>
                    <a:pt x="478" y="1033"/>
                  </a:moveTo>
                  <a:cubicBezTo>
                    <a:pt x="469" y="1033"/>
                    <a:pt x="462" y="1040"/>
                    <a:pt x="462" y="1048"/>
                  </a:cubicBezTo>
                  <a:cubicBezTo>
                    <a:pt x="462" y="1052"/>
                    <a:pt x="464" y="1056"/>
                    <a:pt x="467" y="1059"/>
                  </a:cubicBezTo>
                  <a:cubicBezTo>
                    <a:pt x="460" y="1068"/>
                    <a:pt x="460" y="1068"/>
                    <a:pt x="460" y="1068"/>
                  </a:cubicBezTo>
                  <a:cubicBezTo>
                    <a:pt x="463" y="1070"/>
                    <a:pt x="463" y="1070"/>
                    <a:pt x="463" y="1070"/>
                  </a:cubicBezTo>
                  <a:cubicBezTo>
                    <a:pt x="470" y="1061"/>
                    <a:pt x="470" y="1061"/>
                    <a:pt x="470" y="1061"/>
                  </a:cubicBezTo>
                  <a:cubicBezTo>
                    <a:pt x="472" y="1063"/>
                    <a:pt x="475" y="1064"/>
                    <a:pt x="478" y="1064"/>
                  </a:cubicBezTo>
                  <a:cubicBezTo>
                    <a:pt x="486" y="1064"/>
                    <a:pt x="493" y="1057"/>
                    <a:pt x="493" y="1048"/>
                  </a:cubicBezTo>
                  <a:cubicBezTo>
                    <a:pt x="493" y="1040"/>
                    <a:pt x="486" y="1033"/>
                    <a:pt x="478" y="1033"/>
                  </a:cubicBezTo>
                  <a:close/>
                  <a:moveTo>
                    <a:pt x="478" y="1060"/>
                  </a:moveTo>
                  <a:cubicBezTo>
                    <a:pt x="471" y="1060"/>
                    <a:pt x="466" y="1055"/>
                    <a:pt x="466" y="1048"/>
                  </a:cubicBezTo>
                  <a:cubicBezTo>
                    <a:pt x="466" y="1042"/>
                    <a:pt x="471" y="1037"/>
                    <a:pt x="478" y="1037"/>
                  </a:cubicBezTo>
                  <a:cubicBezTo>
                    <a:pt x="484" y="1037"/>
                    <a:pt x="489" y="1042"/>
                    <a:pt x="489" y="1048"/>
                  </a:cubicBezTo>
                  <a:cubicBezTo>
                    <a:pt x="489" y="1055"/>
                    <a:pt x="484" y="1060"/>
                    <a:pt x="478" y="1060"/>
                  </a:cubicBezTo>
                  <a:close/>
                  <a:moveTo>
                    <a:pt x="602" y="1116"/>
                  </a:moveTo>
                  <a:cubicBezTo>
                    <a:pt x="602" y="1139"/>
                    <a:pt x="584" y="1156"/>
                    <a:pt x="562" y="1156"/>
                  </a:cubicBezTo>
                  <a:cubicBezTo>
                    <a:pt x="40" y="1156"/>
                    <a:pt x="40" y="1156"/>
                    <a:pt x="40" y="1156"/>
                  </a:cubicBezTo>
                  <a:cubicBezTo>
                    <a:pt x="18" y="1156"/>
                    <a:pt x="0" y="1139"/>
                    <a:pt x="0" y="1116"/>
                  </a:cubicBezTo>
                  <a:cubicBezTo>
                    <a:pt x="0" y="40"/>
                    <a:pt x="0" y="40"/>
                    <a:pt x="0" y="40"/>
                  </a:cubicBezTo>
                  <a:cubicBezTo>
                    <a:pt x="0" y="18"/>
                    <a:pt x="18" y="0"/>
                    <a:pt x="40" y="0"/>
                  </a:cubicBezTo>
                  <a:cubicBezTo>
                    <a:pt x="562" y="0"/>
                    <a:pt x="562" y="0"/>
                    <a:pt x="562" y="0"/>
                  </a:cubicBezTo>
                  <a:cubicBezTo>
                    <a:pt x="584" y="0"/>
                    <a:pt x="602" y="18"/>
                    <a:pt x="602" y="40"/>
                  </a:cubicBezTo>
                  <a:lnTo>
                    <a:pt x="602" y="1116"/>
                  </a:lnTo>
                  <a:close/>
                  <a:moveTo>
                    <a:pt x="273" y="379"/>
                  </a:moveTo>
                  <a:cubicBezTo>
                    <a:pt x="95" y="379"/>
                    <a:pt x="95" y="379"/>
                    <a:pt x="95" y="379"/>
                  </a:cubicBezTo>
                  <a:cubicBezTo>
                    <a:pt x="95" y="202"/>
                    <a:pt x="95" y="202"/>
                    <a:pt x="95" y="202"/>
                  </a:cubicBezTo>
                  <a:cubicBezTo>
                    <a:pt x="273" y="202"/>
                    <a:pt x="273" y="202"/>
                    <a:pt x="273" y="202"/>
                  </a:cubicBezTo>
                  <a:lnTo>
                    <a:pt x="273" y="379"/>
                  </a:lnTo>
                  <a:close/>
                  <a:moveTo>
                    <a:pt x="95" y="769"/>
                  </a:moveTo>
                  <a:cubicBezTo>
                    <a:pt x="273" y="769"/>
                    <a:pt x="273" y="769"/>
                    <a:pt x="273" y="769"/>
                  </a:cubicBezTo>
                  <a:cubicBezTo>
                    <a:pt x="273" y="911"/>
                    <a:pt x="273" y="911"/>
                    <a:pt x="273" y="911"/>
                  </a:cubicBezTo>
                  <a:cubicBezTo>
                    <a:pt x="95" y="911"/>
                    <a:pt x="95" y="911"/>
                    <a:pt x="95" y="911"/>
                  </a:cubicBezTo>
                  <a:lnTo>
                    <a:pt x="95" y="769"/>
                  </a:lnTo>
                  <a:close/>
                  <a:moveTo>
                    <a:pt x="95" y="581"/>
                  </a:moveTo>
                  <a:cubicBezTo>
                    <a:pt x="462" y="581"/>
                    <a:pt x="462" y="581"/>
                    <a:pt x="462" y="581"/>
                  </a:cubicBezTo>
                  <a:cubicBezTo>
                    <a:pt x="462" y="758"/>
                    <a:pt x="462" y="758"/>
                    <a:pt x="462" y="758"/>
                  </a:cubicBezTo>
                  <a:cubicBezTo>
                    <a:pt x="95" y="758"/>
                    <a:pt x="95" y="758"/>
                    <a:pt x="95" y="758"/>
                  </a:cubicBezTo>
                  <a:lnTo>
                    <a:pt x="95" y="581"/>
                  </a:lnTo>
                  <a:close/>
                  <a:moveTo>
                    <a:pt x="284" y="391"/>
                  </a:moveTo>
                  <a:cubicBezTo>
                    <a:pt x="462" y="391"/>
                    <a:pt x="462" y="391"/>
                    <a:pt x="462" y="391"/>
                  </a:cubicBezTo>
                  <a:cubicBezTo>
                    <a:pt x="462" y="568"/>
                    <a:pt x="462" y="568"/>
                    <a:pt x="462" y="568"/>
                  </a:cubicBezTo>
                  <a:cubicBezTo>
                    <a:pt x="284" y="568"/>
                    <a:pt x="284" y="568"/>
                    <a:pt x="284" y="568"/>
                  </a:cubicBezTo>
                  <a:lnTo>
                    <a:pt x="284" y="391"/>
                  </a:lnTo>
                  <a:close/>
                  <a:moveTo>
                    <a:pt x="273" y="568"/>
                  </a:moveTo>
                  <a:cubicBezTo>
                    <a:pt x="95" y="568"/>
                    <a:pt x="95" y="568"/>
                    <a:pt x="95" y="568"/>
                  </a:cubicBezTo>
                  <a:cubicBezTo>
                    <a:pt x="95" y="391"/>
                    <a:pt x="95" y="391"/>
                    <a:pt x="95" y="391"/>
                  </a:cubicBezTo>
                  <a:cubicBezTo>
                    <a:pt x="273" y="391"/>
                    <a:pt x="273" y="391"/>
                    <a:pt x="273" y="391"/>
                  </a:cubicBezTo>
                  <a:lnTo>
                    <a:pt x="273" y="568"/>
                  </a:lnTo>
                  <a:close/>
                  <a:moveTo>
                    <a:pt x="284" y="769"/>
                  </a:moveTo>
                  <a:cubicBezTo>
                    <a:pt x="462" y="769"/>
                    <a:pt x="462" y="769"/>
                    <a:pt x="462" y="769"/>
                  </a:cubicBezTo>
                  <a:cubicBezTo>
                    <a:pt x="462" y="911"/>
                    <a:pt x="462" y="911"/>
                    <a:pt x="462" y="911"/>
                  </a:cubicBezTo>
                  <a:cubicBezTo>
                    <a:pt x="284" y="911"/>
                    <a:pt x="284" y="911"/>
                    <a:pt x="284" y="911"/>
                  </a:cubicBezTo>
                  <a:lnTo>
                    <a:pt x="284" y="769"/>
                  </a:lnTo>
                  <a:close/>
                  <a:moveTo>
                    <a:pt x="462" y="202"/>
                  </a:moveTo>
                  <a:cubicBezTo>
                    <a:pt x="462" y="379"/>
                    <a:pt x="462" y="379"/>
                    <a:pt x="462" y="379"/>
                  </a:cubicBezTo>
                  <a:cubicBezTo>
                    <a:pt x="284" y="379"/>
                    <a:pt x="284" y="379"/>
                    <a:pt x="284" y="379"/>
                  </a:cubicBezTo>
                  <a:cubicBezTo>
                    <a:pt x="284" y="202"/>
                    <a:pt x="284" y="202"/>
                    <a:pt x="284" y="202"/>
                  </a:cubicBezTo>
                  <a:lnTo>
                    <a:pt x="462" y="202"/>
                  </a:lnTo>
                  <a:close/>
                </a:path>
              </a:pathLst>
            </a:custGeom>
            <a:solidFill>
              <a:srgbClr val="008272"/>
            </a:solidFill>
            <a:ln>
              <a:noFill/>
            </a:ln>
          </p:spPr>
          <p:txBody>
            <a:bodyPr vert="horz" wrap="square" lIns="91426" tIns="45715" rIns="91426" bIns="45715" numCol="1" anchor="t" anchorCtr="0" compatLnSpc="1">
              <a:prstTxWarp prst="textNoShape">
                <a:avLst/>
              </a:prstTxWarp>
            </a:bodyPr>
            <a:lstStyle/>
            <a:p>
              <a:endParaRPr lang="en-US" sz="1200">
                <a:solidFill>
                  <a:schemeClr val="bg1"/>
                </a:solidFill>
              </a:endParaRPr>
            </a:p>
          </p:txBody>
        </p:sp>
        <p:sp>
          <p:nvSpPr>
            <p:cNvPr id="81" name="TextBox 80"/>
            <p:cNvSpPr txBox="1"/>
            <p:nvPr/>
          </p:nvSpPr>
          <p:spPr>
            <a:xfrm>
              <a:off x="10424432" y="6232876"/>
              <a:ext cx="1762694" cy="196765"/>
            </a:xfrm>
            <a:prstGeom prst="rect">
              <a:avLst/>
            </a:prstGeom>
            <a:noFill/>
          </p:spPr>
          <p:txBody>
            <a:bodyPr wrap="none" lIns="0" tIns="0" rIns="0" bIns="0" rtlCol="0">
              <a:spAutoFit/>
            </a:bodyPr>
            <a:lstStyle>
              <a:defPPr>
                <a:defRPr lang="en-US"/>
              </a:defPPr>
              <a:lvl1pPr>
                <a:lnSpc>
                  <a:spcPct val="90000"/>
                </a:lnSpc>
                <a:spcAft>
                  <a:spcPts val="600"/>
                </a:spcAft>
                <a:defRPr sz="1400">
                  <a:gradFill>
                    <a:gsLst>
                      <a:gs pos="2917">
                        <a:schemeClr val="tx2"/>
                      </a:gs>
                      <a:gs pos="30000">
                        <a:schemeClr val="tx2"/>
                      </a:gs>
                    </a:gsLst>
                    <a:lin ang="5400000" scaled="0"/>
                  </a:gradFill>
                  <a:latin typeface="+mn-lt"/>
                </a:defRPr>
              </a:lvl1pPr>
            </a:lstStyle>
            <a:p>
              <a:r>
                <a:rPr lang="en-US" sz="1000" dirty="0">
                  <a:solidFill>
                    <a:schemeClr val="bg1"/>
                  </a:solidFill>
                </a:rPr>
                <a:t>Devices to take action</a:t>
              </a:r>
            </a:p>
          </p:txBody>
        </p:sp>
      </p:grpSp>
    </p:spTree>
    <p:extLst>
      <p:ext uri="{BB962C8B-B14F-4D97-AF65-F5344CB8AC3E}">
        <p14:creationId xmlns:p14="http://schemas.microsoft.com/office/powerpoint/2010/main" val="2299614056"/>
      </p:ext>
    </p:extLst>
  </p:cSld>
  <p:clrMapOvr>
    <a:masterClrMapping/>
  </p:clrMapOvr>
  <p:transition spd="slow">
    <p:pu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05961" y="1212851"/>
            <a:ext cx="8914642" cy="3945696"/>
          </a:xfrm>
        </p:spPr>
        <p:txBody>
          <a:bodyPr/>
          <a:lstStyle/>
          <a:p>
            <a:pPr marL="0" indent="0">
              <a:buNone/>
            </a:pPr>
            <a:r>
              <a:rPr lang="es-ES" sz="2800" dirty="0" smtClean="0">
                <a:solidFill>
                  <a:srgbClr val="7FBA00"/>
                </a:solidFill>
              </a:rPr>
              <a:t>Todos los eventos que fluyen por el sistema tienen un </a:t>
            </a:r>
            <a:r>
              <a:rPr lang="es-ES" sz="2800" dirty="0" err="1" smtClean="0">
                <a:solidFill>
                  <a:srgbClr val="7FBA00"/>
                </a:solidFill>
              </a:rPr>
              <a:t>timestamp</a:t>
            </a:r>
            <a:endParaRPr lang="es-ES" sz="3600" dirty="0" smtClean="0">
              <a:solidFill>
                <a:srgbClr val="7FBA00"/>
              </a:solidFill>
            </a:endParaRPr>
          </a:p>
          <a:p>
            <a:pPr marL="0" lvl="1" indent="0">
              <a:buNone/>
            </a:pPr>
            <a:endParaRPr lang="es-ES" sz="2000" dirty="0" smtClean="0"/>
          </a:p>
          <a:p>
            <a:pPr marL="0" lvl="1" indent="0">
              <a:buNone/>
            </a:pPr>
            <a:r>
              <a:rPr lang="es-ES" sz="2000" dirty="0" smtClean="0"/>
              <a:t>Se puede hacer consultas utilizando el </a:t>
            </a:r>
            <a:r>
              <a:rPr lang="es-ES" sz="2000" dirty="0" err="1" smtClean="0"/>
              <a:t>tiemstamp</a:t>
            </a:r>
            <a:endParaRPr lang="es-ES" sz="2000" dirty="0" smtClean="0"/>
          </a:p>
          <a:p>
            <a:r>
              <a:rPr lang="es-ES" sz="1800" dirty="0" smtClean="0">
                <a:solidFill>
                  <a:srgbClr val="002050">
                    <a:lumMod val="50000"/>
                    <a:lumOff val="50000"/>
                  </a:srgbClr>
                </a:solidFill>
                <a:latin typeface="Consolas"/>
              </a:rPr>
              <a:t>	</a:t>
            </a:r>
            <a:r>
              <a:rPr lang="es-ES" sz="2000" dirty="0" smtClean="0">
                <a:solidFill>
                  <a:schemeClr val="tx2">
                    <a:lumMod val="60000"/>
                    <a:lumOff val="40000"/>
                  </a:schemeClr>
                </a:solidFill>
                <a:latin typeface="Consolas"/>
              </a:rPr>
              <a:t>SELECT</a:t>
            </a:r>
            <a:r>
              <a:rPr lang="es-ES" sz="2000" dirty="0" smtClean="0">
                <a:solidFill>
                  <a:schemeClr val="tx2">
                    <a:lumMod val="75000"/>
                  </a:schemeClr>
                </a:solidFill>
                <a:latin typeface="Consolas"/>
              </a:rPr>
              <a:t> </a:t>
            </a:r>
            <a:r>
              <a:rPr lang="es-ES" sz="2000" dirty="0" smtClean="0">
                <a:latin typeface="Consolas"/>
              </a:rPr>
              <a:t>* </a:t>
            </a:r>
            <a:r>
              <a:rPr lang="es-ES" sz="2000" dirty="0" smtClean="0">
                <a:solidFill>
                  <a:schemeClr val="tx2">
                    <a:lumMod val="60000"/>
                    <a:lumOff val="40000"/>
                  </a:schemeClr>
                </a:solidFill>
                <a:latin typeface="Consolas"/>
              </a:rPr>
              <a:t>FROM</a:t>
            </a:r>
            <a:r>
              <a:rPr lang="es-ES" sz="2000" dirty="0" smtClean="0">
                <a:solidFill>
                  <a:schemeClr val="tx2">
                    <a:lumMod val="75000"/>
                  </a:schemeClr>
                </a:solidFill>
                <a:latin typeface="Consolas"/>
              </a:rPr>
              <a:t> </a:t>
            </a:r>
            <a:r>
              <a:rPr lang="es-ES" sz="2000" dirty="0" err="1" smtClean="0">
                <a:latin typeface="Consolas"/>
              </a:rPr>
              <a:t>TwitterStream</a:t>
            </a:r>
            <a:r>
              <a:rPr lang="es-ES" sz="2000" dirty="0" smtClean="0">
                <a:solidFill>
                  <a:schemeClr val="tx2">
                    <a:lumMod val="75000"/>
                  </a:schemeClr>
                </a:solidFill>
                <a:latin typeface="Consolas"/>
              </a:rPr>
              <a:t> </a:t>
            </a:r>
            <a:r>
              <a:rPr lang="es-ES" sz="2000" dirty="0" smtClean="0">
                <a:solidFill>
                  <a:schemeClr val="tx2">
                    <a:lumMod val="60000"/>
                    <a:lumOff val="40000"/>
                  </a:schemeClr>
                </a:solidFill>
                <a:latin typeface="Consolas"/>
              </a:rPr>
              <a:t>TIMESTAMP</a:t>
            </a:r>
            <a:r>
              <a:rPr lang="es-ES" sz="2000" dirty="0" smtClean="0">
                <a:solidFill>
                  <a:srgbClr val="7030A0"/>
                </a:solidFill>
                <a:latin typeface="Consolas"/>
              </a:rPr>
              <a:t> </a:t>
            </a:r>
            <a:r>
              <a:rPr lang="es-ES" sz="2000" dirty="0" smtClean="0">
                <a:solidFill>
                  <a:schemeClr val="tx2">
                    <a:lumMod val="60000"/>
                    <a:lumOff val="40000"/>
                  </a:schemeClr>
                </a:solidFill>
                <a:latin typeface="Consolas"/>
              </a:rPr>
              <a:t>BY</a:t>
            </a:r>
            <a:r>
              <a:rPr lang="es-ES" sz="2000" dirty="0" smtClean="0">
                <a:solidFill>
                  <a:schemeClr val="tx2">
                    <a:lumMod val="75000"/>
                  </a:schemeClr>
                </a:solidFill>
                <a:latin typeface="Consolas"/>
              </a:rPr>
              <a:t> </a:t>
            </a:r>
            <a:r>
              <a:rPr lang="es-ES" sz="2000" dirty="0" err="1" smtClean="0">
                <a:latin typeface="Consolas"/>
              </a:rPr>
              <a:t>CreatedAt</a:t>
            </a:r>
            <a:endParaRPr lang="es-ES" sz="2000" dirty="0" smtClean="0">
              <a:latin typeface="Consolas"/>
            </a:endParaRPr>
          </a:p>
          <a:p>
            <a:pPr marL="0" lvl="1" indent="0">
              <a:buNone/>
            </a:pPr>
            <a:endParaRPr lang="es-ES" sz="2000" dirty="0" smtClean="0"/>
          </a:p>
          <a:p>
            <a:pPr marL="0" indent="0">
              <a:buNone/>
            </a:pPr>
            <a:r>
              <a:rPr lang="es-ES" sz="2800" dirty="0" smtClean="0">
                <a:solidFill>
                  <a:srgbClr val="7FBA00"/>
                </a:solidFill>
              </a:rPr>
              <a:t>Se puede consultar el </a:t>
            </a:r>
            <a:r>
              <a:rPr lang="es-ES" sz="2800" dirty="0" err="1" smtClean="0">
                <a:solidFill>
                  <a:srgbClr val="7FBA00"/>
                </a:solidFill>
              </a:rPr>
              <a:t>Tiemstamp</a:t>
            </a:r>
            <a:endParaRPr lang="es-ES" sz="2800" dirty="0" smtClean="0">
              <a:solidFill>
                <a:srgbClr val="7FBA00"/>
              </a:solidFill>
            </a:endParaRPr>
          </a:p>
          <a:p>
            <a:r>
              <a:rPr lang="es-ES" sz="2000" dirty="0" smtClean="0">
                <a:solidFill>
                  <a:schemeClr val="accent1">
                    <a:lumMod val="50000"/>
                    <a:lumOff val="50000"/>
                  </a:schemeClr>
                </a:solidFill>
                <a:latin typeface="Consolas"/>
              </a:rPr>
              <a:t>	</a:t>
            </a:r>
            <a:r>
              <a:rPr lang="es-ES" sz="2000" dirty="0" smtClean="0">
                <a:solidFill>
                  <a:schemeClr val="tx2">
                    <a:lumMod val="60000"/>
                    <a:lumOff val="40000"/>
                  </a:schemeClr>
                </a:solidFill>
                <a:latin typeface="Consolas"/>
              </a:rPr>
              <a:t>SELECT</a:t>
            </a:r>
            <a:r>
              <a:rPr lang="es-ES" sz="2000" dirty="0" smtClean="0">
                <a:latin typeface="Consolas"/>
              </a:rPr>
              <a:t> </a:t>
            </a:r>
            <a:r>
              <a:rPr lang="es-ES" sz="2000" dirty="0" err="1" smtClean="0">
                <a:solidFill>
                  <a:srgbClr val="7030A0"/>
                </a:solidFill>
                <a:latin typeface="Consolas"/>
              </a:rPr>
              <a:t>System.Timestamp</a:t>
            </a:r>
            <a:r>
              <a:rPr lang="es-ES" sz="2000" dirty="0" smtClean="0">
                <a:latin typeface="Consolas"/>
              </a:rPr>
              <a:t> </a:t>
            </a:r>
            <a:r>
              <a:rPr lang="es-ES" sz="2000" dirty="0" smtClean="0">
                <a:solidFill>
                  <a:schemeClr val="tx2">
                    <a:lumMod val="60000"/>
                    <a:lumOff val="40000"/>
                  </a:schemeClr>
                </a:solidFill>
                <a:latin typeface="Consolas"/>
              </a:rPr>
              <a:t>AS</a:t>
            </a:r>
            <a:r>
              <a:rPr lang="es-ES" sz="2000" dirty="0" smtClean="0">
                <a:latin typeface="Consolas"/>
              </a:rPr>
              <a:t> Time, Text </a:t>
            </a:r>
            <a:r>
              <a:rPr lang="es-ES" sz="2000" dirty="0" smtClean="0">
                <a:solidFill>
                  <a:schemeClr val="tx2">
                    <a:lumMod val="60000"/>
                    <a:lumOff val="40000"/>
                  </a:schemeClr>
                </a:solidFill>
                <a:latin typeface="Consolas"/>
              </a:rPr>
              <a:t>FROM</a:t>
            </a:r>
            <a:r>
              <a:rPr lang="es-ES" sz="2000" dirty="0" smtClean="0">
                <a:latin typeface="Consolas"/>
              </a:rPr>
              <a:t> </a:t>
            </a:r>
            <a:r>
              <a:rPr lang="es-ES" sz="2000" dirty="0" err="1" smtClean="0">
                <a:latin typeface="Consolas"/>
              </a:rPr>
              <a:t>TwitterStream</a:t>
            </a:r>
            <a:r>
              <a:rPr lang="es-ES" sz="2000" dirty="0" smtClean="0">
                <a:solidFill>
                  <a:schemeClr val="tx2">
                    <a:lumMod val="60000"/>
                    <a:lumOff val="40000"/>
                  </a:schemeClr>
                </a:solidFill>
                <a:latin typeface="Consolas"/>
              </a:rPr>
              <a:t> </a:t>
            </a:r>
            <a:endParaRPr lang="es-ES" sz="2000" dirty="0" smtClean="0">
              <a:latin typeface="Consolas"/>
            </a:endParaRPr>
          </a:p>
          <a:p>
            <a:endParaRPr lang="es-ES" sz="1800" dirty="0" smtClean="0">
              <a:latin typeface="Consolas"/>
            </a:endParaRPr>
          </a:p>
          <a:p>
            <a:r>
              <a:rPr lang="es-ES" sz="1400" dirty="0" smtClean="0">
                <a:latin typeface="+mn-lt"/>
              </a:rPr>
              <a:t>Nota:  </a:t>
            </a:r>
            <a:r>
              <a:rPr lang="es-ES" sz="1400" dirty="0" err="1" smtClean="0">
                <a:latin typeface="Consolas"/>
              </a:rPr>
              <a:t>System.Timestamp</a:t>
            </a:r>
            <a:r>
              <a:rPr lang="es-ES" sz="1400" dirty="0" smtClean="0">
                <a:latin typeface="Consolas"/>
              </a:rPr>
              <a:t> </a:t>
            </a:r>
            <a:r>
              <a:rPr lang="es-ES" sz="1400" dirty="0" smtClean="0">
                <a:latin typeface="+mn-lt"/>
              </a:rPr>
              <a:t>es una propiedad reserva del sistema.</a:t>
            </a:r>
            <a:endParaRPr lang="es-ES" sz="1400" dirty="0">
              <a:latin typeface="+mn-lt"/>
            </a:endParaRPr>
          </a:p>
        </p:txBody>
      </p:sp>
      <p:sp>
        <p:nvSpPr>
          <p:cNvPr id="4" name="Title 3"/>
          <p:cNvSpPr>
            <a:spLocks noGrp="1"/>
          </p:cNvSpPr>
          <p:nvPr>
            <p:ph type="title"/>
          </p:nvPr>
        </p:nvSpPr>
        <p:spPr/>
        <p:txBody>
          <a:bodyPr/>
          <a:lstStyle/>
          <a:p>
            <a:r>
              <a:rPr lang="es-ES" sz="4800" dirty="0" smtClean="0">
                <a:latin typeface="Segoe UI Light" panose="020B0502040204020203" pitchFamily="34" charset="0"/>
                <a:cs typeface="Segoe UI Light" panose="020B0502040204020203" pitchFamily="34" charset="0"/>
              </a:rPr>
              <a:t>Los eventos y la fecha</a:t>
            </a:r>
            <a:endParaRPr lang="es-ES" sz="4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779169191"/>
      </p:ext>
    </p:extLst>
  </p:cSld>
  <p:clrMapOvr>
    <a:masterClrMapping/>
  </p:clrMapOvr>
  <p:transition spd="slow">
    <p:pu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05961" y="1212851"/>
            <a:ext cx="8914642" cy="1791260"/>
          </a:xfrm>
        </p:spPr>
        <p:txBody>
          <a:bodyPr/>
          <a:lstStyle/>
          <a:p>
            <a:pPr marL="0" indent="0">
              <a:buNone/>
            </a:pPr>
            <a:r>
              <a:rPr lang="es-ES" sz="3600" dirty="0" smtClean="0">
                <a:solidFill>
                  <a:schemeClr val="accent3"/>
                </a:solidFill>
                <a:ea typeface="Times New Roman" panose="02020603050405020304" pitchFamily="18" charset="0"/>
                <a:cs typeface="Times New Roman" panose="02020603050405020304" pitchFamily="18" charset="0"/>
              </a:rPr>
              <a:t>Dime el número de </a:t>
            </a:r>
            <a:r>
              <a:rPr lang="es-ES" sz="3600" dirty="0" err="1" smtClean="0">
                <a:solidFill>
                  <a:schemeClr val="accent3"/>
                </a:solidFill>
                <a:ea typeface="Times New Roman" panose="02020603050405020304" pitchFamily="18" charset="0"/>
                <a:cs typeface="Times New Roman" panose="02020603050405020304" pitchFamily="18" charset="0"/>
              </a:rPr>
              <a:t>twitts</a:t>
            </a:r>
            <a:r>
              <a:rPr lang="es-ES" sz="3600" dirty="0" smtClean="0">
                <a:solidFill>
                  <a:schemeClr val="accent3"/>
                </a:solidFill>
                <a:ea typeface="Times New Roman" panose="02020603050405020304" pitchFamily="18" charset="0"/>
                <a:cs typeface="Times New Roman" panose="02020603050405020304" pitchFamily="18" charset="0"/>
              </a:rPr>
              <a:t> por zona cada 10 segundos</a:t>
            </a:r>
            <a:endParaRPr lang="es-ES" sz="3600" dirty="0" smtClean="0">
              <a:solidFill>
                <a:schemeClr val="accent3"/>
              </a:solidFill>
            </a:endParaRPr>
          </a:p>
          <a:p>
            <a:endParaRPr lang="es-ES" sz="3600" dirty="0">
              <a:solidFill>
                <a:schemeClr val="accent3"/>
              </a:solidFill>
            </a:endParaRPr>
          </a:p>
        </p:txBody>
      </p:sp>
      <p:sp>
        <p:nvSpPr>
          <p:cNvPr id="3" name="Title 2"/>
          <p:cNvSpPr>
            <a:spLocks noGrp="1"/>
          </p:cNvSpPr>
          <p:nvPr>
            <p:ph type="title"/>
          </p:nvPr>
        </p:nvSpPr>
        <p:spPr/>
        <p:txBody>
          <a:bodyPr vert="horz" wrap="square" lIns="146304" tIns="91440" rIns="146304" bIns="91440" rtlCol="0" anchor="t">
            <a:noAutofit/>
          </a:bodyPr>
          <a:lstStyle/>
          <a:p>
            <a:r>
              <a:rPr lang="en-US" sz="4800" dirty="0">
                <a:latin typeface="Segoe UI Light" panose="020B0502040204020203" pitchFamily="34" charset="0"/>
                <a:cs typeface="Segoe UI Light" panose="020B0502040204020203" pitchFamily="34" charset="0"/>
              </a:rPr>
              <a:t>Tumbling Windows</a:t>
            </a:r>
          </a:p>
        </p:txBody>
      </p:sp>
      <p:sp>
        <p:nvSpPr>
          <p:cNvPr id="112" name="Rectangle 111"/>
          <p:cNvSpPr/>
          <p:nvPr/>
        </p:nvSpPr>
        <p:spPr>
          <a:xfrm>
            <a:off x="433988" y="5433351"/>
            <a:ext cx="10363201" cy="1020857"/>
          </a:xfrm>
          <a:prstGeom prst="rect">
            <a:avLst/>
          </a:prstGeom>
        </p:spPr>
        <p:txBody>
          <a:bodyPr wrap="square">
            <a:spAutoFit/>
          </a:bodyPr>
          <a:lstStyle/>
          <a:p>
            <a:r>
              <a:rPr lang="en-US" sz="2000" dirty="0">
                <a:solidFill>
                  <a:schemeClr val="tx2">
                    <a:lumMod val="60000"/>
                    <a:lumOff val="40000"/>
                  </a:schemeClr>
                </a:solidFill>
                <a:latin typeface="Consolas"/>
              </a:rPr>
              <a:t>SELECT </a:t>
            </a:r>
            <a:r>
              <a:rPr lang="en-US" sz="2000" dirty="0" err="1">
                <a:latin typeface="Consolas"/>
              </a:rPr>
              <a:t>TimeZone</a:t>
            </a:r>
            <a:r>
              <a:rPr lang="en-US" sz="2000" dirty="0">
                <a:latin typeface="Consolas"/>
              </a:rPr>
              <a:t>, </a:t>
            </a:r>
            <a:r>
              <a:rPr lang="en-US" sz="2000" dirty="0">
                <a:solidFill>
                  <a:srgbClr val="7030A0"/>
                </a:solidFill>
                <a:latin typeface="Consolas"/>
              </a:rPr>
              <a:t>COUNT</a:t>
            </a:r>
            <a:r>
              <a:rPr lang="en-US" sz="2000" dirty="0">
                <a:latin typeface="Consolas"/>
              </a:rPr>
              <a:t>(*) AS Count </a:t>
            </a:r>
          </a:p>
          <a:p>
            <a:r>
              <a:rPr lang="en-US" sz="2000" dirty="0">
                <a:solidFill>
                  <a:schemeClr val="tx2">
                    <a:lumMod val="60000"/>
                    <a:lumOff val="40000"/>
                  </a:schemeClr>
                </a:solidFill>
                <a:latin typeface="Consolas"/>
              </a:rPr>
              <a:t>FROM</a:t>
            </a:r>
            <a:r>
              <a:rPr lang="en-US" sz="2000" dirty="0">
                <a:solidFill>
                  <a:schemeClr val="tx2">
                    <a:lumMod val="75000"/>
                  </a:schemeClr>
                </a:solidFill>
                <a:latin typeface="Consolas"/>
              </a:rPr>
              <a:t> </a:t>
            </a:r>
            <a:r>
              <a:rPr lang="en-US" sz="2000" dirty="0" err="1">
                <a:latin typeface="Consolas"/>
              </a:rPr>
              <a:t>TwitterStream</a:t>
            </a:r>
            <a:r>
              <a:rPr lang="en-US" sz="2000" dirty="0">
                <a:latin typeface="Consolas"/>
              </a:rPr>
              <a:t> </a:t>
            </a:r>
            <a:r>
              <a:rPr lang="en-US" sz="2000" dirty="0">
                <a:solidFill>
                  <a:schemeClr val="tx2">
                    <a:lumMod val="60000"/>
                    <a:lumOff val="40000"/>
                  </a:schemeClr>
                </a:solidFill>
                <a:latin typeface="Consolas"/>
              </a:rPr>
              <a:t>TIMESTAMP</a:t>
            </a:r>
            <a:r>
              <a:rPr lang="en-US" sz="2000" dirty="0">
                <a:solidFill>
                  <a:schemeClr val="tx2">
                    <a:lumMod val="75000"/>
                  </a:schemeClr>
                </a:solidFill>
                <a:latin typeface="Consolas"/>
              </a:rPr>
              <a:t> </a:t>
            </a:r>
            <a:r>
              <a:rPr lang="en-US" sz="2000" dirty="0">
                <a:solidFill>
                  <a:schemeClr val="tx2">
                    <a:lumMod val="60000"/>
                    <a:lumOff val="40000"/>
                  </a:schemeClr>
                </a:solidFill>
                <a:latin typeface="Consolas"/>
              </a:rPr>
              <a:t>BY</a:t>
            </a:r>
            <a:r>
              <a:rPr lang="en-US" sz="2000" dirty="0">
                <a:solidFill>
                  <a:schemeClr val="tx2">
                    <a:lumMod val="75000"/>
                  </a:schemeClr>
                </a:solidFill>
                <a:latin typeface="Consolas"/>
              </a:rPr>
              <a:t> </a:t>
            </a:r>
            <a:r>
              <a:rPr lang="en-US" sz="2000" dirty="0" err="1">
                <a:latin typeface="Consolas"/>
              </a:rPr>
              <a:t>CreatedAt</a:t>
            </a:r>
            <a:r>
              <a:rPr lang="en-US" sz="2000" dirty="0">
                <a:solidFill>
                  <a:schemeClr val="tx2">
                    <a:lumMod val="60000"/>
                    <a:lumOff val="40000"/>
                  </a:schemeClr>
                </a:solidFill>
                <a:latin typeface="Consolas"/>
              </a:rPr>
              <a:t> </a:t>
            </a:r>
            <a:endParaRPr lang="en-US" sz="2000" dirty="0">
              <a:latin typeface="Consolas"/>
            </a:endParaRPr>
          </a:p>
          <a:p>
            <a:pPr>
              <a:lnSpc>
                <a:spcPct val="107000"/>
              </a:lnSpc>
              <a:spcAft>
                <a:spcPts val="800"/>
              </a:spcAft>
            </a:pPr>
            <a:r>
              <a:rPr lang="en-US" sz="2000" dirty="0">
                <a:solidFill>
                  <a:schemeClr val="tx2">
                    <a:lumMod val="60000"/>
                    <a:lumOff val="40000"/>
                  </a:schemeClr>
                </a:solidFill>
                <a:latin typeface="Consolas"/>
              </a:rPr>
              <a:t>GROUP</a:t>
            </a:r>
            <a:r>
              <a:rPr lang="en-US" sz="2000" dirty="0">
                <a:solidFill>
                  <a:schemeClr val="tx2">
                    <a:lumMod val="75000"/>
                  </a:schemeClr>
                </a:solidFill>
                <a:latin typeface="Consolas"/>
              </a:rPr>
              <a:t> </a:t>
            </a:r>
            <a:r>
              <a:rPr lang="en-US" sz="2000" dirty="0">
                <a:solidFill>
                  <a:schemeClr val="tx2">
                    <a:lumMod val="60000"/>
                    <a:lumOff val="40000"/>
                  </a:schemeClr>
                </a:solidFill>
                <a:latin typeface="Consolas"/>
              </a:rPr>
              <a:t>BY</a:t>
            </a:r>
            <a:r>
              <a:rPr lang="en-US" sz="2000" dirty="0">
                <a:latin typeface="Consolas"/>
              </a:rPr>
              <a:t> </a:t>
            </a:r>
            <a:r>
              <a:rPr lang="en-US" sz="2000" dirty="0" err="1">
                <a:latin typeface="Consolas"/>
              </a:rPr>
              <a:t>TimeZone</a:t>
            </a:r>
            <a:r>
              <a:rPr lang="en-US" sz="2000" dirty="0">
                <a:latin typeface="Consolas"/>
              </a:rPr>
              <a:t>,</a:t>
            </a:r>
            <a:r>
              <a:rPr lang="en-US" sz="2000" dirty="0">
                <a:solidFill>
                  <a:schemeClr val="tx2">
                    <a:lumMod val="75000"/>
                  </a:schemeClr>
                </a:solidFill>
                <a:latin typeface="Consolas"/>
              </a:rPr>
              <a:t> </a:t>
            </a:r>
            <a:r>
              <a:rPr lang="en-US" sz="2000" dirty="0" err="1">
                <a:solidFill>
                  <a:srgbClr val="7030A0"/>
                </a:solidFill>
                <a:latin typeface="Consolas"/>
              </a:rPr>
              <a:t>TumblingWindow</a:t>
            </a:r>
            <a:r>
              <a:rPr lang="en-US" sz="2000" dirty="0">
                <a:latin typeface="Consolas"/>
              </a:rPr>
              <a:t>(second,10)</a:t>
            </a:r>
            <a:r>
              <a:rPr lang="en-US" sz="2000" b="1" dirty="0">
                <a:solidFill>
                  <a:srgbClr val="7030A0"/>
                </a:solidFill>
                <a:latin typeface="Consolas"/>
              </a:rPr>
              <a:t> </a:t>
            </a:r>
            <a:endParaRPr lang="en-US" sz="2000" dirty="0">
              <a:latin typeface="Consolas"/>
            </a:endParaRPr>
          </a:p>
        </p:txBody>
      </p:sp>
      <p:grpSp>
        <p:nvGrpSpPr>
          <p:cNvPr id="114" name="Group 113"/>
          <p:cNvGrpSpPr/>
          <p:nvPr/>
        </p:nvGrpSpPr>
        <p:grpSpPr>
          <a:xfrm>
            <a:off x="1403460" y="2354262"/>
            <a:ext cx="6307217" cy="2875792"/>
            <a:chOff x="302422" y="1412770"/>
            <a:chExt cx="6545425" cy="3252944"/>
          </a:xfrm>
        </p:grpSpPr>
        <p:sp>
          <p:nvSpPr>
            <p:cNvPr id="115" name="Rounded Rectangle 114"/>
            <p:cNvSpPr/>
            <p:nvPr/>
          </p:nvSpPr>
          <p:spPr bwMode="auto">
            <a:xfrm>
              <a:off x="362738" y="3474950"/>
              <a:ext cx="1947944" cy="408014"/>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48" spc="-51" dirty="0">
                <a:gradFill>
                  <a:gsLst>
                    <a:gs pos="0">
                      <a:srgbClr val="FFFFFF"/>
                    </a:gs>
                    <a:gs pos="100000">
                      <a:srgbClr val="FFFFFF"/>
                    </a:gs>
                  </a:gsLst>
                  <a:lin ang="5400000" scaled="0"/>
                </a:gradFill>
                <a:ea typeface="Segoe UI" pitchFamily="34" charset="0"/>
                <a:cs typeface="Segoe UI" pitchFamily="34" charset="0"/>
              </a:endParaRPr>
            </a:p>
          </p:txBody>
        </p:sp>
        <p:sp>
          <p:nvSpPr>
            <p:cNvPr id="116" name="Rectangle 115"/>
            <p:cNvSpPr/>
            <p:nvPr/>
          </p:nvSpPr>
          <p:spPr bwMode="auto">
            <a:xfrm>
              <a:off x="501539" y="24927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1</a:t>
              </a:r>
            </a:p>
          </p:txBody>
        </p:sp>
        <p:sp>
          <p:nvSpPr>
            <p:cNvPr id="117" name="Rectangle 116"/>
            <p:cNvSpPr/>
            <p:nvPr/>
          </p:nvSpPr>
          <p:spPr bwMode="auto">
            <a:xfrm>
              <a:off x="830109" y="24927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5</a:t>
              </a:r>
            </a:p>
          </p:txBody>
        </p:sp>
        <p:sp>
          <p:nvSpPr>
            <p:cNvPr id="118" name="Rectangle 117"/>
            <p:cNvSpPr/>
            <p:nvPr/>
          </p:nvSpPr>
          <p:spPr bwMode="auto">
            <a:xfrm>
              <a:off x="1477256" y="24927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4</a:t>
              </a:r>
            </a:p>
          </p:txBody>
        </p:sp>
        <p:sp>
          <p:nvSpPr>
            <p:cNvPr id="119" name="Rectangle 118"/>
            <p:cNvSpPr/>
            <p:nvPr/>
          </p:nvSpPr>
          <p:spPr bwMode="auto">
            <a:xfrm>
              <a:off x="1997587" y="24927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2</a:t>
              </a:r>
            </a:p>
          </p:txBody>
        </p:sp>
        <p:sp>
          <p:nvSpPr>
            <p:cNvPr id="120" name="Rectangle 119"/>
            <p:cNvSpPr/>
            <p:nvPr/>
          </p:nvSpPr>
          <p:spPr bwMode="auto">
            <a:xfrm>
              <a:off x="1726508" y="24927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6</a:t>
              </a:r>
            </a:p>
          </p:txBody>
        </p:sp>
        <p:sp>
          <p:nvSpPr>
            <p:cNvPr id="121" name="Rectangle 120"/>
            <p:cNvSpPr/>
            <p:nvPr/>
          </p:nvSpPr>
          <p:spPr bwMode="auto">
            <a:xfrm>
              <a:off x="3481660" y="24927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8</a:t>
              </a:r>
            </a:p>
          </p:txBody>
        </p:sp>
        <p:sp>
          <p:nvSpPr>
            <p:cNvPr id="122" name="Rectangle 121"/>
            <p:cNvSpPr/>
            <p:nvPr/>
          </p:nvSpPr>
          <p:spPr bwMode="auto">
            <a:xfrm>
              <a:off x="3746087" y="24927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6</a:t>
              </a:r>
            </a:p>
          </p:txBody>
        </p:sp>
        <p:sp>
          <p:nvSpPr>
            <p:cNvPr id="123" name="Rectangle 122"/>
            <p:cNvSpPr/>
            <p:nvPr/>
          </p:nvSpPr>
          <p:spPr bwMode="auto">
            <a:xfrm>
              <a:off x="4484963" y="2491433"/>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5</a:t>
              </a:r>
            </a:p>
          </p:txBody>
        </p:sp>
        <p:cxnSp>
          <p:nvCxnSpPr>
            <p:cNvPr id="124" name="Straight Arrow Connector 123"/>
            <p:cNvCxnSpPr>
              <a:stCxn id="158" idx="6"/>
            </p:cNvCxnSpPr>
            <p:nvPr/>
          </p:nvCxnSpPr>
          <p:spPr>
            <a:xfrm flipV="1">
              <a:off x="423056" y="3112188"/>
              <a:ext cx="5961949" cy="1409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324056" y="2798179"/>
              <a:ext cx="82289" cy="222752"/>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0</a:t>
              </a:r>
            </a:p>
          </p:txBody>
        </p:sp>
        <p:sp>
          <p:nvSpPr>
            <p:cNvPr id="126" name="TextBox 125"/>
            <p:cNvSpPr txBox="1"/>
            <p:nvPr/>
          </p:nvSpPr>
          <p:spPr>
            <a:xfrm>
              <a:off x="1251132" y="2798179"/>
              <a:ext cx="82289" cy="222752"/>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5</a:t>
              </a:r>
            </a:p>
          </p:txBody>
        </p:sp>
        <p:sp>
          <p:nvSpPr>
            <p:cNvPr id="127" name="TextBox 126"/>
            <p:cNvSpPr txBox="1"/>
            <p:nvPr/>
          </p:nvSpPr>
          <p:spPr>
            <a:xfrm>
              <a:off x="4150872" y="2798179"/>
              <a:ext cx="164575" cy="222752"/>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20</a:t>
              </a:r>
            </a:p>
          </p:txBody>
        </p:sp>
        <p:sp>
          <p:nvSpPr>
            <p:cNvPr id="128" name="TextBox 127"/>
            <p:cNvSpPr txBox="1"/>
            <p:nvPr/>
          </p:nvSpPr>
          <p:spPr>
            <a:xfrm>
              <a:off x="2224800" y="2798179"/>
              <a:ext cx="164575" cy="222752"/>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10</a:t>
              </a:r>
            </a:p>
          </p:txBody>
        </p:sp>
        <p:sp>
          <p:nvSpPr>
            <p:cNvPr id="129" name="TextBox 128"/>
            <p:cNvSpPr txBox="1"/>
            <p:nvPr/>
          </p:nvSpPr>
          <p:spPr>
            <a:xfrm>
              <a:off x="3187836" y="2798179"/>
              <a:ext cx="164575" cy="222752"/>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15</a:t>
              </a:r>
            </a:p>
          </p:txBody>
        </p:sp>
        <p:sp>
          <p:nvSpPr>
            <p:cNvPr id="130" name="TextBox 129"/>
            <p:cNvSpPr txBox="1"/>
            <p:nvPr/>
          </p:nvSpPr>
          <p:spPr>
            <a:xfrm>
              <a:off x="6304872" y="2865445"/>
              <a:ext cx="542975" cy="593955"/>
            </a:xfrm>
            <a:prstGeom prst="rect">
              <a:avLst/>
            </a:prstGeom>
            <a:noFill/>
          </p:spPr>
          <p:txBody>
            <a:bodyPr wrap="none" lIns="0" tIns="0" rIns="0" bIns="0" rtlCol="0">
              <a:spAutoFit/>
            </a:bodyPr>
            <a:lstStyle/>
            <a:p>
              <a:pPr algn="ctr"/>
              <a:r>
                <a:rPr lang="en-US" sz="1632" spc="-71" dirty="0">
                  <a:solidFill>
                    <a:schemeClr val="tx1">
                      <a:lumMod val="50000"/>
                    </a:schemeClr>
                  </a:solidFill>
                </a:rPr>
                <a:t>Time</a:t>
              </a:r>
            </a:p>
            <a:p>
              <a:pPr algn="ctr"/>
              <a:r>
                <a:rPr lang="en-US" sz="1632" spc="-71" dirty="0">
                  <a:solidFill>
                    <a:schemeClr val="tx1">
                      <a:lumMod val="50000"/>
                    </a:schemeClr>
                  </a:solidFill>
                </a:rPr>
                <a:t> (</a:t>
              </a:r>
              <a:r>
                <a:rPr lang="en-US" sz="1632" spc="-71" dirty="0" err="1">
                  <a:solidFill>
                    <a:schemeClr val="tx1">
                      <a:lumMod val="50000"/>
                    </a:schemeClr>
                  </a:solidFill>
                </a:rPr>
                <a:t>secs</a:t>
              </a:r>
              <a:r>
                <a:rPr lang="en-US" sz="1632" spc="-71" dirty="0">
                  <a:solidFill>
                    <a:schemeClr val="tx1">
                      <a:lumMod val="50000"/>
                    </a:schemeClr>
                  </a:solidFill>
                </a:rPr>
                <a:t>)</a:t>
              </a:r>
            </a:p>
          </p:txBody>
        </p:sp>
        <p:cxnSp>
          <p:nvCxnSpPr>
            <p:cNvPr id="131" name="Straight Connector 130"/>
            <p:cNvCxnSpPr/>
            <p:nvPr/>
          </p:nvCxnSpPr>
          <p:spPr>
            <a:xfrm>
              <a:off x="362739" y="3121764"/>
              <a:ext cx="0" cy="353187"/>
            </a:xfrm>
            <a:prstGeom prst="line">
              <a:avLst/>
            </a:prstGeom>
            <a:ln>
              <a:solidFill>
                <a:schemeClr val="tx2">
                  <a:lumMod val="60000"/>
                  <a:lumOff val="4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4225882" y="3112187"/>
              <a:ext cx="4710" cy="770778"/>
            </a:xfrm>
            <a:prstGeom prst="line">
              <a:avLst/>
            </a:prstGeom>
            <a:ln>
              <a:solidFill>
                <a:schemeClr val="tx2">
                  <a:lumMod val="60000"/>
                  <a:lumOff val="4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3" name="Rectangle 132"/>
            <p:cNvSpPr/>
            <p:nvPr/>
          </p:nvSpPr>
          <p:spPr bwMode="auto">
            <a:xfrm>
              <a:off x="671537" y="3589530"/>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1</a:t>
              </a:r>
            </a:p>
          </p:txBody>
        </p:sp>
        <p:sp>
          <p:nvSpPr>
            <p:cNvPr id="134" name="Rectangle 133"/>
            <p:cNvSpPr/>
            <p:nvPr/>
          </p:nvSpPr>
          <p:spPr bwMode="auto">
            <a:xfrm>
              <a:off x="970962" y="3589530"/>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5</a:t>
              </a:r>
            </a:p>
          </p:txBody>
        </p:sp>
        <p:sp>
          <p:nvSpPr>
            <p:cNvPr id="135" name="Rectangle 134"/>
            <p:cNvSpPr/>
            <p:nvPr/>
          </p:nvSpPr>
          <p:spPr bwMode="auto">
            <a:xfrm>
              <a:off x="1258669" y="3589530"/>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4</a:t>
              </a:r>
            </a:p>
          </p:txBody>
        </p:sp>
        <p:sp>
          <p:nvSpPr>
            <p:cNvPr id="136" name="Rectangle 135"/>
            <p:cNvSpPr/>
            <p:nvPr/>
          </p:nvSpPr>
          <p:spPr bwMode="auto">
            <a:xfrm>
              <a:off x="1847003" y="3589530"/>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2</a:t>
              </a:r>
            </a:p>
          </p:txBody>
        </p:sp>
        <p:sp>
          <p:nvSpPr>
            <p:cNvPr id="137" name="Rectangle 136"/>
            <p:cNvSpPr/>
            <p:nvPr/>
          </p:nvSpPr>
          <p:spPr bwMode="auto">
            <a:xfrm>
              <a:off x="1546780" y="3589530"/>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6</a:t>
              </a:r>
            </a:p>
          </p:txBody>
        </p:sp>
        <p:sp>
          <p:nvSpPr>
            <p:cNvPr id="138" name="Rounded Rectangle 137"/>
            <p:cNvSpPr/>
            <p:nvPr/>
          </p:nvSpPr>
          <p:spPr bwMode="auto">
            <a:xfrm>
              <a:off x="2286360" y="3863018"/>
              <a:ext cx="1922222" cy="408014"/>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48" spc="-51" dirty="0">
                <a:gradFill>
                  <a:gsLst>
                    <a:gs pos="0">
                      <a:srgbClr val="FFFFFF"/>
                    </a:gs>
                    <a:gs pos="100000">
                      <a:srgbClr val="FFFFFF"/>
                    </a:gs>
                  </a:gsLst>
                  <a:lin ang="5400000" scaled="0"/>
                </a:gradFill>
                <a:ea typeface="Segoe UI" pitchFamily="34" charset="0"/>
                <a:cs typeface="Segoe UI" pitchFamily="34" charset="0"/>
              </a:endParaRPr>
            </a:p>
          </p:txBody>
        </p:sp>
        <p:sp>
          <p:nvSpPr>
            <p:cNvPr id="139" name="Rectangle 138"/>
            <p:cNvSpPr/>
            <p:nvPr/>
          </p:nvSpPr>
          <p:spPr bwMode="auto">
            <a:xfrm>
              <a:off x="2972664" y="3977598"/>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8</a:t>
              </a:r>
            </a:p>
          </p:txBody>
        </p:sp>
        <p:sp>
          <p:nvSpPr>
            <p:cNvPr id="140" name="Rectangle 139"/>
            <p:cNvSpPr/>
            <p:nvPr/>
          </p:nvSpPr>
          <p:spPr bwMode="auto">
            <a:xfrm>
              <a:off x="3285665" y="3977598"/>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6</a:t>
              </a:r>
            </a:p>
          </p:txBody>
        </p:sp>
        <p:sp>
          <p:nvSpPr>
            <p:cNvPr id="141" name="TextBox 140"/>
            <p:cNvSpPr txBox="1"/>
            <p:nvPr/>
          </p:nvSpPr>
          <p:spPr>
            <a:xfrm>
              <a:off x="5054334" y="2798179"/>
              <a:ext cx="164575" cy="222752"/>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25</a:t>
              </a:r>
            </a:p>
          </p:txBody>
        </p:sp>
        <p:sp>
          <p:nvSpPr>
            <p:cNvPr id="142" name="TextBox 141"/>
            <p:cNvSpPr txBox="1"/>
            <p:nvPr/>
          </p:nvSpPr>
          <p:spPr>
            <a:xfrm>
              <a:off x="302422" y="1412770"/>
              <a:ext cx="5634083" cy="3766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1" rIns="93260" bIns="46631" numCol="1" spcCol="0" rtlCol="0" fromWordArt="0" anchor="ctr" anchorCtr="0" forceAA="0" compatLnSpc="1">
              <a:prstTxWarp prst="textNoShape">
                <a:avLst/>
              </a:prstTxWarp>
              <a:noAutofit/>
            </a:bodyPr>
            <a:lstStyle>
              <a:defPPr>
                <a:defRPr lang="en-US"/>
              </a:defPPr>
              <a:lvl1pPr algn="ctr">
                <a:defRPr sz="2400" spc="-70">
                  <a:gradFill>
                    <a:gsLst>
                      <a:gs pos="5417">
                        <a:schemeClr val="tx1"/>
                      </a:gs>
                      <a:gs pos="28000">
                        <a:schemeClr val="tx1"/>
                      </a:gs>
                    </a:gsLst>
                    <a:lin ang="5400000" scaled="0"/>
                  </a:gradFill>
                  <a:latin typeface="Segoe U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632" dirty="0">
                  <a:solidFill>
                    <a:schemeClr val="bg1">
                      <a:lumMod val="95000"/>
                    </a:schemeClr>
                  </a:solidFill>
                </a:rPr>
                <a:t>A 10-second Tumbling Window</a:t>
              </a:r>
            </a:p>
          </p:txBody>
        </p:sp>
        <p:sp>
          <p:nvSpPr>
            <p:cNvPr id="143" name="TextBox 142"/>
            <p:cNvSpPr txBox="1"/>
            <p:nvPr/>
          </p:nvSpPr>
          <p:spPr>
            <a:xfrm>
              <a:off x="5977221" y="2798179"/>
              <a:ext cx="164575" cy="222752"/>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30</a:t>
              </a:r>
            </a:p>
          </p:txBody>
        </p:sp>
        <p:cxnSp>
          <p:nvCxnSpPr>
            <p:cNvPr id="144" name="Straight Connector 143"/>
            <p:cNvCxnSpPr/>
            <p:nvPr/>
          </p:nvCxnSpPr>
          <p:spPr>
            <a:xfrm flipH="1">
              <a:off x="6054066" y="3112187"/>
              <a:ext cx="1039" cy="1106655"/>
            </a:xfrm>
            <a:prstGeom prst="line">
              <a:avLst/>
            </a:prstGeom>
            <a:ln>
              <a:solidFill>
                <a:schemeClr val="tx2">
                  <a:lumMod val="60000"/>
                  <a:lumOff val="4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5" name="Rectangle 144"/>
            <p:cNvSpPr/>
            <p:nvPr/>
          </p:nvSpPr>
          <p:spPr bwMode="auto">
            <a:xfrm>
              <a:off x="4745918" y="2491433"/>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3</a:t>
              </a:r>
            </a:p>
          </p:txBody>
        </p:sp>
        <p:sp>
          <p:nvSpPr>
            <p:cNvPr id="146" name="Rectangle 145"/>
            <p:cNvSpPr/>
            <p:nvPr/>
          </p:nvSpPr>
          <p:spPr bwMode="auto">
            <a:xfrm>
              <a:off x="5215974" y="2491433"/>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6</a:t>
              </a:r>
            </a:p>
          </p:txBody>
        </p:sp>
        <p:sp>
          <p:nvSpPr>
            <p:cNvPr id="147" name="Rectangle 146"/>
            <p:cNvSpPr/>
            <p:nvPr/>
          </p:nvSpPr>
          <p:spPr bwMode="auto">
            <a:xfrm>
              <a:off x="5483906" y="2491433"/>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1</a:t>
              </a:r>
            </a:p>
          </p:txBody>
        </p:sp>
        <p:sp>
          <p:nvSpPr>
            <p:cNvPr id="148" name="Rounded Rectangle 147"/>
            <p:cNvSpPr/>
            <p:nvPr/>
          </p:nvSpPr>
          <p:spPr bwMode="auto">
            <a:xfrm>
              <a:off x="4216775" y="4257700"/>
              <a:ext cx="1864410" cy="408014"/>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48" spc="-51" dirty="0">
                <a:gradFill>
                  <a:gsLst>
                    <a:gs pos="0">
                      <a:srgbClr val="FFFFFF"/>
                    </a:gs>
                    <a:gs pos="100000">
                      <a:srgbClr val="FFFFFF"/>
                    </a:gs>
                  </a:gsLst>
                  <a:lin ang="5400000" scaled="0"/>
                </a:gradFill>
                <a:ea typeface="Segoe UI" pitchFamily="34" charset="0"/>
                <a:cs typeface="Segoe UI" pitchFamily="34" charset="0"/>
              </a:endParaRPr>
            </a:p>
          </p:txBody>
        </p:sp>
        <p:sp>
          <p:nvSpPr>
            <p:cNvPr id="149" name="Rectangle 148"/>
            <p:cNvSpPr/>
            <p:nvPr/>
          </p:nvSpPr>
          <p:spPr bwMode="auto">
            <a:xfrm>
              <a:off x="4599204" y="43722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5</a:t>
              </a:r>
            </a:p>
          </p:txBody>
        </p:sp>
        <p:sp>
          <p:nvSpPr>
            <p:cNvPr id="150" name="Rectangle 149"/>
            <p:cNvSpPr/>
            <p:nvPr/>
          </p:nvSpPr>
          <p:spPr bwMode="auto">
            <a:xfrm>
              <a:off x="4860158" y="43722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3</a:t>
              </a:r>
            </a:p>
          </p:txBody>
        </p:sp>
        <p:sp>
          <p:nvSpPr>
            <p:cNvPr id="151" name="Rectangle 150"/>
            <p:cNvSpPr/>
            <p:nvPr/>
          </p:nvSpPr>
          <p:spPr bwMode="auto">
            <a:xfrm>
              <a:off x="5135922" y="43722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6</a:t>
              </a:r>
            </a:p>
          </p:txBody>
        </p:sp>
        <p:sp>
          <p:nvSpPr>
            <p:cNvPr id="152" name="Rectangle 151"/>
            <p:cNvSpPr/>
            <p:nvPr/>
          </p:nvSpPr>
          <p:spPr bwMode="auto">
            <a:xfrm>
              <a:off x="5423284" y="437227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lumMod val="95000"/>
                    </a:schemeClr>
                  </a:solidFill>
                </a:rPr>
                <a:t>1</a:t>
              </a:r>
            </a:p>
          </p:txBody>
        </p:sp>
        <p:cxnSp>
          <p:nvCxnSpPr>
            <p:cNvPr id="153" name="Straight Connector 152"/>
            <p:cNvCxnSpPr/>
            <p:nvPr/>
          </p:nvCxnSpPr>
          <p:spPr>
            <a:xfrm>
              <a:off x="2302164" y="3141193"/>
              <a:ext cx="0" cy="353187"/>
            </a:xfrm>
            <a:prstGeom prst="line">
              <a:avLst/>
            </a:prstGeom>
            <a:ln>
              <a:solidFill>
                <a:schemeClr val="tx2">
                  <a:lumMod val="60000"/>
                  <a:lumOff val="4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362739" y="2412563"/>
              <a:ext cx="0" cy="353187"/>
            </a:xfrm>
            <a:prstGeom prst="line">
              <a:avLst/>
            </a:prstGeom>
            <a:ln>
              <a:solidFill>
                <a:schemeClr val="tx2">
                  <a:lumMod val="60000"/>
                  <a:lumOff val="4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2302164" y="2412563"/>
              <a:ext cx="0" cy="353187"/>
            </a:xfrm>
            <a:prstGeom prst="line">
              <a:avLst/>
            </a:prstGeom>
            <a:ln>
              <a:solidFill>
                <a:schemeClr val="tx2">
                  <a:lumMod val="60000"/>
                  <a:lumOff val="4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4228237" y="2412563"/>
              <a:ext cx="0" cy="353187"/>
            </a:xfrm>
            <a:prstGeom prst="line">
              <a:avLst/>
            </a:prstGeom>
            <a:ln>
              <a:solidFill>
                <a:schemeClr val="tx2">
                  <a:lumMod val="60000"/>
                  <a:lumOff val="4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6054585" y="2399994"/>
              <a:ext cx="0" cy="353187"/>
            </a:xfrm>
            <a:prstGeom prst="line">
              <a:avLst/>
            </a:prstGeom>
            <a:ln>
              <a:solidFill>
                <a:schemeClr val="tx2">
                  <a:lumMod val="60000"/>
                  <a:lumOff val="4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8" name="Oval 157"/>
            <p:cNvSpPr/>
            <p:nvPr/>
          </p:nvSpPr>
          <p:spPr bwMode="auto">
            <a:xfrm>
              <a:off x="302422" y="3068795"/>
              <a:ext cx="120634" cy="114978"/>
            </a:xfrm>
            <a:prstGeom prst="ellipse">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solidFill>
                  <a:schemeClr val="tx2"/>
                </a:solidFill>
              </a:endParaRPr>
            </a:p>
          </p:txBody>
        </p:sp>
        <p:sp>
          <p:nvSpPr>
            <p:cNvPr id="159" name="Oval 158"/>
            <p:cNvSpPr/>
            <p:nvPr/>
          </p:nvSpPr>
          <p:spPr bwMode="auto">
            <a:xfrm>
              <a:off x="2241847" y="3068795"/>
              <a:ext cx="120634" cy="114978"/>
            </a:xfrm>
            <a:prstGeom prst="ellipse">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solidFill>
                  <a:schemeClr val="tx2"/>
                </a:solidFill>
              </a:endParaRPr>
            </a:p>
          </p:txBody>
        </p:sp>
        <p:sp>
          <p:nvSpPr>
            <p:cNvPr id="160" name="Oval 159"/>
            <p:cNvSpPr/>
            <p:nvPr/>
          </p:nvSpPr>
          <p:spPr bwMode="auto">
            <a:xfrm>
              <a:off x="1278411" y="3068795"/>
              <a:ext cx="120634" cy="114978"/>
            </a:xfrm>
            <a:prstGeom prst="ellipse">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solidFill>
                  <a:schemeClr val="tx2"/>
                </a:solidFill>
              </a:endParaRPr>
            </a:p>
          </p:txBody>
        </p:sp>
        <p:sp>
          <p:nvSpPr>
            <p:cNvPr id="161" name="Oval 160"/>
            <p:cNvSpPr/>
            <p:nvPr/>
          </p:nvSpPr>
          <p:spPr bwMode="auto">
            <a:xfrm>
              <a:off x="5093404" y="3068795"/>
              <a:ext cx="120634" cy="114978"/>
            </a:xfrm>
            <a:prstGeom prst="ellipse">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solidFill>
                  <a:schemeClr val="tx2"/>
                </a:solidFill>
              </a:endParaRPr>
            </a:p>
          </p:txBody>
        </p:sp>
        <p:sp>
          <p:nvSpPr>
            <p:cNvPr id="162" name="Oval 161"/>
            <p:cNvSpPr/>
            <p:nvPr/>
          </p:nvSpPr>
          <p:spPr bwMode="auto">
            <a:xfrm>
              <a:off x="4167920" y="3068795"/>
              <a:ext cx="120634" cy="114978"/>
            </a:xfrm>
            <a:prstGeom prst="ellipse">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solidFill>
                  <a:schemeClr val="tx2"/>
                </a:solidFill>
              </a:endParaRPr>
            </a:p>
          </p:txBody>
        </p:sp>
        <p:sp>
          <p:nvSpPr>
            <p:cNvPr id="163" name="Oval 162"/>
            <p:cNvSpPr/>
            <p:nvPr/>
          </p:nvSpPr>
          <p:spPr bwMode="auto">
            <a:xfrm>
              <a:off x="3194314" y="3068795"/>
              <a:ext cx="120634" cy="114978"/>
            </a:xfrm>
            <a:prstGeom prst="ellipse">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solidFill>
                  <a:schemeClr val="tx2"/>
                </a:solidFill>
              </a:endParaRPr>
            </a:p>
          </p:txBody>
        </p:sp>
        <p:sp>
          <p:nvSpPr>
            <p:cNvPr id="164" name="Oval 163"/>
            <p:cNvSpPr/>
            <p:nvPr/>
          </p:nvSpPr>
          <p:spPr bwMode="auto">
            <a:xfrm>
              <a:off x="5994268" y="3059080"/>
              <a:ext cx="120634" cy="114978"/>
            </a:xfrm>
            <a:prstGeom prst="ellipse">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solidFill>
                  <a:schemeClr val="tx2"/>
                </a:solidFill>
              </a:endParaRPr>
            </a:p>
          </p:txBody>
        </p:sp>
      </p:grpSp>
    </p:spTree>
    <p:extLst>
      <p:ext uri="{BB962C8B-B14F-4D97-AF65-F5344CB8AC3E}">
        <p14:creationId xmlns:p14="http://schemas.microsoft.com/office/powerpoint/2010/main" val="209361621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05961" y="1212851"/>
            <a:ext cx="8914642" cy="1612749"/>
          </a:xfrm>
        </p:spPr>
        <p:txBody>
          <a:bodyPr/>
          <a:lstStyle/>
          <a:p>
            <a:pPr marL="0" indent="0">
              <a:buNone/>
            </a:pPr>
            <a:r>
              <a:rPr lang="es-ES" sz="3200" dirty="0" smtClean="0">
                <a:solidFill>
                  <a:schemeClr val="accent3"/>
                </a:solidFill>
                <a:ea typeface="Times New Roman" panose="02020603050405020304" pitchFamily="18" charset="0"/>
                <a:cs typeface="Times New Roman" panose="02020603050405020304" pitchFamily="18" charset="0"/>
              </a:rPr>
              <a:t>Dame cada 5 segundos el número de </a:t>
            </a:r>
            <a:r>
              <a:rPr lang="es-ES" sz="3200" dirty="0" err="1" smtClean="0">
                <a:solidFill>
                  <a:schemeClr val="accent3"/>
                </a:solidFill>
                <a:ea typeface="Times New Roman" panose="02020603050405020304" pitchFamily="18" charset="0"/>
                <a:cs typeface="Times New Roman" panose="02020603050405020304" pitchFamily="18" charset="0"/>
              </a:rPr>
              <a:t>twitts</a:t>
            </a:r>
            <a:r>
              <a:rPr lang="es-ES" sz="3200" dirty="0" smtClean="0">
                <a:solidFill>
                  <a:schemeClr val="accent3"/>
                </a:solidFill>
                <a:ea typeface="Times New Roman" panose="02020603050405020304" pitchFamily="18" charset="0"/>
                <a:cs typeface="Times New Roman" panose="02020603050405020304" pitchFamily="18" charset="0"/>
              </a:rPr>
              <a:t> y la media de sentimiento de los últimos 10 segundos</a:t>
            </a:r>
            <a:endParaRPr lang="es-ES" sz="3200" dirty="0" smtClean="0">
              <a:solidFill>
                <a:schemeClr val="accent3"/>
              </a:solidFill>
            </a:endParaRPr>
          </a:p>
          <a:p>
            <a:endParaRPr lang="es-ES" sz="3200" dirty="0">
              <a:solidFill>
                <a:schemeClr val="accent3"/>
              </a:solidFill>
            </a:endParaRPr>
          </a:p>
        </p:txBody>
      </p:sp>
      <p:sp>
        <p:nvSpPr>
          <p:cNvPr id="3" name="Title 2"/>
          <p:cNvSpPr>
            <a:spLocks noGrp="1"/>
          </p:cNvSpPr>
          <p:nvPr>
            <p:ph type="title"/>
          </p:nvPr>
        </p:nvSpPr>
        <p:spPr/>
        <p:txBody>
          <a:bodyPr vert="horz" wrap="square" lIns="146304" tIns="91440" rIns="146304" bIns="91440" rtlCol="0" anchor="t">
            <a:noAutofit/>
          </a:bodyPr>
          <a:lstStyle/>
          <a:p>
            <a:r>
              <a:rPr lang="en-US" sz="4800" dirty="0">
                <a:latin typeface="Segoe UI Light" panose="020B0502040204020203" pitchFamily="34" charset="0"/>
                <a:cs typeface="Segoe UI Light" panose="020B0502040204020203" pitchFamily="34" charset="0"/>
              </a:rPr>
              <a:t>Hopping Windows</a:t>
            </a:r>
          </a:p>
        </p:txBody>
      </p:sp>
      <p:sp>
        <p:nvSpPr>
          <p:cNvPr id="6" name="Rectangle 5"/>
          <p:cNvSpPr/>
          <p:nvPr/>
        </p:nvSpPr>
        <p:spPr>
          <a:xfrm>
            <a:off x="319529" y="5574144"/>
            <a:ext cx="8876920" cy="1015663"/>
          </a:xfrm>
          <a:prstGeom prst="rect">
            <a:avLst/>
          </a:prstGeom>
        </p:spPr>
        <p:txBody>
          <a:bodyPr wrap="square">
            <a:spAutoFit/>
          </a:bodyPr>
          <a:lstStyle/>
          <a:p>
            <a:r>
              <a:rPr lang="en-US" sz="2000" dirty="0">
                <a:solidFill>
                  <a:schemeClr val="tx2">
                    <a:lumMod val="60000"/>
                    <a:lumOff val="40000"/>
                  </a:schemeClr>
                </a:solidFill>
                <a:latin typeface="Consolas"/>
              </a:rPr>
              <a:t>SELECT</a:t>
            </a:r>
            <a:r>
              <a:rPr lang="en-US" sz="2000" dirty="0">
                <a:latin typeface="Consolas"/>
              </a:rPr>
              <a:t> Topic, </a:t>
            </a:r>
            <a:r>
              <a:rPr lang="en-US" sz="2000" dirty="0">
                <a:solidFill>
                  <a:srgbClr val="7030A0"/>
                </a:solidFill>
                <a:latin typeface="Consolas"/>
              </a:rPr>
              <a:t>COUNT(*) </a:t>
            </a:r>
            <a:r>
              <a:rPr lang="en-US" sz="2000" dirty="0">
                <a:solidFill>
                  <a:schemeClr val="tx2">
                    <a:lumMod val="60000"/>
                    <a:lumOff val="40000"/>
                  </a:schemeClr>
                </a:solidFill>
                <a:latin typeface="Consolas"/>
              </a:rPr>
              <a:t>AS</a:t>
            </a:r>
            <a:r>
              <a:rPr lang="en-US" sz="2000" dirty="0">
                <a:latin typeface="Consolas"/>
              </a:rPr>
              <a:t> </a:t>
            </a:r>
            <a:r>
              <a:rPr lang="en-US" sz="2000" dirty="0" err="1">
                <a:latin typeface="Consolas"/>
              </a:rPr>
              <a:t>TotalTweets</a:t>
            </a:r>
            <a:r>
              <a:rPr lang="en-US" sz="2000" dirty="0">
                <a:solidFill>
                  <a:srgbClr val="7030A0"/>
                </a:solidFill>
                <a:latin typeface="Consolas"/>
              </a:rPr>
              <a:t>, AVG</a:t>
            </a:r>
            <a:r>
              <a:rPr lang="en-US" sz="2000" dirty="0">
                <a:latin typeface="Consolas"/>
              </a:rPr>
              <a:t>(</a:t>
            </a:r>
            <a:r>
              <a:rPr lang="en-US" sz="2000" dirty="0" err="1">
                <a:latin typeface="Consolas"/>
              </a:rPr>
              <a:t>SentimentScore</a:t>
            </a:r>
            <a:r>
              <a:rPr lang="en-US" sz="2000" dirty="0">
                <a:latin typeface="Consolas"/>
              </a:rPr>
              <a:t>) </a:t>
            </a:r>
          </a:p>
          <a:p>
            <a:r>
              <a:rPr lang="en-US" sz="2000" dirty="0">
                <a:solidFill>
                  <a:schemeClr val="tx2">
                    <a:lumMod val="60000"/>
                    <a:lumOff val="40000"/>
                  </a:schemeClr>
                </a:solidFill>
                <a:latin typeface="Consolas"/>
              </a:rPr>
              <a:t>FROM</a:t>
            </a:r>
            <a:r>
              <a:rPr lang="en-US" sz="2000" dirty="0">
                <a:latin typeface="Consolas"/>
              </a:rPr>
              <a:t> </a:t>
            </a:r>
            <a:r>
              <a:rPr lang="en-US" sz="2000" dirty="0" err="1">
                <a:latin typeface="Consolas"/>
              </a:rPr>
              <a:t>TwitterStream</a:t>
            </a:r>
            <a:r>
              <a:rPr lang="en-US" sz="2000" dirty="0">
                <a:latin typeface="Consolas"/>
              </a:rPr>
              <a:t> </a:t>
            </a:r>
            <a:r>
              <a:rPr lang="en-US" sz="2000" dirty="0">
                <a:solidFill>
                  <a:schemeClr val="tx2">
                    <a:lumMod val="60000"/>
                    <a:lumOff val="40000"/>
                  </a:schemeClr>
                </a:solidFill>
                <a:latin typeface="Consolas"/>
              </a:rPr>
              <a:t>TIMESTAMP</a:t>
            </a:r>
            <a:r>
              <a:rPr lang="en-US" sz="2000" dirty="0">
                <a:latin typeface="Consolas"/>
              </a:rPr>
              <a:t> </a:t>
            </a:r>
            <a:r>
              <a:rPr lang="en-US" sz="2000" dirty="0">
                <a:solidFill>
                  <a:schemeClr val="tx2">
                    <a:lumMod val="60000"/>
                    <a:lumOff val="40000"/>
                  </a:schemeClr>
                </a:solidFill>
                <a:latin typeface="Consolas"/>
              </a:rPr>
              <a:t>BY</a:t>
            </a:r>
            <a:r>
              <a:rPr lang="en-US" sz="2000" dirty="0">
                <a:latin typeface="Consolas"/>
              </a:rPr>
              <a:t> </a:t>
            </a:r>
            <a:r>
              <a:rPr lang="en-US" sz="2000" dirty="0" err="1">
                <a:latin typeface="Consolas"/>
              </a:rPr>
              <a:t>CreatedAt</a:t>
            </a:r>
            <a:endParaRPr lang="en-US" sz="2000" dirty="0">
              <a:latin typeface="Consolas"/>
            </a:endParaRPr>
          </a:p>
          <a:p>
            <a:r>
              <a:rPr lang="en-US" sz="2000" dirty="0">
                <a:solidFill>
                  <a:schemeClr val="tx2">
                    <a:lumMod val="60000"/>
                    <a:lumOff val="40000"/>
                  </a:schemeClr>
                </a:solidFill>
                <a:latin typeface="Consolas"/>
              </a:rPr>
              <a:t>GROUP</a:t>
            </a:r>
            <a:r>
              <a:rPr lang="en-US" sz="2000" dirty="0">
                <a:latin typeface="Consolas"/>
              </a:rPr>
              <a:t> </a:t>
            </a:r>
            <a:r>
              <a:rPr lang="en-US" sz="2000" dirty="0">
                <a:solidFill>
                  <a:schemeClr val="tx2">
                    <a:lumMod val="60000"/>
                    <a:lumOff val="40000"/>
                  </a:schemeClr>
                </a:solidFill>
                <a:latin typeface="Consolas"/>
              </a:rPr>
              <a:t>BY</a:t>
            </a:r>
            <a:r>
              <a:rPr lang="en-US" sz="2000" dirty="0">
                <a:latin typeface="Consolas"/>
              </a:rPr>
              <a:t> Topic, </a:t>
            </a:r>
            <a:r>
              <a:rPr lang="en-US" sz="2000" dirty="0" err="1">
                <a:solidFill>
                  <a:srgbClr val="7030A0"/>
                </a:solidFill>
                <a:latin typeface="Consolas"/>
              </a:rPr>
              <a:t>HoppingWindow</a:t>
            </a:r>
            <a:r>
              <a:rPr lang="en-US" sz="2000" dirty="0">
                <a:latin typeface="Consolas"/>
              </a:rPr>
              <a:t>(second, 10 , 5)</a:t>
            </a:r>
          </a:p>
        </p:txBody>
      </p:sp>
      <p:grpSp>
        <p:nvGrpSpPr>
          <p:cNvPr id="5" name="Group 4"/>
          <p:cNvGrpSpPr/>
          <p:nvPr/>
        </p:nvGrpSpPr>
        <p:grpSpPr>
          <a:xfrm>
            <a:off x="2392867" y="2486488"/>
            <a:ext cx="4421098" cy="2876243"/>
            <a:chOff x="4082937" y="624722"/>
            <a:chExt cx="6460662" cy="4203127"/>
          </a:xfrm>
        </p:grpSpPr>
        <p:sp>
          <p:nvSpPr>
            <p:cNvPr id="65" name="Rounded Rectangle 64"/>
            <p:cNvSpPr/>
            <p:nvPr/>
          </p:nvSpPr>
          <p:spPr bwMode="auto">
            <a:xfrm>
              <a:off x="4174433" y="2619364"/>
              <a:ext cx="1934006" cy="408013"/>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00" spc="-51" dirty="0">
                <a:solidFill>
                  <a:schemeClr val="bg1"/>
                </a:solidFill>
                <a:ea typeface="Segoe UI" pitchFamily="34" charset="0"/>
                <a:cs typeface="Segoe UI" pitchFamily="34" charset="0"/>
              </a:endParaRPr>
            </a:p>
          </p:txBody>
        </p:sp>
        <p:sp>
          <p:nvSpPr>
            <p:cNvPr id="66" name="Rectangle 65"/>
            <p:cNvSpPr/>
            <p:nvPr/>
          </p:nvSpPr>
          <p:spPr bwMode="auto">
            <a:xfrm>
              <a:off x="4323745" y="1595532"/>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1</a:t>
              </a:r>
            </a:p>
          </p:txBody>
        </p:sp>
        <p:sp>
          <p:nvSpPr>
            <p:cNvPr id="67" name="Rectangle 66"/>
            <p:cNvSpPr/>
            <p:nvPr/>
          </p:nvSpPr>
          <p:spPr bwMode="auto">
            <a:xfrm>
              <a:off x="4603741" y="1595532"/>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5</a:t>
              </a:r>
            </a:p>
          </p:txBody>
        </p:sp>
        <p:sp>
          <p:nvSpPr>
            <p:cNvPr id="68" name="Rectangle 67"/>
            <p:cNvSpPr/>
            <p:nvPr/>
          </p:nvSpPr>
          <p:spPr bwMode="auto">
            <a:xfrm>
              <a:off x="5250889" y="1595532"/>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4</a:t>
              </a:r>
            </a:p>
          </p:txBody>
        </p:sp>
        <p:sp>
          <p:nvSpPr>
            <p:cNvPr id="69" name="Rectangle 68"/>
            <p:cNvSpPr/>
            <p:nvPr/>
          </p:nvSpPr>
          <p:spPr bwMode="auto">
            <a:xfrm>
              <a:off x="5800364" y="1595532"/>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2</a:t>
              </a:r>
            </a:p>
          </p:txBody>
        </p:sp>
        <p:sp>
          <p:nvSpPr>
            <p:cNvPr id="70" name="Rectangle 69"/>
            <p:cNvSpPr/>
            <p:nvPr/>
          </p:nvSpPr>
          <p:spPr bwMode="auto">
            <a:xfrm>
              <a:off x="5519569" y="1595532"/>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6</a:t>
              </a:r>
            </a:p>
          </p:txBody>
        </p:sp>
        <p:sp>
          <p:nvSpPr>
            <p:cNvPr id="71" name="Rectangle 70"/>
            <p:cNvSpPr/>
            <p:nvPr/>
          </p:nvSpPr>
          <p:spPr bwMode="auto">
            <a:xfrm>
              <a:off x="7265007" y="1595532"/>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8</a:t>
              </a:r>
            </a:p>
          </p:txBody>
        </p:sp>
        <p:sp>
          <p:nvSpPr>
            <p:cNvPr id="72" name="Rectangle 71"/>
            <p:cNvSpPr/>
            <p:nvPr/>
          </p:nvSpPr>
          <p:spPr bwMode="auto">
            <a:xfrm>
              <a:off x="7539149" y="1595532"/>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7</a:t>
              </a:r>
            </a:p>
          </p:txBody>
        </p:sp>
        <p:sp>
          <p:nvSpPr>
            <p:cNvPr id="73" name="Oval 72"/>
            <p:cNvSpPr/>
            <p:nvPr/>
          </p:nvSpPr>
          <p:spPr bwMode="auto">
            <a:xfrm>
              <a:off x="4095483" y="2076738"/>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00" dirty="0">
                <a:gradFill>
                  <a:gsLst>
                    <a:gs pos="0">
                      <a:srgbClr val="FFFFFF"/>
                    </a:gs>
                    <a:gs pos="100000">
                      <a:srgbClr val="FFFFFF"/>
                    </a:gs>
                  </a:gsLst>
                  <a:lin ang="5400000" scaled="0"/>
                </a:gradFill>
              </a:endParaRPr>
            </a:p>
          </p:txBody>
        </p:sp>
        <p:sp>
          <p:nvSpPr>
            <p:cNvPr id="74" name="Oval 73"/>
            <p:cNvSpPr/>
            <p:nvPr/>
          </p:nvSpPr>
          <p:spPr bwMode="auto">
            <a:xfrm>
              <a:off x="6045409" y="2076738"/>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00" dirty="0">
                <a:gradFill>
                  <a:gsLst>
                    <a:gs pos="0">
                      <a:srgbClr val="FFFFFF"/>
                    </a:gs>
                    <a:gs pos="100000">
                      <a:srgbClr val="FFFFFF"/>
                    </a:gs>
                  </a:gsLst>
                  <a:lin ang="5400000" scaled="0"/>
                </a:gradFill>
              </a:endParaRPr>
            </a:p>
          </p:txBody>
        </p:sp>
        <p:sp>
          <p:nvSpPr>
            <p:cNvPr id="75" name="Oval 74"/>
            <p:cNvSpPr/>
            <p:nvPr/>
          </p:nvSpPr>
          <p:spPr bwMode="auto">
            <a:xfrm>
              <a:off x="5071471" y="2076738"/>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00" dirty="0">
                <a:gradFill>
                  <a:gsLst>
                    <a:gs pos="0">
                      <a:srgbClr val="FFFFFF"/>
                    </a:gs>
                    <a:gs pos="100000">
                      <a:srgbClr val="FFFFFF"/>
                    </a:gs>
                  </a:gsLst>
                  <a:lin ang="5400000" scaled="0"/>
                </a:gradFill>
              </a:endParaRPr>
            </a:p>
          </p:txBody>
        </p:sp>
        <p:sp>
          <p:nvSpPr>
            <p:cNvPr id="76" name="Oval 75"/>
            <p:cNvSpPr/>
            <p:nvPr/>
          </p:nvSpPr>
          <p:spPr bwMode="auto">
            <a:xfrm>
              <a:off x="8808749" y="2076738"/>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00" dirty="0">
                <a:gradFill>
                  <a:gsLst>
                    <a:gs pos="0">
                      <a:srgbClr val="FFFFFF"/>
                    </a:gs>
                    <a:gs pos="100000">
                      <a:srgbClr val="FFFFFF"/>
                    </a:gs>
                  </a:gsLst>
                  <a:lin ang="5400000" scaled="0"/>
                </a:gradFill>
              </a:endParaRPr>
            </a:p>
          </p:txBody>
        </p:sp>
        <p:sp>
          <p:nvSpPr>
            <p:cNvPr id="77" name="Oval 76"/>
            <p:cNvSpPr/>
            <p:nvPr/>
          </p:nvSpPr>
          <p:spPr bwMode="auto">
            <a:xfrm>
              <a:off x="7963363" y="2076738"/>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00" dirty="0">
                <a:gradFill>
                  <a:gsLst>
                    <a:gs pos="0">
                      <a:srgbClr val="FFFFFF"/>
                    </a:gs>
                    <a:gs pos="100000">
                      <a:srgbClr val="FFFFFF"/>
                    </a:gs>
                  </a:gsLst>
                  <a:lin ang="5400000" scaled="0"/>
                </a:gradFill>
              </a:endParaRPr>
            </a:p>
          </p:txBody>
        </p:sp>
        <p:sp>
          <p:nvSpPr>
            <p:cNvPr id="78" name="Oval 77"/>
            <p:cNvSpPr/>
            <p:nvPr/>
          </p:nvSpPr>
          <p:spPr bwMode="auto">
            <a:xfrm>
              <a:off x="6987375" y="2076738"/>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00" dirty="0">
                <a:gradFill>
                  <a:gsLst>
                    <a:gs pos="0">
                      <a:srgbClr val="FFFFFF"/>
                    </a:gs>
                    <a:gs pos="100000">
                      <a:srgbClr val="FFFFFF"/>
                    </a:gs>
                  </a:gsLst>
                  <a:lin ang="5400000" scaled="0"/>
                </a:gradFill>
              </a:endParaRPr>
            </a:p>
          </p:txBody>
        </p:sp>
        <p:cxnSp>
          <p:nvCxnSpPr>
            <p:cNvPr id="79" name="Straight Arrow Connector 78"/>
            <p:cNvCxnSpPr>
              <a:stCxn id="73" idx="6"/>
              <a:endCxn id="85" idx="1"/>
            </p:cNvCxnSpPr>
            <p:nvPr/>
          </p:nvCxnSpPr>
          <p:spPr>
            <a:xfrm>
              <a:off x="4216116" y="2134227"/>
              <a:ext cx="5745978" cy="6371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4082937" y="1845998"/>
              <a:ext cx="108505" cy="269857"/>
            </a:xfrm>
            <a:prstGeom prst="rect">
              <a:avLst/>
            </a:prstGeom>
            <a:noFill/>
          </p:spPr>
          <p:txBody>
            <a:bodyPr wrap="none" lIns="0" tIns="0" rIns="0" bIns="0" rtlCol="0">
              <a:spAutoFit/>
            </a:bodyPr>
            <a:lstStyle/>
            <a:p>
              <a:r>
                <a:rPr lang="en-US" sz="1200" spc="-71" dirty="0">
                  <a:gradFill>
                    <a:gsLst>
                      <a:gs pos="2917">
                        <a:schemeClr val="tx1"/>
                      </a:gs>
                      <a:gs pos="30000">
                        <a:schemeClr val="tx1"/>
                      </a:gs>
                    </a:gsLst>
                    <a:lin ang="5400000" scaled="0"/>
                  </a:gradFill>
                </a:rPr>
                <a:t>0</a:t>
              </a:r>
            </a:p>
          </p:txBody>
        </p:sp>
        <p:sp>
          <p:nvSpPr>
            <p:cNvPr id="81" name="TextBox 80"/>
            <p:cNvSpPr txBox="1"/>
            <p:nvPr/>
          </p:nvSpPr>
          <p:spPr>
            <a:xfrm>
              <a:off x="5063624" y="1845998"/>
              <a:ext cx="108505" cy="269857"/>
            </a:xfrm>
            <a:prstGeom prst="rect">
              <a:avLst/>
            </a:prstGeom>
            <a:noFill/>
          </p:spPr>
          <p:txBody>
            <a:bodyPr wrap="none" lIns="0" tIns="0" rIns="0" bIns="0" rtlCol="0">
              <a:spAutoFit/>
            </a:bodyPr>
            <a:lstStyle/>
            <a:p>
              <a:r>
                <a:rPr lang="en-US" sz="1200" spc="-71" dirty="0">
                  <a:gradFill>
                    <a:gsLst>
                      <a:gs pos="2917">
                        <a:schemeClr val="tx1"/>
                      </a:gs>
                      <a:gs pos="30000">
                        <a:schemeClr val="tx1"/>
                      </a:gs>
                    </a:gsLst>
                    <a:lin ang="5400000" scaled="0"/>
                  </a:gradFill>
                </a:rPr>
                <a:t>5</a:t>
              </a:r>
            </a:p>
          </p:txBody>
        </p:sp>
        <p:sp>
          <p:nvSpPr>
            <p:cNvPr id="82" name="TextBox 81"/>
            <p:cNvSpPr txBox="1"/>
            <p:nvPr/>
          </p:nvSpPr>
          <p:spPr>
            <a:xfrm>
              <a:off x="7963364" y="1845998"/>
              <a:ext cx="217010" cy="269857"/>
            </a:xfrm>
            <a:prstGeom prst="rect">
              <a:avLst/>
            </a:prstGeom>
            <a:noFill/>
          </p:spPr>
          <p:txBody>
            <a:bodyPr wrap="none" lIns="0" tIns="0" rIns="0" bIns="0" rtlCol="0">
              <a:spAutoFit/>
            </a:bodyPr>
            <a:lstStyle/>
            <a:p>
              <a:r>
                <a:rPr lang="en-US" sz="1200" spc="-71" dirty="0">
                  <a:gradFill>
                    <a:gsLst>
                      <a:gs pos="2917">
                        <a:schemeClr val="tx1"/>
                      </a:gs>
                      <a:gs pos="30000">
                        <a:schemeClr val="tx1"/>
                      </a:gs>
                    </a:gsLst>
                    <a:lin ang="5400000" scaled="0"/>
                  </a:gradFill>
                </a:rPr>
                <a:t>20</a:t>
              </a:r>
            </a:p>
          </p:txBody>
        </p:sp>
        <p:sp>
          <p:nvSpPr>
            <p:cNvPr id="83" name="TextBox 82"/>
            <p:cNvSpPr txBox="1"/>
            <p:nvPr/>
          </p:nvSpPr>
          <p:spPr>
            <a:xfrm>
              <a:off x="6037290" y="1845998"/>
              <a:ext cx="217010" cy="269857"/>
            </a:xfrm>
            <a:prstGeom prst="rect">
              <a:avLst/>
            </a:prstGeom>
            <a:noFill/>
          </p:spPr>
          <p:txBody>
            <a:bodyPr wrap="none" lIns="0" tIns="0" rIns="0" bIns="0" rtlCol="0">
              <a:spAutoFit/>
            </a:bodyPr>
            <a:lstStyle/>
            <a:p>
              <a:r>
                <a:rPr lang="en-US" sz="1200" spc="-71" dirty="0">
                  <a:gradFill>
                    <a:gsLst>
                      <a:gs pos="2917">
                        <a:schemeClr val="tx1"/>
                      </a:gs>
                      <a:gs pos="30000">
                        <a:schemeClr val="tx1"/>
                      </a:gs>
                    </a:gsLst>
                    <a:lin ang="5400000" scaled="0"/>
                  </a:gradFill>
                </a:rPr>
                <a:t>10</a:t>
              </a:r>
            </a:p>
          </p:txBody>
        </p:sp>
        <p:sp>
          <p:nvSpPr>
            <p:cNvPr id="84" name="TextBox 83"/>
            <p:cNvSpPr txBox="1"/>
            <p:nvPr/>
          </p:nvSpPr>
          <p:spPr>
            <a:xfrm>
              <a:off x="7000325" y="1845998"/>
              <a:ext cx="217010" cy="269857"/>
            </a:xfrm>
            <a:prstGeom prst="rect">
              <a:avLst/>
            </a:prstGeom>
            <a:noFill/>
          </p:spPr>
          <p:txBody>
            <a:bodyPr wrap="none" lIns="0" tIns="0" rIns="0" bIns="0" rtlCol="0">
              <a:spAutoFit/>
            </a:bodyPr>
            <a:lstStyle/>
            <a:p>
              <a:r>
                <a:rPr lang="en-US" sz="1200" spc="-71" dirty="0">
                  <a:gradFill>
                    <a:gsLst>
                      <a:gs pos="2917">
                        <a:schemeClr val="tx1"/>
                      </a:gs>
                      <a:gs pos="30000">
                        <a:schemeClr val="tx1"/>
                      </a:gs>
                    </a:gsLst>
                    <a:lin ang="5400000" scaled="0"/>
                  </a:gradFill>
                </a:rPr>
                <a:t>15</a:t>
              </a:r>
            </a:p>
          </p:txBody>
        </p:sp>
        <p:sp>
          <p:nvSpPr>
            <p:cNvPr id="85" name="TextBox 84"/>
            <p:cNvSpPr txBox="1"/>
            <p:nvPr/>
          </p:nvSpPr>
          <p:spPr>
            <a:xfrm>
              <a:off x="9962094" y="1883106"/>
              <a:ext cx="581505" cy="629666"/>
            </a:xfrm>
            <a:prstGeom prst="rect">
              <a:avLst/>
            </a:prstGeom>
            <a:noFill/>
          </p:spPr>
          <p:txBody>
            <a:bodyPr wrap="none" lIns="0" tIns="0" rIns="0" bIns="0" rtlCol="0">
              <a:spAutoFit/>
            </a:bodyPr>
            <a:lstStyle/>
            <a:p>
              <a:pPr algn="ctr"/>
              <a:r>
                <a:rPr lang="en-US" sz="1400" spc="-71" dirty="0">
                  <a:gradFill>
                    <a:gsLst>
                      <a:gs pos="2917">
                        <a:schemeClr val="tx1"/>
                      </a:gs>
                      <a:gs pos="30000">
                        <a:schemeClr val="tx1"/>
                      </a:gs>
                    </a:gsLst>
                    <a:lin ang="5400000" scaled="0"/>
                  </a:gradFill>
                  <a:latin typeface="Segoe UI Light" panose="020B0502040204020203" pitchFamily="34" charset="0"/>
                </a:rPr>
                <a:t>Time</a:t>
              </a:r>
            </a:p>
            <a:p>
              <a:pPr algn="ctr"/>
              <a:r>
                <a:rPr lang="en-US" sz="1400" spc="-71" dirty="0">
                  <a:gradFill>
                    <a:gsLst>
                      <a:gs pos="2917">
                        <a:schemeClr val="tx1"/>
                      </a:gs>
                      <a:gs pos="30000">
                        <a:schemeClr val="tx1"/>
                      </a:gs>
                    </a:gsLst>
                    <a:lin ang="5400000" scaled="0"/>
                  </a:gradFill>
                  <a:latin typeface="Segoe UI Light" panose="020B0502040204020203" pitchFamily="34" charset="0"/>
                </a:rPr>
                <a:t> (</a:t>
              </a:r>
              <a:r>
                <a:rPr lang="en-US" sz="1400" spc="-71" dirty="0" err="1">
                  <a:gradFill>
                    <a:gsLst>
                      <a:gs pos="2917">
                        <a:schemeClr val="tx1"/>
                      </a:gs>
                      <a:gs pos="30000">
                        <a:schemeClr val="tx1"/>
                      </a:gs>
                    </a:gsLst>
                    <a:lin ang="5400000" scaled="0"/>
                  </a:gradFill>
                  <a:latin typeface="Segoe UI Light" panose="020B0502040204020203" pitchFamily="34" charset="0"/>
                </a:rPr>
                <a:t>secs</a:t>
              </a:r>
              <a:r>
                <a:rPr lang="en-US" sz="1400" spc="-71" dirty="0">
                  <a:gradFill>
                    <a:gsLst>
                      <a:gs pos="2917">
                        <a:schemeClr val="tx1"/>
                      </a:gs>
                      <a:gs pos="30000">
                        <a:schemeClr val="tx1"/>
                      </a:gs>
                    </a:gsLst>
                    <a:lin ang="5400000" scaled="0"/>
                  </a:gradFill>
                  <a:latin typeface="Segoe UI Light" panose="020B0502040204020203" pitchFamily="34" charset="0"/>
                </a:rPr>
                <a:t>)</a:t>
              </a:r>
            </a:p>
          </p:txBody>
        </p:sp>
        <p:cxnSp>
          <p:nvCxnSpPr>
            <p:cNvPr id="86" name="Straight Connector 85"/>
            <p:cNvCxnSpPr/>
            <p:nvPr/>
          </p:nvCxnSpPr>
          <p:spPr>
            <a:xfrm>
              <a:off x="8022216" y="2149138"/>
              <a:ext cx="12302" cy="1367238"/>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87" name="Rounded Rectangle 86"/>
            <p:cNvSpPr/>
            <p:nvPr/>
          </p:nvSpPr>
          <p:spPr bwMode="auto">
            <a:xfrm>
              <a:off x="5071473" y="3058055"/>
              <a:ext cx="1966597" cy="408013"/>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00" spc="-51" dirty="0">
                <a:solidFill>
                  <a:schemeClr val="bg1"/>
                </a:solidFill>
                <a:ea typeface="Segoe UI" pitchFamily="34" charset="0"/>
                <a:cs typeface="Segoe UI" pitchFamily="34" charset="0"/>
              </a:endParaRPr>
            </a:p>
          </p:txBody>
        </p:sp>
        <p:sp>
          <p:nvSpPr>
            <p:cNvPr id="88" name="TextBox 87"/>
            <p:cNvSpPr txBox="1"/>
            <p:nvPr/>
          </p:nvSpPr>
          <p:spPr>
            <a:xfrm>
              <a:off x="8789106" y="1845998"/>
              <a:ext cx="217010" cy="269857"/>
            </a:xfrm>
            <a:prstGeom prst="rect">
              <a:avLst/>
            </a:prstGeom>
            <a:noFill/>
          </p:spPr>
          <p:txBody>
            <a:bodyPr wrap="none" lIns="0" tIns="0" rIns="0" bIns="0" rtlCol="0">
              <a:spAutoFit/>
            </a:bodyPr>
            <a:lstStyle/>
            <a:p>
              <a:r>
                <a:rPr lang="en-US" sz="1200" spc="-71" dirty="0">
                  <a:gradFill>
                    <a:gsLst>
                      <a:gs pos="2917">
                        <a:schemeClr val="tx1"/>
                      </a:gs>
                      <a:gs pos="30000">
                        <a:schemeClr val="tx1"/>
                      </a:gs>
                    </a:gsLst>
                    <a:lin ang="5400000" scaled="0"/>
                  </a:gradFill>
                </a:rPr>
                <a:t>25</a:t>
              </a:r>
            </a:p>
          </p:txBody>
        </p:sp>
        <p:sp>
          <p:nvSpPr>
            <p:cNvPr id="89" name="TextBox 88"/>
            <p:cNvSpPr txBox="1"/>
            <p:nvPr/>
          </p:nvSpPr>
          <p:spPr>
            <a:xfrm>
              <a:off x="4155801" y="624722"/>
              <a:ext cx="5573766" cy="3766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1" rIns="93260" bIns="46631" numCol="1" spcCol="0" rtlCol="0" fromWordArt="0" anchor="ctr" anchorCtr="0" forceAA="0" compatLnSpc="1">
              <a:prstTxWarp prst="textNoShape">
                <a:avLst/>
              </a:prstTxWarp>
              <a:noAutofit/>
            </a:bodyPr>
            <a:lstStyle>
              <a:defPPr>
                <a:defRPr lang="en-US"/>
              </a:defPPr>
              <a:lvl1pPr algn="ctr">
                <a:defRPr sz="2400" spc="-70">
                  <a:gradFill>
                    <a:gsLst>
                      <a:gs pos="5417">
                        <a:schemeClr val="tx1"/>
                      </a:gs>
                      <a:gs pos="28000">
                        <a:schemeClr val="tx1"/>
                      </a:gs>
                    </a:gsLst>
                    <a:lin ang="5400000" scaled="0"/>
                  </a:gradFill>
                  <a:latin typeface="Segoe U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400" dirty="0">
                  <a:solidFill>
                    <a:schemeClr val="bg1"/>
                  </a:solidFill>
                  <a:latin typeface="Segoe UI Light" panose="020B0502040204020203" pitchFamily="34" charset="0"/>
                </a:rPr>
                <a:t>A 10-second Hopping Window with a 5-second “Hop”</a:t>
              </a:r>
            </a:p>
          </p:txBody>
        </p:sp>
        <p:sp>
          <p:nvSpPr>
            <p:cNvPr id="90" name="Oval 89"/>
            <p:cNvSpPr/>
            <p:nvPr/>
          </p:nvSpPr>
          <p:spPr bwMode="auto">
            <a:xfrm>
              <a:off x="9669250" y="2067026"/>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00" dirty="0">
                <a:gradFill>
                  <a:gsLst>
                    <a:gs pos="0">
                      <a:srgbClr val="FFFFFF"/>
                    </a:gs>
                    <a:gs pos="100000">
                      <a:srgbClr val="FFFFFF"/>
                    </a:gs>
                  </a:gsLst>
                  <a:lin ang="5400000" scaled="0"/>
                </a:gradFill>
              </a:endParaRPr>
            </a:p>
          </p:txBody>
        </p:sp>
        <p:sp>
          <p:nvSpPr>
            <p:cNvPr id="91" name="TextBox 90"/>
            <p:cNvSpPr txBox="1"/>
            <p:nvPr/>
          </p:nvSpPr>
          <p:spPr>
            <a:xfrm>
              <a:off x="9653707" y="1845998"/>
              <a:ext cx="217010" cy="269857"/>
            </a:xfrm>
            <a:prstGeom prst="rect">
              <a:avLst/>
            </a:prstGeom>
            <a:noFill/>
          </p:spPr>
          <p:txBody>
            <a:bodyPr wrap="none" lIns="0" tIns="0" rIns="0" bIns="0" rtlCol="0">
              <a:spAutoFit/>
            </a:bodyPr>
            <a:lstStyle/>
            <a:p>
              <a:r>
                <a:rPr lang="en-US" sz="1200" spc="-71" dirty="0">
                  <a:gradFill>
                    <a:gsLst>
                      <a:gs pos="2917">
                        <a:schemeClr val="tx1"/>
                      </a:gs>
                      <a:gs pos="30000">
                        <a:schemeClr val="tx1"/>
                      </a:gs>
                    </a:gsLst>
                    <a:lin ang="5400000" scaled="0"/>
                  </a:gradFill>
                </a:rPr>
                <a:t>30</a:t>
              </a:r>
            </a:p>
          </p:txBody>
        </p:sp>
        <p:cxnSp>
          <p:nvCxnSpPr>
            <p:cNvPr id="92" name="Straight Connector 91"/>
            <p:cNvCxnSpPr/>
            <p:nvPr/>
          </p:nvCxnSpPr>
          <p:spPr>
            <a:xfrm>
              <a:off x="9718223" y="2081600"/>
              <a:ext cx="29050" cy="2299377"/>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3" name="Rounded Rectangle 92"/>
            <p:cNvSpPr/>
            <p:nvPr/>
          </p:nvSpPr>
          <p:spPr bwMode="auto">
            <a:xfrm>
              <a:off x="6108438" y="3516377"/>
              <a:ext cx="1913780" cy="408013"/>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00" spc="-51" dirty="0">
                <a:solidFill>
                  <a:schemeClr val="bg1"/>
                </a:solidFill>
                <a:ea typeface="Segoe UI" pitchFamily="34" charset="0"/>
                <a:cs typeface="Segoe UI" pitchFamily="34" charset="0"/>
              </a:endParaRPr>
            </a:p>
          </p:txBody>
        </p:sp>
        <p:sp>
          <p:nvSpPr>
            <p:cNvPr id="94" name="Rectangle 93"/>
            <p:cNvSpPr/>
            <p:nvPr/>
          </p:nvSpPr>
          <p:spPr bwMode="auto">
            <a:xfrm>
              <a:off x="5637439" y="317263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4</a:t>
              </a:r>
            </a:p>
          </p:txBody>
        </p:sp>
        <p:sp>
          <p:nvSpPr>
            <p:cNvPr id="95" name="Rectangle 94"/>
            <p:cNvSpPr/>
            <p:nvPr/>
          </p:nvSpPr>
          <p:spPr bwMode="auto">
            <a:xfrm>
              <a:off x="6254917" y="317263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2</a:t>
              </a:r>
            </a:p>
          </p:txBody>
        </p:sp>
        <p:sp>
          <p:nvSpPr>
            <p:cNvPr id="96" name="Rectangle 95"/>
            <p:cNvSpPr/>
            <p:nvPr/>
          </p:nvSpPr>
          <p:spPr bwMode="auto">
            <a:xfrm>
              <a:off x="5954694" y="317263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6</a:t>
              </a:r>
            </a:p>
          </p:txBody>
        </p:sp>
        <p:sp>
          <p:nvSpPr>
            <p:cNvPr id="97" name="Rectangle 96"/>
            <p:cNvSpPr/>
            <p:nvPr/>
          </p:nvSpPr>
          <p:spPr bwMode="auto">
            <a:xfrm>
              <a:off x="6800236" y="3630957"/>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8</a:t>
              </a:r>
            </a:p>
          </p:txBody>
        </p:sp>
        <p:sp>
          <p:nvSpPr>
            <p:cNvPr id="98" name="Rectangle 97"/>
            <p:cNvSpPr/>
            <p:nvPr/>
          </p:nvSpPr>
          <p:spPr bwMode="auto">
            <a:xfrm>
              <a:off x="7113237" y="3630957"/>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6</a:t>
              </a:r>
            </a:p>
          </p:txBody>
        </p:sp>
        <p:sp>
          <p:nvSpPr>
            <p:cNvPr id="99" name="Rounded Rectangle 98"/>
            <p:cNvSpPr/>
            <p:nvPr/>
          </p:nvSpPr>
          <p:spPr bwMode="auto">
            <a:xfrm>
              <a:off x="7049961" y="3972964"/>
              <a:ext cx="1827143" cy="408013"/>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00" spc="-51" dirty="0">
                <a:solidFill>
                  <a:schemeClr val="bg1"/>
                </a:solidFill>
                <a:ea typeface="Segoe UI" pitchFamily="34" charset="0"/>
                <a:cs typeface="Segoe UI" pitchFamily="34" charset="0"/>
              </a:endParaRPr>
            </a:p>
          </p:txBody>
        </p:sp>
        <p:sp>
          <p:nvSpPr>
            <p:cNvPr id="100" name="Rounded Rectangle 99"/>
            <p:cNvSpPr/>
            <p:nvPr/>
          </p:nvSpPr>
          <p:spPr bwMode="auto">
            <a:xfrm>
              <a:off x="8034521" y="4419836"/>
              <a:ext cx="1712752" cy="408013"/>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00" spc="-51" dirty="0">
                <a:solidFill>
                  <a:schemeClr val="bg1"/>
                </a:solidFill>
                <a:ea typeface="Segoe UI" pitchFamily="34" charset="0"/>
                <a:cs typeface="Segoe UI" pitchFamily="34" charset="0"/>
              </a:endParaRPr>
            </a:p>
          </p:txBody>
        </p:sp>
        <p:sp>
          <p:nvSpPr>
            <p:cNvPr id="101" name="Rectangle 100"/>
            <p:cNvSpPr/>
            <p:nvPr/>
          </p:nvSpPr>
          <p:spPr bwMode="auto">
            <a:xfrm>
              <a:off x="8384839" y="4534415"/>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5</a:t>
              </a:r>
            </a:p>
          </p:txBody>
        </p:sp>
        <p:sp>
          <p:nvSpPr>
            <p:cNvPr id="102" name="Rectangle 101"/>
            <p:cNvSpPr/>
            <p:nvPr/>
          </p:nvSpPr>
          <p:spPr bwMode="auto">
            <a:xfrm>
              <a:off x="8645793" y="4534415"/>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3</a:t>
              </a:r>
            </a:p>
          </p:txBody>
        </p:sp>
        <p:sp>
          <p:nvSpPr>
            <p:cNvPr id="103" name="Rectangle 102"/>
            <p:cNvSpPr/>
            <p:nvPr/>
          </p:nvSpPr>
          <p:spPr bwMode="auto">
            <a:xfrm>
              <a:off x="8911842" y="4534415"/>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6</a:t>
              </a:r>
            </a:p>
          </p:txBody>
        </p:sp>
        <p:sp>
          <p:nvSpPr>
            <p:cNvPr id="104" name="Rectangle 103"/>
            <p:cNvSpPr/>
            <p:nvPr/>
          </p:nvSpPr>
          <p:spPr bwMode="auto">
            <a:xfrm>
              <a:off x="9179774" y="4534415"/>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1</a:t>
              </a:r>
            </a:p>
          </p:txBody>
        </p:sp>
        <p:sp>
          <p:nvSpPr>
            <p:cNvPr id="105" name="Rectangle 104"/>
            <p:cNvSpPr/>
            <p:nvPr/>
          </p:nvSpPr>
          <p:spPr bwMode="auto">
            <a:xfrm>
              <a:off x="4459685" y="273184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1</a:t>
              </a:r>
            </a:p>
          </p:txBody>
        </p:sp>
        <p:sp>
          <p:nvSpPr>
            <p:cNvPr id="106" name="Rectangle 105"/>
            <p:cNvSpPr/>
            <p:nvPr/>
          </p:nvSpPr>
          <p:spPr bwMode="auto">
            <a:xfrm>
              <a:off x="4759110" y="273184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5</a:t>
              </a:r>
            </a:p>
          </p:txBody>
        </p:sp>
        <p:sp>
          <p:nvSpPr>
            <p:cNvPr id="107" name="Rectangle 106"/>
            <p:cNvSpPr/>
            <p:nvPr/>
          </p:nvSpPr>
          <p:spPr bwMode="auto">
            <a:xfrm>
              <a:off x="5027388" y="2736041"/>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4</a:t>
              </a:r>
            </a:p>
          </p:txBody>
        </p:sp>
        <p:sp>
          <p:nvSpPr>
            <p:cNvPr id="108" name="Rectangle 107"/>
            <p:cNvSpPr/>
            <p:nvPr/>
          </p:nvSpPr>
          <p:spPr bwMode="auto">
            <a:xfrm>
              <a:off x="5606006" y="2736041"/>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2</a:t>
              </a:r>
            </a:p>
          </p:txBody>
        </p:sp>
        <p:sp>
          <p:nvSpPr>
            <p:cNvPr id="109" name="Rectangle 108"/>
            <p:cNvSpPr/>
            <p:nvPr/>
          </p:nvSpPr>
          <p:spPr bwMode="auto">
            <a:xfrm>
              <a:off x="5305783" y="2736041"/>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6</a:t>
              </a:r>
            </a:p>
          </p:txBody>
        </p:sp>
        <p:sp>
          <p:nvSpPr>
            <p:cNvPr id="110" name="Rectangle 109"/>
            <p:cNvSpPr/>
            <p:nvPr/>
          </p:nvSpPr>
          <p:spPr bwMode="auto">
            <a:xfrm>
              <a:off x="7460821" y="408754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8</a:t>
              </a:r>
            </a:p>
          </p:txBody>
        </p:sp>
        <p:sp>
          <p:nvSpPr>
            <p:cNvPr id="111" name="Rectangle 110"/>
            <p:cNvSpPr/>
            <p:nvPr/>
          </p:nvSpPr>
          <p:spPr bwMode="auto">
            <a:xfrm>
              <a:off x="7725248" y="408754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6</a:t>
              </a:r>
            </a:p>
          </p:txBody>
        </p:sp>
        <p:sp>
          <p:nvSpPr>
            <p:cNvPr id="112" name="Rectangle 111"/>
            <p:cNvSpPr/>
            <p:nvPr/>
          </p:nvSpPr>
          <p:spPr bwMode="auto">
            <a:xfrm>
              <a:off x="7988108" y="408754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5</a:t>
              </a:r>
            </a:p>
          </p:txBody>
        </p:sp>
        <p:sp>
          <p:nvSpPr>
            <p:cNvPr id="113" name="Rectangle 112"/>
            <p:cNvSpPr/>
            <p:nvPr/>
          </p:nvSpPr>
          <p:spPr bwMode="auto">
            <a:xfrm>
              <a:off x="8249063" y="408754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3</a:t>
              </a:r>
            </a:p>
          </p:txBody>
        </p:sp>
        <p:sp>
          <p:nvSpPr>
            <p:cNvPr id="114" name="Rectangle 113"/>
            <p:cNvSpPr/>
            <p:nvPr/>
          </p:nvSpPr>
          <p:spPr bwMode="auto">
            <a:xfrm>
              <a:off x="8999320" y="1595532"/>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6</a:t>
              </a:r>
            </a:p>
          </p:txBody>
        </p:sp>
        <p:sp>
          <p:nvSpPr>
            <p:cNvPr id="115" name="Rectangle 114"/>
            <p:cNvSpPr/>
            <p:nvPr/>
          </p:nvSpPr>
          <p:spPr bwMode="auto">
            <a:xfrm>
              <a:off x="9276968" y="1595532"/>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1</a:t>
              </a:r>
            </a:p>
          </p:txBody>
        </p:sp>
        <p:cxnSp>
          <p:nvCxnSpPr>
            <p:cNvPr id="116" name="Straight Connector 115"/>
            <p:cNvCxnSpPr/>
            <p:nvPr/>
          </p:nvCxnSpPr>
          <p:spPr>
            <a:xfrm>
              <a:off x="7031326" y="2129708"/>
              <a:ext cx="5326" cy="897668"/>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a:off x="8876795" y="2139424"/>
              <a:ext cx="309" cy="1784967"/>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6097524" y="2076741"/>
              <a:ext cx="1203" cy="563311"/>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5127264" y="2154457"/>
              <a:ext cx="3062" cy="365016"/>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0" name="Rectangle 119"/>
            <p:cNvSpPr/>
            <p:nvPr/>
          </p:nvSpPr>
          <p:spPr bwMode="auto">
            <a:xfrm>
              <a:off x="8192114" y="1600600"/>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5</a:t>
              </a:r>
            </a:p>
          </p:txBody>
        </p:sp>
        <p:sp>
          <p:nvSpPr>
            <p:cNvPr id="121" name="Rectangle 120"/>
            <p:cNvSpPr/>
            <p:nvPr/>
          </p:nvSpPr>
          <p:spPr bwMode="auto">
            <a:xfrm>
              <a:off x="8453070" y="1600600"/>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00" dirty="0">
                  <a:solidFill>
                    <a:schemeClr val="bg1"/>
                  </a:solidFill>
                </a:rPr>
                <a:t>3</a:t>
              </a:r>
            </a:p>
          </p:txBody>
        </p:sp>
      </p:grpSp>
    </p:spTree>
    <p:extLst>
      <p:ext uri="{BB962C8B-B14F-4D97-AF65-F5344CB8AC3E}">
        <p14:creationId xmlns:p14="http://schemas.microsoft.com/office/powerpoint/2010/main" val="171571818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05961" y="1212851"/>
            <a:ext cx="8914642" cy="2055947"/>
          </a:xfrm>
        </p:spPr>
        <p:txBody>
          <a:bodyPr/>
          <a:lstStyle/>
          <a:p>
            <a:pPr marL="0" indent="0">
              <a:buNone/>
            </a:pPr>
            <a:r>
              <a:rPr lang="en-US" sz="3200" dirty="0">
                <a:solidFill>
                  <a:srgbClr val="7FBA00"/>
                </a:solidFill>
                <a:ea typeface="Times New Roman" panose="02020603050405020304" pitchFamily="18" charset="0"/>
                <a:cs typeface="Times New Roman" panose="02020603050405020304" pitchFamily="18" charset="0"/>
              </a:rPr>
              <a:t>Give me the count of tweets for all topics which are tweeted more than 10 times in the last 10 seconds</a:t>
            </a:r>
          </a:p>
          <a:p>
            <a:pPr marL="0" indent="0">
              <a:buNone/>
            </a:pPr>
            <a:endParaRPr lang="en-US" sz="3200" dirty="0"/>
          </a:p>
        </p:txBody>
      </p:sp>
      <p:sp>
        <p:nvSpPr>
          <p:cNvPr id="3" name="Title 2"/>
          <p:cNvSpPr>
            <a:spLocks noGrp="1"/>
          </p:cNvSpPr>
          <p:nvPr>
            <p:ph type="title"/>
          </p:nvPr>
        </p:nvSpPr>
        <p:spPr/>
        <p:txBody>
          <a:bodyPr vert="horz" wrap="square" lIns="146304" tIns="91440" rIns="146304" bIns="91440" rtlCol="0" anchor="t">
            <a:noAutofit/>
          </a:bodyPr>
          <a:lstStyle/>
          <a:p>
            <a:r>
              <a:rPr lang="en-US" sz="4800" dirty="0">
                <a:latin typeface="Segoe UI Light" panose="020B0502040204020203" pitchFamily="34" charset="0"/>
                <a:cs typeface="Segoe UI Light" panose="020B0502040204020203" pitchFamily="34" charset="0"/>
              </a:rPr>
              <a:t>Sliding Windows</a:t>
            </a:r>
          </a:p>
        </p:txBody>
      </p:sp>
      <p:sp>
        <p:nvSpPr>
          <p:cNvPr id="6" name="Rectangle 5"/>
          <p:cNvSpPr/>
          <p:nvPr/>
        </p:nvSpPr>
        <p:spPr>
          <a:xfrm>
            <a:off x="185390" y="5363313"/>
            <a:ext cx="9677400" cy="1200329"/>
          </a:xfrm>
          <a:prstGeom prst="rect">
            <a:avLst/>
          </a:prstGeom>
        </p:spPr>
        <p:txBody>
          <a:bodyPr wrap="square">
            <a:spAutoFit/>
          </a:bodyPr>
          <a:lstStyle/>
          <a:p>
            <a:r>
              <a:rPr lang="en-US" dirty="0">
                <a:solidFill>
                  <a:schemeClr val="tx2">
                    <a:lumMod val="60000"/>
                    <a:lumOff val="40000"/>
                  </a:schemeClr>
                </a:solidFill>
                <a:latin typeface="Consolas"/>
              </a:rPr>
              <a:t>SELECT</a:t>
            </a:r>
            <a:r>
              <a:rPr lang="en-US" dirty="0">
                <a:latin typeface="Consolas"/>
              </a:rPr>
              <a:t> Topic, </a:t>
            </a:r>
            <a:r>
              <a:rPr lang="en-US" dirty="0">
                <a:solidFill>
                  <a:srgbClr val="7030A0"/>
                </a:solidFill>
                <a:latin typeface="Consolas"/>
              </a:rPr>
              <a:t>COUNT</a:t>
            </a:r>
            <a:r>
              <a:rPr lang="en-US" dirty="0">
                <a:latin typeface="Consolas"/>
              </a:rPr>
              <a:t>(*) </a:t>
            </a:r>
            <a:r>
              <a:rPr lang="en-US" dirty="0">
                <a:solidFill>
                  <a:schemeClr val="tx2">
                    <a:lumMod val="60000"/>
                    <a:lumOff val="40000"/>
                  </a:schemeClr>
                </a:solidFill>
                <a:latin typeface="Consolas"/>
              </a:rPr>
              <a:t>FROM</a:t>
            </a:r>
            <a:r>
              <a:rPr lang="en-US" dirty="0">
                <a:latin typeface="Consolas"/>
              </a:rPr>
              <a:t> </a:t>
            </a:r>
            <a:r>
              <a:rPr lang="en-US" dirty="0" err="1">
                <a:latin typeface="Consolas"/>
              </a:rPr>
              <a:t>TwitterStream</a:t>
            </a:r>
            <a:r>
              <a:rPr lang="en-US" dirty="0">
                <a:latin typeface="Consolas"/>
              </a:rPr>
              <a:t> </a:t>
            </a:r>
          </a:p>
          <a:p>
            <a:r>
              <a:rPr lang="en-US" dirty="0">
                <a:solidFill>
                  <a:schemeClr val="tx2">
                    <a:lumMod val="60000"/>
                    <a:lumOff val="40000"/>
                  </a:schemeClr>
                </a:solidFill>
                <a:latin typeface="Consolas"/>
              </a:rPr>
              <a:t>TIMESTAMP</a:t>
            </a:r>
            <a:r>
              <a:rPr lang="en-US" dirty="0">
                <a:latin typeface="Consolas"/>
              </a:rPr>
              <a:t> </a:t>
            </a:r>
            <a:r>
              <a:rPr lang="en-US" dirty="0">
                <a:solidFill>
                  <a:schemeClr val="tx2">
                    <a:lumMod val="60000"/>
                    <a:lumOff val="40000"/>
                  </a:schemeClr>
                </a:solidFill>
                <a:latin typeface="Consolas"/>
              </a:rPr>
              <a:t>BY</a:t>
            </a:r>
            <a:r>
              <a:rPr lang="en-US" dirty="0">
                <a:latin typeface="Consolas"/>
              </a:rPr>
              <a:t> </a:t>
            </a:r>
            <a:r>
              <a:rPr lang="en-US" dirty="0" err="1">
                <a:latin typeface="Consolas"/>
              </a:rPr>
              <a:t>CreatedAt</a:t>
            </a:r>
            <a:endParaRPr lang="en-US" dirty="0">
              <a:latin typeface="Consolas"/>
            </a:endParaRPr>
          </a:p>
          <a:p>
            <a:r>
              <a:rPr lang="en-US" dirty="0">
                <a:solidFill>
                  <a:schemeClr val="tx2">
                    <a:lumMod val="60000"/>
                    <a:lumOff val="40000"/>
                  </a:schemeClr>
                </a:solidFill>
                <a:latin typeface="Consolas"/>
              </a:rPr>
              <a:t>GROUP</a:t>
            </a:r>
            <a:r>
              <a:rPr lang="en-US" dirty="0">
                <a:latin typeface="Consolas"/>
              </a:rPr>
              <a:t> </a:t>
            </a:r>
            <a:r>
              <a:rPr lang="en-US" dirty="0">
                <a:solidFill>
                  <a:schemeClr val="tx2">
                    <a:lumMod val="60000"/>
                    <a:lumOff val="40000"/>
                  </a:schemeClr>
                </a:solidFill>
                <a:latin typeface="Consolas"/>
              </a:rPr>
              <a:t>BY</a:t>
            </a:r>
            <a:r>
              <a:rPr lang="en-US" dirty="0">
                <a:latin typeface="Consolas"/>
              </a:rPr>
              <a:t> Topic, </a:t>
            </a:r>
            <a:r>
              <a:rPr lang="en-US" dirty="0" err="1">
                <a:solidFill>
                  <a:srgbClr val="7030A0"/>
                </a:solidFill>
                <a:latin typeface="Consolas"/>
              </a:rPr>
              <a:t>SlidingWindow</a:t>
            </a:r>
            <a:r>
              <a:rPr lang="en-US" dirty="0">
                <a:latin typeface="Consolas"/>
              </a:rPr>
              <a:t>(second, 10)</a:t>
            </a:r>
          </a:p>
          <a:p>
            <a:r>
              <a:rPr lang="en-US" dirty="0">
                <a:solidFill>
                  <a:schemeClr val="tx2">
                    <a:lumMod val="60000"/>
                    <a:lumOff val="40000"/>
                  </a:schemeClr>
                </a:solidFill>
                <a:latin typeface="Consolas"/>
              </a:rPr>
              <a:t>HAVING</a:t>
            </a:r>
            <a:r>
              <a:rPr lang="en-US" dirty="0">
                <a:latin typeface="Consolas"/>
              </a:rPr>
              <a:t> </a:t>
            </a:r>
            <a:r>
              <a:rPr lang="en-US" dirty="0">
                <a:solidFill>
                  <a:srgbClr val="7030A0"/>
                </a:solidFill>
                <a:latin typeface="Consolas"/>
              </a:rPr>
              <a:t>COUNT</a:t>
            </a:r>
            <a:r>
              <a:rPr lang="en-US" dirty="0">
                <a:latin typeface="Consolas"/>
              </a:rPr>
              <a:t>(*) &gt; 10</a:t>
            </a:r>
          </a:p>
        </p:txBody>
      </p:sp>
      <p:grpSp>
        <p:nvGrpSpPr>
          <p:cNvPr id="4" name="Group 3"/>
          <p:cNvGrpSpPr/>
          <p:nvPr/>
        </p:nvGrpSpPr>
        <p:grpSpPr>
          <a:xfrm>
            <a:off x="2702481" y="2487361"/>
            <a:ext cx="4643218" cy="2834672"/>
            <a:chOff x="4415548" y="870927"/>
            <a:chExt cx="5779631" cy="3528449"/>
          </a:xfrm>
        </p:grpSpPr>
        <p:cxnSp>
          <p:nvCxnSpPr>
            <p:cNvPr id="8" name="Straight Connector 7"/>
            <p:cNvCxnSpPr/>
            <p:nvPr/>
          </p:nvCxnSpPr>
          <p:spPr>
            <a:xfrm>
              <a:off x="6987469" y="1697421"/>
              <a:ext cx="24187" cy="1352298"/>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a:endCxn id="10" idx="3"/>
            </p:cNvCxnSpPr>
            <p:nvPr/>
          </p:nvCxnSpPr>
          <p:spPr>
            <a:xfrm>
              <a:off x="9505465" y="1711723"/>
              <a:ext cx="24233" cy="2483647"/>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bwMode="auto">
            <a:xfrm>
              <a:off x="7580467" y="3991363"/>
              <a:ext cx="1949231" cy="408013"/>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48" spc="-51"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5058340" y="2935141"/>
              <a:ext cx="1949231" cy="408013"/>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48" spc="-51"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231001" y="156470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1</a:t>
              </a:r>
            </a:p>
          </p:txBody>
        </p:sp>
        <p:sp>
          <p:nvSpPr>
            <p:cNvPr id="13" name="Rectangle 12"/>
            <p:cNvSpPr/>
            <p:nvPr/>
          </p:nvSpPr>
          <p:spPr bwMode="auto">
            <a:xfrm>
              <a:off x="6770327" y="156470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5</a:t>
              </a:r>
            </a:p>
          </p:txBody>
        </p:sp>
        <p:sp>
          <p:nvSpPr>
            <p:cNvPr id="14" name="Oval 13"/>
            <p:cNvSpPr/>
            <p:nvPr/>
          </p:nvSpPr>
          <p:spPr bwMode="auto">
            <a:xfrm>
              <a:off x="4428093" y="2060649"/>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gradFill>
                  <a:gsLst>
                    <a:gs pos="0">
                      <a:srgbClr val="FFFFFF"/>
                    </a:gs>
                    <a:gs pos="100000">
                      <a:srgbClr val="FFFFFF"/>
                    </a:gs>
                  </a:gsLst>
                  <a:lin ang="5400000" scaled="0"/>
                </a:gradFill>
              </a:endParaRPr>
            </a:p>
          </p:txBody>
        </p:sp>
        <p:sp>
          <p:nvSpPr>
            <p:cNvPr id="15" name="Oval 14"/>
            <p:cNvSpPr/>
            <p:nvPr/>
          </p:nvSpPr>
          <p:spPr bwMode="auto">
            <a:xfrm>
              <a:off x="6378020" y="2060649"/>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gradFill>
                  <a:gsLst>
                    <a:gs pos="0">
                      <a:srgbClr val="FFFFFF"/>
                    </a:gs>
                    <a:gs pos="100000">
                      <a:srgbClr val="FFFFFF"/>
                    </a:gs>
                  </a:gsLst>
                  <a:lin ang="5400000" scaled="0"/>
                </a:gradFill>
              </a:endParaRPr>
            </a:p>
          </p:txBody>
        </p:sp>
        <p:sp>
          <p:nvSpPr>
            <p:cNvPr id="16" name="Oval 15"/>
            <p:cNvSpPr/>
            <p:nvPr/>
          </p:nvSpPr>
          <p:spPr bwMode="auto">
            <a:xfrm>
              <a:off x="5404082" y="2060649"/>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gradFill>
                  <a:gsLst>
                    <a:gs pos="0">
                      <a:srgbClr val="FFFFFF"/>
                    </a:gs>
                    <a:gs pos="100000">
                      <a:srgbClr val="FFFFFF"/>
                    </a:gs>
                  </a:gsLst>
                  <a:lin ang="5400000" scaled="0"/>
                </a:gradFill>
              </a:endParaRPr>
            </a:p>
          </p:txBody>
        </p:sp>
        <p:sp>
          <p:nvSpPr>
            <p:cNvPr id="17" name="Oval 16"/>
            <p:cNvSpPr/>
            <p:nvPr/>
          </p:nvSpPr>
          <p:spPr bwMode="auto">
            <a:xfrm>
              <a:off x="9141358" y="2060649"/>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gradFill>
                  <a:gsLst>
                    <a:gs pos="0">
                      <a:srgbClr val="FFFFFF"/>
                    </a:gs>
                    <a:gs pos="100000">
                      <a:srgbClr val="FFFFFF"/>
                    </a:gs>
                  </a:gsLst>
                  <a:lin ang="5400000" scaled="0"/>
                </a:gradFill>
              </a:endParaRPr>
            </a:p>
          </p:txBody>
        </p:sp>
        <p:sp>
          <p:nvSpPr>
            <p:cNvPr id="18" name="Oval 17"/>
            <p:cNvSpPr/>
            <p:nvPr/>
          </p:nvSpPr>
          <p:spPr bwMode="auto">
            <a:xfrm>
              <a:off x="8295973" y="2060649"/>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gradFill>
                  <a:gsLst>
                    <a:gs pos="0">
                      <a:srgbClr val="FFFFFF"/>
                    </a:gs>
                    <a:gs pos="100000">
                      <a:srgbClr val="FFFFFF"/>
                    </a:gs>
                  </a:gsLst>
                  <a:lin ang="5400000" scaled="0"/>
                </a:gradFill>
              </a:endParaRPr>
            </a:p>
          </p:txBody>
        </p:sp>
        <p:sp>
          <p:nvSpPr>
            <p:cNvPr id="19" name="Oval 18"/>
            <p:cNvSpPr/>
            <p:nvPr/>
          </p:nvSpPr>
          <p:spPr bwMode="auto">
            <a:xfrm>
              <a:off x="7319985" y="2060649"/>
              <a:ext cx="120634" cy="114978"/>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endParaRPr lang="en-US" sz="2040" dirty="0">
                <a:gradFill>
                  <a:gsLst>
                    <a:gs pos="0">
                      <a:srgbClr val="FFFFFF"/>
                    </a:gs>
                    <a:gs pos="100000">
                      <a:srgbClr val="FFFFFF"/>
                    </a:gs>
                  </a:gsLst>
                  <a:lin ang="5400000" scaled="0"/>
                </a:gradFill>
              </a:endParaRPr>
            </a:p>
          </p:txBody>
        </p:sp>
        <p:cxnSp>
          <p:nvCxnSpPr>
            <p:cNvPr id="20" name="Straight Arrow Connector 19"/>
            <p:cNvCxnSpPr>
              <a:stCxn id="14" idx="6"/>
            </p:cNvCxnSpPr>
            <p:nvPr/>
          </p:nvCxnSpPr>
          <p:spPr>
            <a:xfrm flipV="1">
              <a:off x="4548728" y="2113618"/>
              <a:ext cx="5180840" cy="452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415548" y="1829907"/>
              <a:ext cx="75855" cy="188385"/>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0</a:t>
              </a:r>
            </a:p>
          </p:txBody>
        </p:sp>
        <p:sp>
          <p:nvSpPr>
            <p:cNvPr id="22" name="TextBox 21"/>
            <p:cNvSpPr txBox="1"/>
            <p:nvPr/>
          </p:nvSpPr>
          <p:spPr>
            <a:xfrm>
              <a:off x="5396233" y="1829907"/>
              <a:ext cx="75855" cy="188385"/>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5</a:t>
              </a:r>
            </a:p>
          </p:txBody>
        </p:sp>
        <p:sp>
          <p:nvSpPr>
            <p:cNvPr id="23" name="TextBox 22"/>
            <p:cNvSpPr txBox="1"/>
            <p:nvPr/>
          </p:nvSpPr>
          <p:spPr>
            <a:xfrm>
              <a:off x="8266829" y="1829907"/>
              <a:ext cx="151708" cy="188385"/>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20</a:t>
              </a:r>
            </a:p>
          </p:txBody>
        </p:sp>
        <p:sp>
          <p:nvSpPr>
            <p:cNvPr id="24" name="TextBox 23"/>
            <p:cNvSpPr txBox="1"/>
            <p:nvPr/>
          </p:nvSpPr>
          <p:spPr>
            <a:xfrm>
              <a:off x="6369901" y="1829907"/>
              <a:ext cx="151708" cy="188385"/>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10</a:t>
              </a:r>
            </a:p>
          </p:txBody>
        </p:sp>
        <p:sp>
          <p:nvSpPr>
            <p:cNvPr id="25" name="TextBox 24"/>
            <p:cNvSpPr txBox="1"/>
            <p:nvPr/>
          </p:nvSpPr>
          <p:spPr>
            <a:xfrm>
              <a:off x="7303792" y="1829907"/>
              <a:ext cx="151708" cy="188385"/>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15</a:t>
              </a:r>
            </a:p>
          </p:txBody>
        </p:sp>
        <p:sp>
          <p:nvSpPr>
            <p:cNvPr id="26" name="TextBox 25"/>
            <p:cNvSpPr txBox="1"/>
            <p:nvPr/>
          </p:nvSpPr>
          <p:spPr>
            <a:xfrm>
              <a:off x="9731527" y="1839158"/>
              <a:ext cx="463652" cy="492443"/>
            </a:xfrm>
            <a:prstGeom prst="rect">
              <a:avLst/>
            </a:prstGeom>
            <a:noFill/>
          </p:spPr>
          <p:txBody>
            <a:bodyPr wrap="none" lIns="0" tIns="0" rIns="0" bIns="0" rtlCol="0">
              <a:spAutoFit/>
            </a:bodyPr>
            <a:lstStyle/>
            <a:p>
              <a:pPr algn="ctr"/>
              <a:r>
                <a:rPr lang="en-US" sz="1600" spc="-71" dirty="0">
                  <a:gradFill>
                    <a:gsLst>
                      <a:gs pos="2917">
                        <a:schemeClr val="tx1"/>
                      </a:gs>
                      <a:gs pos="30000">
                        <a:schemeClr val="tx1"/>
                      </a:gs>
                    </a:gsLst>
                    <a:lin ang="5400000" scaled="0"/>
                  </a:gradFill>
                  <a:latin typeface="Segoe UI Light" panose="020B0502040204020203" pitchFamily="34" charset="0"/>
                </a:rPr>
                <a:t>Time</a:t>
              </a:r>
            </a:p>
            <a:p>
              <a:pPr algn="ctr"/>
              <a:r>
                <a:rPr lang="en-US" sz="1600" spc="-71" dirty="0">
                  <a:gradFill>
                    <a:gsLst>
                      <a:gs pos="2917">
                        <a:schemeClr val="tx1"/>
                      </a:gs>
                      <a:gs pos="30000">
                        <a:schemeClr val="tx1"/>
                      </a:gs>
                    </a:gsLst>
                    <a:lin ang="5400000" scaled="0"/>
                  </a:gradFill>
                  <a:latin typeface="Segoe UI Light" panose="020B0502040204020203" pitchFamily="34" charset="0"/>
                </a:rPr>
                <a:t> (</a:t>
              </a:r>
              <a:r>
                <a:rPr lang="en-US" sz="1600" spc="-71" dirty="0" err="1">
                  <a:gradFill>
                    <a:gsLst>
                      <a:gs pos="2917">
                        <a:schemeClr val="tx1"/>
                      </a:gs>
                      <a:gs pos="30000">
                        <a:schemeClr val="tx1"/>
                      </a:gs>
                    </a:gsLst>
                    <a:lin ang="5400000" scaled="0"/>
                  </a:gradFill>
                  <a:latin typeface="Segoe UI Light" panose="020B0502040204020203" pitchFamily="34" charset="0"/>
                </a:rPr>
                <a:t>secs</a:t>
              </a:r>
              <a:r>
                <a:rPr lang="en-US" sz="1600" spc="-71" dirty="0">
                  <a:gradFill>
                    <a:gsLst>
                      <a:gs pos="2917">
                        <a:schemeClr val="tx1"/>
                      </a:gs>
                      <a:gs pos="30000">
                        <a:schemeClr val="tx1"/>
                      </a:gs>
                    </a:gsLst>
                    <a:lin ang="5400000" scaled="0"/>
                  </a:gradFill>
                  <a:latin typeface="Segoe UI Light" panose="020B0502040204020203" pitchFamily="34" charset="0"/>
                </a:rPr>
                <a:t>)</a:t>
              </a:r>
            </a:p>
          </p:txBody>
        </p:sp>
        <p:sp>
          <p:nvSpPr>
            <p:cNvPr id="27" name="TextBox 26"/>
            <p:cNvSpPr txBox="1"/>
            <p:nvPr/>
          </p:nvSpPr>
          <p:spPr>
            <a:xfrm>
              <a:off x="9121715" y="1829907"/>
              <a:ext cx="151708" cy="188385"/>
            </a:xfrm>
            <a:prstGeom prst="rect">
              <a:avLst/>
            </a:prstGeom>
            <a:noFill/>
          </p:spPr>
          <p:txBody>
            <a:bodyPr wrap="none" lIns="0" tIns="0" rIns="0" bIns="0" rtlCol="0">
              <a:spAutoFit/>
            </a:bodyPr>
            <a:lstStyle/>
            <a:p>
              <a:r>
                <a:rPr lang="en-US" sz="1224" spc="-71" dirty="0">
                  <a:gradFill>
                    <a:gsLst>
                      <a:gs pos="2917">
                        <a:schemeClr val="tx1"/>
                      </a:gs>
                      <a:gs pos="30000">
                        <a:schemeClr val="tx1"/>
                      </a:gs>
                    </a:gsLst>
                    <a:lin ang="5400000" scaled="0"/>
                  </a:gradFill>
                </a:rPr>
                <a:t>25</a:t>
              </a:r>
            </a:p>
          </p:txBody>
        </p:sp>
        <p:sp>
          <p:nvSpPr>
            <p:cNvPr id="28" name="TextBox 27"/>
            <p:cNvSpPr txBox="1"/>
            <p:nvPr/>
          </p:nvSpPr>
          <p:spPr>
            <a:xfrm>
              <a:off x="4488411" y="870927"/>
              <a:ext cx="5573766" cy="3766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1" rIns="93260" bIns="46631" numCol="1" spcCol="0" rtlCol="0" fromWordArt="0" anchor="ctr" anchorCtr="0" forceAA="0" compatLnSpc="1">
              <a:prstTxWarp prst="textNoShape">
                <a:avLst/>
              </a:prstTxWarp>
              <a:noAutofit/>
            </a:bodyPr>
            <a:lstStyle>
              <a:defPPr>
                <a:defRPr lang="en-US"/>
              </a:defPPr>
              <a:lvl1pPr algn="ctr">
                <a:defRPr sz="2400" spc="-70">
                  <a:gradFill>
                    <a:gsLst>
                      <a:gs pos="5417">
                        <a:schemeClr val="tx1"/>
                      </a:gs>
                      <a:gs pos="28000">
                        <a:schemeClr val="tx1"/>
                      </a:gs>
                    </a:gsLst>
                    <a:lin ang="5400000" scaled="0"/>
                  </a:gradFill>
                  <a:latin typeface="Segoe U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632" dirty="0">
                  <a:solidFill>
                    <a:schemeClr val="bg1"/>
                  </a:solidFill>
                  <a:latin typeface="Segoe UI Light" panose="020B0502040204020203" pitchFamily="34" charset="0"/>
                </a:rPr>
                <a:t>A 10-second Sliding Window</a:t>
              </a:r>
            </a:p>
          </p:txBody>
        </p:sp>
        <p:sp>
          <p:nvSpPr>
            <p:cNvPr id="30" name="Rectangle 29"/>
            <p:cNvSpPr/>
            <p:nvPr/>
          </p:nvSpPr>
          <p:spPr bwMode="auto">
            <a:xfrm>
              <a:off x="4503999" y="2342928"/>
              <a:ext cx="1949231" cy="408013"/>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48" spc="-51" dirty="0">
                <a:gradFill>
                  <a:gsLst>
                    <a:gs pos="0">
                      <a:srgbClr val="FFFFFF"/>
                    </a:gs>
                    <a:gs pos="100000">
                      <a:srgbClr val="FFFFFF"/>
                    </a:gs>
                  </a:gsLst>
                  <a:lin ang="5400000" scaled="0"/>
                </a:gradFill>
                <a:ea typeface="Segoe UI" pitchFamily="34" charset="0"/>
                <a:cs typeface="Segoe UI" pitchFamily="34" charset="0"/>
              </a:endParaRPr>
            </a:p>
          </p:txBody>
        </p:sp>
        <p:sp>
          <p:nvSpPr>
            <p:cNvPr id="32" name="Rectangle 31"/>
            <p:cNvSpPr/>
            <p:nvPr/>
          </p:nvSpPr>
          <p:spPr bwMode="auto">
            <a:xfrm>
              <a:off x="9312515" y="156470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8</a:t>
              </a:r>
            </a:p>
          </p:txBody>
        </p:sp>
        <p:sp>
          <p:nvSpPr>
            <p:cNvPr id="33" name="Rectangle 32"/>
            <p:cNvSpPr/>
            <p:nvPr/>
          </p:nvSpPr>
          <p:spPr bwMode="auto">
            <a:xfrm>
              <a:off x="8482583" y="4116420"/>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8</a:t>
              </a:r>
            </a:p>
          </p:txBody>
        </p:sp>
        <p:cxnSp>
          <p:nvCxnSpPr>
            <p:cNvPr id="34" name="Straight Connector 33"/>
            <p:cNvCxnSpPr>
              <a:endCxn id="30" idx="3"/>
            </p:cNvCxnSpPr>
            <p:nvPr/>
          </p:nvCxnSpPr>
          <p:spPr>
            <a:xfrm>
              <a:off x="6435175" y="1724685"/>
              <a:ext cx="18052" cy="822249"/>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bwMode="auto">
            <a:xfrm>
              <a:off x="6185910" y="3063345"/>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5</a:t>
              </a:r>
            </a:p>
          </p:txBody>
        </p:sp>
        <p:sp>
          <p:nvSpPr>
            <p:cNvPr id="36" name="Rectangle 35"/>
            <p:cNvSpPr/>
            <p:nvPr/>
          </p:nvSpPr>
          <p:spPr bwMode="auto">
            <a:xfrm>
              <a:off x="5841694" y="3063345"/>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1</a:t>
              </a:r>
            </a:p>
          </p:txBody>
        </p:sp>
        <p:sp>
          <p:nvSpPr>
            <p:cNvPr id="37" name="Rectangle 36"/>
            <p:cNvSpPr/>
            <p:nvPr/>
          </p:nvSpPr>
          <p:spPr bwMode="auto">
            <a:xfrm>
              <a:off x="7102405" y="1564704"/>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9</a:t>
              </a:r>
            </a:p>
          </p:txBody>
        </p:sp>
        <p:cxnSp>
          <p:nvCxnSpPr>
            <p:cNvPr id="38" name="Straight Connector 37"/>
            <p:cNvCxnSpPr>
              <a:endCxn id="39" idx="3"/>
            </p:cNvCxnSpPr>
            <p:nvPr/>
          </p:nvCxnSpPr>
          <p:spPr>
            <a:xfrm>
              <a:off x="7319484" y="1781949"/>
              <a:ext cx="20528" cy="1966702"/>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bwMode="auto">
            <a:xfrm>
              <a:off x="5390782" y="3544645"/>
              <a:ext cx="1949231" cy="408013"/>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3260" tIns="46631" rIns="46631" bIns="93260" numCol="1" spcCol="0" rtlCol="0" fromWordArt="0" anchor="t" anchorCtr="0" forceAA="0" compatLnSpc="1">
              <a:prstTxWarp prst="textNoShape">
                <a:avLst/>
              </a:prstTxWarp>
              <a:noAutofit/>
            </a:bodyPr>
            <a:lstStyle/>
            <a:p>
              <a:pPr algn="ctr" defTabSz="932212"/>
              <a:endParaRPr lang="en-US" sz="2448" spc="-51" dirty="0">
                <a:gradFill>
                  <a:gsLst>
                    <a:gs pos="0">
                      <a:srgbClr val="FFFFFF"/>
                    </a:gs>
                    <a:gs pos="100000">
                      <a:srgbClr val="FFFFFF"/>
                    </a:gs>
                  </a:gsLst>
                  <a:lin ang="5400000" scaled="0"/>
                </a:gradFill>
                <a:ea typeface="Segoe UI" pitchFamily="34" charset="0"/>
                <a:cs typeface="Segoe UI" pitchFamily="34" charset="0"/>
              </a:endParaRPr>
            </a:p>
          </p:txBody>
        </p:sp>
        <p:grpSp>
          <p:nvGrpSpPr>
            <p:cNvPr id="40" name="Group 39"/>
            <p:cNvGrpSpPr/>
            <p:nvPr/>
          </p:nvGrpSpPr>
          <p:grpSpPr>
            <a:xfrm>
              <a:off x="5841694" y="3670379"/>
              <a:ext cx="911003" cy="180374"/>
              <a:chOff x="1969982" y="4048456"/>
              <a:chExt cx="911003" cy="180374"/>
            </a:xfrm>
          </p:grpSpPr>
          <p:sp>
            <p:nvSpPr>
              <p:cNvPr id="41" name="Rectangle 40"/>
              <p:cNvSpPr/>
              <p:nvPr/>
            </p:nvSpPr>
            <p:spPr bwMode="auto">
              <a:xfrm>
                <a:off x="2314199" y="4049975"/>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5</a:t>
                </a:r>
              </a:p>
            </p:txBody>
          </p:sp>
          <p:sp>
            <p:nvSpPr>
              <p:cNvPr id="42" name="Rectangle 41"/>
              <p:cNvSpPr/>
              <p:nvPr/>
            </p:nvSpPr>
            <p:spPr bwMode="auto">
              <a:xfrm>
                <a:off x="1969982" y="4048456"/>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1</a:t>
                </a:r>
              </a:p>
            </p:txBody>
          </p:sp>
          <p:sp>
            <p:nvSpPr>
              <p:cNvPr id="43" name="Rectangle 42"/>
              <p:cNvSpPr/>
              <p:nvPr/>
            </p:nvSpPr>
            <p:spPr bwMode="auto">
              <a:xfrm>
                <a:off x="2663803" y="4049399"/>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9</a:t>
                </a:r>
              </a:p>
            </p:txBody>
          </p:sp>
        </p:grpSp>
        <p:sp>
          <p:nvSpPr>
            <p:cNvPr id="116" name="Rectangle 115"/>
            <p:cNvSpPr/>
            <p:nvPr/>
          </p:nvSpPr>
          <p:spPr bwMode="auto">
            <a:xfrm>
              <a:off x="5502709" y="2481458"/>
              <a:ext cx="217182" cy="178855"/>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12"/>
              <a:r>
                <a:rPr lang="en-US" sz="1020" dirty="0">
                  <a:solidFill>
                    <a:schemeClr val="bg1"/>
                  </a:solidFill>
                </a:rPr>
                <a:t>1</a:t>
              </a:r>
            </a:p>
          </p:txBody>
        </p:sp>
      </p:grpSp>
    </p:spTree>
    <p:extLst>
      <p:ext uri="{BB962C8B-B14F-4D97-AF65-F5344CB8AC3E}">
        <p14:creationId xmlns:p14="http://schemas.microsoft.com/office/powerpoint/2010/main" val="149489378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5961" y="1212851"/>
            <a:ext cx="8914642" cy="1612749"/>
          </a:xfrm>
        </p:spPr>
        <p:txBody>
          <a:bodyPr/>
          <a:lstStyle/>
          <a:p>
            <a:pPr marL="0" indent="0">
              <a:buNone/>
            </a:pPr>
            <a:r>
              <a:rPr lang="en-US" sz="3200" dirty="0">
                <a:solidFill>
                  <a:srgbClr val="7FBA00"/>
                </a:solidFill>
                <a:ea typeface="Times New Roman" panose="02020603050405020304" pitchFamily="18" charset="0"/>
                <a:cs typeface="Times New Roman" panose="02020603050405020304" pitchFamily="18" charset="0"/>
              </a:rPr>
              <a:t>List all users and the topics on which they switched their sentiment within a minute </a:t>
            </a:r>
          </a:p>
          <a:p>
            <a:pPr marL="0" indent="0">
              <a:buNone/>
            </a:pPr>
            <a:endParaRPr lang="en-US" sz="3200" dirty="0"/>
          </a:p>
        </p:txBody>
      </p:sp>
      <p:sp>
        <p:nvSpPr>
          <p:cNvPr id="3" name="Title 2"/>
          <p:cNvSpPr>
            <a:spLocks noGrp="1"/>
          </p:cNvSpPr>
          <p:nvPr>
            <p:ph type="title"/>
          </p:nvPr>
        </p:nvSpPr>
        <p:spPr/>
        <p:txBody>
          <a:bodyPr vert="horz" wrap="square" lIns="146304" tIns="91440" rIns="146304" bIns="91440" rtlCol="0" anchor="t">
            <a:noAutofit/>
          </a:bodyPr>
          <a:lstStyle/>
          <a:p>
            <a:r>
              <a:rPr lang="en-US" sz="4800" dirty="0">
                <a:latin typeface="Segoe UI Light" panose="020B0502040204020203" pitchFamily="34" charset="0"/>
                <a:cs typeface="Segoe UI Light" panose="020B0502040204020203" pitchFamily="34" charset="0"/>
              </a:rPr>
              <a:t>Joining multiple streams</a:t>
            </a:r>
          </a:p>
        </p:txBody>
      </p:sp>
      <p:sp>
        <p:nvSpPr>
          <p:cNvPr id="67" name="Rectangle 66"/>
          <p:cNvSpPr/>
          <p:nvPr/>
        </p:nvSpPr>
        <p:spPr>
          <a:xfrm>
            <a:off x="205961" y="5249862"/>
            <a:ext cx="11950376" cy="1569660"/>
          </a:xfrm>
          <a:prstGeom prst="rect">
            <a:avLst/>
          </a:prstGeom>
        </p:spPr>
        <p:txBody>
          <a:bodyPr wrap="square">
            <a:spAutoFit/>
          </a:bodyPr>
          <a:lstStyle/>
          <a:p>
            <a:r>
              <a:rPr lang="en-US" sz="1600" dirty="0">
                <a:solidFill>
                  <a:schemeClr val="tx2">
                    <a:lumMod val="60000"/>
                    <a:lumOff val="40000"/>
                  </a:schemeClr>
                </a:solidFill>
                <a:latin typeface="Consolas"/>
              </a:rPr>
              <a:t>SELECT </a:t>
            </a:r>
            <a:r>
              <a:rPr lang="en-US" sz="1600" dirty="0">
                <a:latin typeface="Consolas"/>
              </a:rPr>
              <a:t>TS1.UserName, TS1.Topic</a:t>
            </a:r>
          </a:p>
          <a:p>
            <a:r>
              <a:rPr lang="en-US" sz="1600" dirty="0">
                <a:solidFill>
                  <a:schemeClr val="tx2">
                    <a:lumMod val="60000"/>
                    <a:lumOff val="40000"/>
                  </a:schemeClr>
                </a:solidFill>
                <a:latin typeface="Consolas"/>
              </a:rPr>
              <a:t>FROM</a:t>
            </a:r>
            <a:r>
              <a:rPr lang="en-US" sz="1600" dirty="0">
                <a:solidFill>
                  <a:schemeClr val="tx2">
                    <a:lumMod val="75000"/>
                  </a:schemeClr>
                </a:solidFill>
                <a:latin typeface="Consolas"/>
              </a:rPr>
              <a:t> </a:t>
            </a:r>
            <a:r>
              <a:rPr lang="en-US" sz="1600" dirty="0" err="1">
                <a:latin typeface="Consolas"/>
              </a:rPr>
              <a:t>TwitterStream</a:t>
            </a:r>
            <a:r>
              <a:rPr lang="en-US" sz="1600" dirty="0">
                <a:latin typeface="Consolas"/>
              </a:rPr>
              <a:t> TS1 </a:t>
            </a:r>
            <a:r>
              <a:rPr lang="en-US" sz="1600" dirty="0">
                <a:solidFill>
                  <a:schemeClr val="tx2">
                    <a:lumMod val="60000"/>
                    <a:lumOff val="40000"/>
                  </a:schemeClr>
                </a:solidFill>
                <a:latin typeface="Consolas"/>
              </a:rPr>
              <a:t>TIMESTAMP</a:t>
            </a:r>
            <a:r>
              <a:rPr lang="en-US" sz="1600" dirty="0">
                <a:solidFill>
                  <a:schemeClr val="tx2">
                    <a:lumMod val="75000"/>
                  </a:schemeClr>
                </a:solidFill>
                <a:latin typeface="Consolas"/>
              </a:rPr>
              <a:t> </a:t>
            </a:r>
            <a:r>
              <a:rPr lang="en-US" sz="1600" dirty="0">
                <a:solidFill>
                  <a:schemeClr val="tx2">
                    <a:lumMod val="60000"/>
                    <a:lumOff val="40000"/>
                  </a:schemeClr>
                </a:solidFill>
                <a:latin typeface="Consolas"/>
              </a:rPr>
              <a:t>BY</a:t>
            </a:r>
            <a:r>
              <a:rPr lang="en-US" sz="1600" dirty="0">
                <a:solidFill>
                  <a:schemeClr val="tx2">
                    <a:lumMod val="75000"/>
                  </a:schemeClr>
                </a:solidFill>
                <a:latin typeface="Consolas"/>
              </a:rPr>
              <a:t> </a:t>
            </a:r>
            <a:r>
              <a:rPr lang="en-US" sz="1600" dirty="0" err="1">
                <a:latin typeface="Consolas"/>
              </a:rPr>
              <a:t>CreatedAt</a:t>
            </a:r>
            <a:r>
              <a:rPr lang="en-US" sz="1600" dirty="0">
                <a:latin typeface="Consolas"/>
              </a:rPr>
              <a:t> </a:t>
            </a:r>
          </a:p>
          <a:p>
            <a:r>
              <a:rPr lang="en-US" sz="1600" dirty="0">
                <a:solidFill>
                  <a:schemeClr val="tx2">
                    <a:lumMod val="60000"/>
                    <a:lumOff val="40000"/>
                  </a:schemeClr>
                </a:solidFill>
                <a:latin typeface="Consolas"/>
              </a:rPr>
              <a:t>JOIN</a:t>
            </a:r>
            <a:r>
              <a:rPr lang="en-US" sz="1600" dirty="0">
                <a:solidFill>
                  <a:schemeClr val="tx2">
                    <a:lumMod val="75000"/>
                  </a:schemeClr>
                </a:solidFill>
                <a:latin typeface="Consolas"/>
              </a:rPr>
              <a:t> </a:t>
            </a:r>
            <a:r>
              <a:rPr lang="en-US" sz="1600" dirty="0" err="1">
                <a:latin typeface="Consolas"/>
              </a:rPr>
              <a:t>TwitterStream</a:t>
            </a:r>
            <a:r>
              <a:rPr lang="en-US" sz="1600" dirty="0">
                <a:latin typeface="Consolas"/>
              </a:rPr>
              <a:t> TS2 </a:t>
            </a:r>
            <a:r>
              <a:rPr lang="en-US" sz="1600" dirty="0">
                <a:solidFill>
                  <a:schemeClr val="tx2">
                    <a:lumMod val="60000"/>
                    <a:lumOff val="40000"/>
                  </a:schemeClr>
                </a:solidFill>
                <a:latin typeface="Consolas"/>
              </a:rPr>
              <a:t>TIMESTAMP</a:t>
            </a:r>
            <a:r>
              <a:rPr lang="en-US" sz="1600" dirty="0">
                <a:solidFill>
                  <a:schemeClr val="tx2">
                    <a:lumMod val="75000"/>
                  </a:schemeClr>
                </a:solidFill>
                <a:latin typeface="Consolas"/>
              </a:rPr>
              <a:t> </a:t>
            </a:r>
            <a:r>
              <a:rPr lang="en-US" sz="1600" dirty="0">
                <a:solidFill>
                  <a:schemeClr val="tx2">
                    <a:lumMod val="60000"/>
                    <a:lumOff val="40000"/>
                  </a:schemeClr>
                </a:solidFill>
                <a:latin typeface="Consolas"/>
              </a:rPr>
              <a:t>BY</a:t>
            </a:r>
            <a:r>
              <a:rPr lang="en-US" sz="1600" dirty="0">
                <a:solidFill>
                  <a:schemeClr val="tx2">
                    <a:lumMod val="75000"/>
                  </a:schemeClr>
                </a:solidFill>
                <a:latin typeface="Consolas"/>
              </a:rPr>
              <a:t> </a:t>
            </a:r>
            <a:r>
              <a:rPr lang="en-US" sz="1600" dirty="0" err="1">
                <a:latin typeface="Consolas"/>
              </a:rPr>
              <a:t>CreatedAt</a:t>
            </a:r>
            <a:endParaRPr lang="en-US" sz="1600" dirty="0">
              <a:latin typeface="Consolas"/>
            </a:endParaRPr>
          </a:p>
          <a:p>
            <a:r>
              <a:rPr lang="en-US" sz="1600" dirty="0">
                <a:solidFill>
                  <a:schemeClr val="tx2">
                    <a:lumMod val="60000"/>
                    <a:lumOff val="40000"/>
                  </a:schemeClr>
                </a:solidFill>
                <a:latin typeface="Consolas"/>
              </a:rPr>
              <a:t>ON</a:t>
            </a:r>
            <a:r>
              <a:rPr lang="en-US" sz="1600" dirty="0">
                <a:solidFill>
                  <a:schemeClr val="tx2">
                    <a:lumMod val="75000"/>
                  </a:schemeClr>
                </a:solidFill>
                <a:latin typeface="Consolas"/>
              </a:rPr>
              <a:t> TS1.UserName = TS2.UserName </a:t>
            </a:r>
            <a:r>
              <a:rPr lang="en-US" sz="1600" dirty="0">
                <a:solidFill>
                  <a:schemeClr val="tx2">
                    <a:lumMod val="60000"/>
                    <a:lumOff val="40000"/>
                  </a:schemeClr>
                </a:solidFill>
                <a:latin typeface="Consolas"/>
              </a:rPr>
              <a:t>AND</a:t>
            </a:r>
            <a:r>
              <a:rPr lang="en-US" sz="1600" dirty="0">
                <a:solidFill>
                  <a:schemeClr val="tx2">
                    <a:lumMod val="75000"/>
                  </a:schemeClr>
                </a:solidFill>
                <a:latin typeface="Consolas"/>
              </a:rPr>
              <a:t> </a:t>
            </a:r>
            <a:r>
              <a:rPr lang="en-US" sz="1600" dirty="0">
                <a:latin typeface="Consolas"/>
              </a:rPr>
              <a:t>TS1.Topic = TS2.Topic </a:t>
            </a:r>
            <a:br>
              <a:rPr lang="en-US" sz="1600" dirty="0">
                <a:latin typeface="Consolas"/>
              </a:rPr>
            </a:br>
            <a:r>
              <a:rPr lang="en-US" sz="1600" dirty="0">
                <a:solidFill>
                  <a:schemeClr val="tx2">
                    <a:lumMod val="60000"/>
                    <a:lumOff val="40000"/>
                  </a:schemeClr>
                </a:solidFill>
                <a:latin typeface="Consolas"/>
              </a:rPr>
              <a:t>AND</a:t>
            </a:r>
            <a:r>
              <a:rPr lang="en-US" sz="1600" dirty="0">
                <a:solidFill>
                  <a:schemeClr val="tx2">
                    <a:lumMod val="75000"/>
                  </a:schemeClr>
                </a:solidFill>
                <a:latin typeface="Consolas"/>
              </a:rPr>
              <a:t> </a:t>
            </a:r>
            <a:r>
              <a:rPr lang="en-US" sz="1600" dirty="0">
                <a:solidFill>
                  <a:srgbClr val="7030A0"/>
                </a:solidFill>
                <a:latin typeface="Consolas"/>
              </a:rPr>
              <a:t>DATEDIFF</a:t>
            </a:r>
            <a:r>
              <a:rPr lang="en-US" sz="1600" dirty="0">
                <a:latin typeface="Consolas"/>
              </a:rPr>
              <a:t>(second, TS1, TS2)</a:t>
            </a:r>
            <a:r>
              <a:rPr lang="en-US" sz="1600" dirty="0">
                <a:solidFill>
                  <a:schemeClr val="tx2">
                    <a:lumMod val="75000"/>
                  </a:schemeClr>
                </a:solidFill>
                <a:latin typeface="Consolas"/>
              </a:rPr>
              <a:t> </a:t>
            </a:r>
            <a:r>
              <a:rPr lang="en-US" sz="1600" dirty="0">
                <a:solidFill>
                  <a:schemeClr val="tx2">
                    <a:lumMod val="60000"/>
                    <a:lumOff val="40000"/>
                  </a:schemeClr>
                </a:solidFill>
                <a:latin typeface="Consolas"/>
              </a:rPr>
              <a:t>BETWEEN</a:t>
            </a:r>
            <a:r>
              <a:rPr lang="en-US" sz="1600" dirty="0">
                <a:solidFill>
                  <a:schemeClr val="tx2">
                    <a:lumMod val="75000"/>
                  </a:schemeClr>
                </a:solidFill>
                <a:latin typeface="Consolas"/>
              </a:rPr>
              <a:t> </a:t>
            </a:r>
            <a:r>
              <a:rPr lang="en-US" sz="1600" dirty="0">
                <a:latin typeface="Consolas"/>
              </a:rPr>
              <a:t>1</a:t>
            </a:r>
            <a:r>
              <a:rPr lang="en-US" sz="1600" dirty="0">
                <a:solidFill>
                  <a:schemeClr val="tx2">
                    <a:lumMod val="75000"/>
                  </a:schemeClr>
                </a:solidFill>
                <a:latin typeface="Consolas"/>
              </a:rPr>
              <a:t> </a:t>
            </a:r>
            <a:r>
              <a:rPr lang="en-US" sz="1600" dirty="0">
                <a:solidFill>
                  <a:schemeClr val="tx2">
                    <a:lumMod val="60000"/>
                    <a:lumOff val="40000"/>
                  </a:schemeClr>
                </a:solidFill>
                <a:latin typeface="Consolas"/>
              </a:rPr>
              <a:t>AND</a:t>
            </a:r>
            <a:r>
              <a:rPr lang="en-US" sz="1600" dirty="0">
                <a:solidFill>
                  <a:schemeClr val="tx2">
                    <a:lumMod val="75000"/>
                  </a:schemeClr>
                </a:solidFill>
                <a:latin typeface="Consolas"/>
              </a:rPr>
              <a:t> </a:t>
            </a:r>
            <a:r>
              <a:rPr lang="en-US" sz="1600" dirty="0">
                <a:latin typeface="Consolas"/>
              </a:rPr>
              <a:t>60</a:t>
            </a:r>
          </a:p>
          <a:p>
            <a:r>
              <a:rPr lang="en-US" sz="1600" dirty="0">
                <a:solidFill>
                  <a:schemeClr val="tx2">
                    <a:lumMod val="60000"/>
                    <a:lumOff val="40000"/>
                  </a:schemeClr>
                </a:solidFill>
                <a:latin typeface="Consolas"/>
              </a:rPr>
              <a:t>WHERE</a:t>
            </a:r>
            <a:r>
              <a:rPr lang="en-US" sz="1600" dirty="0">
                <a:latin typeface="Consolas"/>
              </a:rPr>
              <a:t> TS1.SentimentScore != TS2.SentimentScore</a:t>
            </a:r>
          </a:p>
        </p:txBody>
      </p:sp>
      <p:grpSp>
        <p:nvGrpSpPr>
          <p:cNvPr id="5" name="Group 4"/>
          <p:cNvGrpSpPr/>
          <p:nvPr/>
        </p:nvGrpSpPr>
        <p:grpSpPr>
          <a:xfrm>
            <a:off x="91281" y="2434334"/>
            <a:ext cx="9393827" cy="1794893"/>
            <a:chOff x="-1507190" y="1982678"/>
            <a:chExt cx="11723891" cy="2240102"/>
          </a:xfrm>
        </p:grpSpPr>
        <p:grpSp>
          <p:nvGrpSpPr>
            <p:cNvPr id="106" name="Group 105"/>
            <p:cNvGrpSpPr/>
            <p:nvPr/>
          </p:nvGrpSpPr>
          <p:grpSpPr>
            <a:xfrm>
              <a:off x="-1507190" y="1994221"/>
              <a:ext cx="9013598" cy="610748"/>
              <a:chOff x="-102708" y="2474990"/>
              <a:chExt cx="9013599" cy="610748"/>
            </a:xfrm>
          </p:grpSpPr>
          <p:sp>
            <p:nvSpPr>
              <p:cNvPr id="10" name="TextBox 9"/>
              <p:cNvSpPr txBox="1"/>
              <p:nvPr/>
            </p:nvSpPr>
            <p:spPr>
              <a:xfrm>
                <a:off x="1545780" y="2535222"/>
                <a:ext cx="1723170" cy="345706"/>
              </a:xfrm>
              <a:prstGeom prst="rect">
                <a:avLst/>
              </a:prstGeom>
              <a:noFill/>
            </p:spPr>
            <p:txBody>
              <a:bodyPr wrap="none" rtlCol="0">
                <a:spAutoFit/>
              </a:bodyPr>
              <a:lstStyle/>
              <a:p>
                <a:r>
                  <a:rPr lang="en-US" sz="1200" dirty="0"/>
                  <a:t>{“XO”, 4, “Hawks”}</a:t>
                </a:r>
              </a:p>
            </p:txBody>
          </p:sp>
          <p:sp>
            <p:nvSpPr>
              <p:cNvPr id="12" name="TextBox 11"/>
              <p:cNvSpPr txBox="1"/>
              <p:nvPr/>
            </p:nvSpPr>
            <p:spPr>
              <a:xfrm>
                <a:off x="5146513" y="2535222"/>
                <a:ext cx="1365540" cy="345706"/>
              </a:xfrm>
              <a:prstGeom prst="rect">
                <a:avLst/>
              </a:prstGeom>
              <a:noFill/>
            </p:spPr>
            <p:txBody>
              <a:bodyPr wrap="none" rtlCol="0">
                <a:spAutoFit/>
              </a:bodyPr>
              <a:lstStyle/>
              <a:p>
                <a:r>
                  <a:rPr lang="en-US" sz="1200" dirty="0"/>
                  <a:t>{“Jo”, 0, “ALS”}</a:t>
                </a:r>
              </a:p>
            </p:txBody>
          </p:sp>
          <p:sp>
            <p:nvSpPr>
              <p:cNvPr id="13" name="TextBox 12"/>
              <p:cNvSpPr txBox="1"/>
              <p:nvPr/>
            </p:nvSpPr>
            <p:spPr>
              <a:xfrm>
                <a:off x="7444520" y="2514904"/>
                <a:ext cx="1466371" cy="345706"/>
              </a:xfrm>
              <a:prstGeom prst="rect">
                <a:avLst/>
              </a:prstGeom>
              <a:noFill/>
            </p:spPr>
            <p:txBody>
              <a:bodyPr wrap="none" rtlCol="0">
                <a:spAutoFit/>
              </a:bodyPr>
              <a:lstStyle/>
              <a:p>
                <a:r>
                  <a:rPr lang="en-US" sz="1200" dirty="0"/>
                  <a:t>{“Foo”,4, “ALS”}</a:t>
                </a:r>
              </a:p>
            </p:txBody>
          </p:sp>
          <p:sp>
            <p:nvSpPr>
              <p:cNvPr id="44" name="Oval 43"/>
              <p:cNvSpPr/>
              <p:nvPr/>
            </p:nvSpPr>
            <p:spPr bwMode="auto">
              <a:xfrm>
                <a:off x="3773321" y="2877866"/>
                <a:ext cx="148226" cy="152400"/>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5"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45" name="Oval 44"/>
              <p:cNvSpPr/>
              <p:nvPr/>
            </p:nvSpPr>
            <p:spPr bwMode="auto">
              <a:xfrm>
                <a:off x="2227356" y="2877866"/>
                <a:ext cx="148226" cy="152400"/>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5"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46" name="Oval 45"/>
              <p:cNvSpPr/>
              <p:nvPr/>
            </p:nvSpPr>
            <p:spPr bwMode="auto">
              <a:xfrm>
                <a:off x="5702810" y="2873139"/>
                <a:ext cx="148226" cy="152400"/>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5"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47" name="Oval 46"/>
              <p:cNvSpPr/>
              <p:nvPr/>
            </p:nvSpPr>
            <p:spPr bwMode="auto">
              <a:xfrm>
                <a:off x="8017473" y="2877866"/>
                <a:ext cx="148226" cy="152400"/>
              </a:xfrm>
              <a:prstGeom prst="ellips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5"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65" name="TextBox 64"/>
              <p:cNvSpPr txBox="1"/>
              <p:nvPr/>
            </p:nvSpPr>
            <p:spPr>
              <a:xfrm>
                <a:off x="-102708" y="2474990"/>
                <a:ext cx="1927153" cy="610748"/>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Twitter Stream:</a:t>
                </a:r>
              </a:p>
            </p:txBody>
          </p:sp>
          <p:sp>
            <p:nvSpPr>
              <p:cNvPr id="11" name="TextBox 10"/>
              <p:cNvSpPr txBox="1"/>
              <p:nvPr/>
            </p:nvSpPr>
            <p:spPr>
              <a:xfrm>
                <a:off x="3200194" y="2532748"/>
                <a:ext cx="1619858" cy="345706"/>
              </a:xfrm>
              <a:prstGeom prst="rect">
                <a:avLst/>
              </a:prstGeom>
              <a:noFill/>
            </p:spPr>
            <p:txBody>
              <a:bodyPr wrap="none" rtlCol="0">
                <a:spAutoFit/>
              </a:bodyPr>
              <a:lstStyle/>
              <a:p>
                <a:r>
                  <a:rPr lang="en-US" sz="1200" dirty="0"/>
                  <a:t>{“Dip”, 2, “</a:t>
                </a:r>
                <a:r>
                  <a:rPr lang="en-US" sz="1200" dirty="0" err="1"/>
                  <a:t>XBox</a:t>
                </a:r>
                <a:r>
                  <a:rPr lang="en-US" sz="1200" dirty="0"/>
                  <a:t>”}</a:t>
                </a:r>
              </a:p>
            </p:txBody>
          </p:sp>
        </p:grpSp>
        <p:grpSp>
          <p:nvGrpSpPr>
            <p:cNvPr id="107" name="Group 106"/>
            <p:cNvGrpSpPr/>
            <p:nvPr/>
          </p:nvGrpSpPr>
          <p:grpSpPr>
            <a:xfrm>
              <a:off x="-1477701" y="2502547"/>
              <a:ext cx="11694402" cy="610749"/>
              <a:chOff x="-73221" y="2983316"/>
              <a:chExt cx="11694402" cy="610750"/>
            </a:xfrm>
          </p:grpSpPr>
          <p:grpSp>
            <p:nvGrpSpPr>
              <p:cNvPr id="2" name="Group 1"/>
              <p:cNvGrpSpPr/>
              <p:nvPr/>
            </p:nvGrpSpPr>
            <p:grpSpPr>
              <a:xfrm>
                <a:off x="2683898" y="3064023"/>
                <a:ext cx="8937283" cy="515624"/>
                <a:chOff x="2683898" y="3435498"/>
                <a:chExt cx="8937283" cy="515624"/>
              </a:xfrm>
            </p:grpSpPr>
            <p:sp>
              <p:nvSpPr>
                <p:cNvPr id="48" name="TextBox 47"/>
                <p:cNvSpPr txBox="1"/>
                <p:nvPr/>
              </p:nvSpPr>
              <p:spPr>
                <a:xfrm>
                  <a:off x="2683898" y="3444981"/>
                  <a:ext cx="1924432" cy="345708"/>
                </a:xfrm>
                <a:prstGeom prst="rect">
                  <a:avLst/>
                </a:prstGeom>
                <a:noFill/>
              </p:spPr>
              <p:txBody>
                <a:bodyPr wrap="none" rtlCol="0">
                  <a:spAutoFit/>
                </a:bodyPr>
                <a:lstStyle/>
                <a:p>
                  <a:r>
                    <a:rPr lang="en-US" sz="1200" b="1" dirty="0">
                      <a:solidFill>
                        <a:srgbClr val="7FBA00"/>
                      </a:solidFill>
                    </a:rPr>
                    <a:t>{“XO”, 0, “Hawks”}</a:t>
                  </a:r>
                </a:p>
              </p:txBody>
            </p:sp>
            <p:sp>
              <p:nvSpPr>
                <p:cNvPr id="49" name="TextBox 48"/>
                <p:cNvSpPr txBox="1"/>
                <p:nvPr/>
              </p:nvSpPr>
              <p:spPr>
                <a:xfrm>
                  <a:off x="8081807" y="3442508"/>
                  <a:ext cx="1824081" cy="345708"/>
                </a:xfrm>
                <a:prstGeom prst="rect">
                  <a:avLst/>
                </a:prstGeom>
                <a:noFill/>
              </p:spPr>
              <p:txBody>
                <a:bodyPr wrap="none" rtlCol="0">
                  <a:spAutoFit/>
                </a:bodyPr>
                <a:lstStyle/>
                <a:p>
                  <a:r>
                    <a:rPr lang="en-US" sz="1200" b="1" dirty="0">
                      <a:solidFill>
                        <a:srgbClr val="7FBA00"/>
                      </a:solidFill>
                    </a:rPr>
                    <a:t>{“Dip”, 0, “Xbox”}</a:t>
                  </a:r>
                </a:p>
              </p:txBody>
            </p:sp>
            <p:sp>
              <p:nvSpPr>
                <p:cNvPr id="50" name="TextBox 49"/>
                <p:cNvSpPr txBox="1"/>
                <p:nvPr/>
              </p:nvSpPr>
              <p:spPr>
                <a:xfrm>
                  <a:off x="6360831" y="3444981"/>
                  <a:ext cx="1553277" cy="345708"/>
                </a:xfrm>
                <a:prstGeom prst="rect">
                  <a:avLst/>
                </a:prstGeom>
                <a:noFill/>
              </p:spPr>
              <p:txBody>
                <a:bodyPr wrap="none" rtlCol="0">
                  <a:spAutoFit/>
                </a:bodyPr>
                <a:lstStyle/>
                <a:p>
                  <a:r>
                    <a:rPr lang="en-US" sz="1200" b="1" dirty="0">
                      <a:solidFill>
                        <a:srgbClr val="7FBA00"/>
                      </a:solidFill>
                    </a:rPr>
                    <a:t>{“Jo”, 4, “ALS”}</a:t>
                  </a:r>
                </a:p>
              </p:txBody>
            </p:sp>
            <p:sp>
              <p:nvSpPr>
                <p:cNvPr id="51" name="TextBox 50"/>
                <p:cNvSpPr txBox="1"/>
                <p:nvPr/>
              </p:nvSpPr>
              <p:spPr>
                <a:xfrm>
                  <a:off x="9815843" y="3435498"/>
                  <a:ext cx="1805338" cy="345708"/>
                </a:xfrm>
                <a:prstGeom prst="rect">
                  <a:avLst/>
                </a:prstGeom>
                <a:noFill/>
              </p:spPr>
              <p:txBody>
                <a:bodyPr wrap="square" rtlCol="0">
                  <a:spAutoFit/>
                </a:bodyPr>
                <a:lstStyle/>
                <a:p>
                  <a:r>
                    <a:rPr lang="en-US" sz="1200" b="1" dirty="0">
                      <a:solidFill>
                        <a:srgbClr val="7FBA00"/>
                      </a:solidFill>
                    </a:rPr>
                    <a:t>{“Foo”, 0, “ALS”}</a:t>
                  </a:r>
                </a:p>
              </p:txBody>
            </p:sp>
            <p:sp>
              <p:nvSpPr>
                <p:cNvPr id="52" name="Oval 51"/>
                <p:cNvSpPr/>
                <p:nvPr/>
              </p:nvSpPr>
              <p:spPr bwMode="auto">
                <a:xfrm>
                  <a:off x="8633165" y="3798722"/>
                  <a:ext cx="148226" cy="152400"/>
                </a:xfrm>
                <a:prstGeom prst="ellipse">
                  <a:avLst/>
                </a:prstGeom>
                <a:solidFill>
                  <a:srgbClr val="7FBA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5" fontAlgn="base">
                    <a:spcBef>
                      <a:spcPct val="0"/>
                    </a:spcBef>
                    <a:spcAft>
                      <a:spcPct val="0"/>
                    </a:spcAft>
                  </a:pPr>
                  <a:endParaRPr lang="en-US" sz="1600" b="1" dirty="0">
                    <a:gradFill>
                      <a:gsLst>
                        <a:gs pos="0">
                          <a:srgbClr val="FFFFFF"/>
                        </a:gs>
                        <a:gs pos="100000">
                          <a:srgbClr val="FFFFFF"/>
                        </a:gs>
                      </a:gsLst>
                      <a:lin ang="5400000" scaled="0"/>
                    </a:gradFill>
                  </a:endParaRPr>
                </a:p>
              </p:txBody>
            </p:sp>
            <p:sp>
              <p:nvSpPr>
                <p:cNvPr id="53" name="Oval 52"/>
                <p:cNvSpPr/>
                <p:nvPr/>
              </p:nvSpPr>
              <p:spPr bwMode="auto">
                <a:xfrm>
                  <a:off x="3321873" y="3798722"/>
                  <a:ext cx="148226" cy="152400"/>
                </a:xfrm>
                <a:prstGeom prst="ellipse">
                  <a:avLst/>
                </a:prstGeom>
                <a:solidFill>
                  <a:srgbClr val="7FBA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5" fontAlgn="base">
                    <a:spcBef>
                      <a:spcPct val="0"/>
                    </a:spcBef>
                    <a:spcAft>
                      <a:spcPct val="0"/>
                    </a:spcAft>
                  </a:pPr>
                  <a:endParaRPr lang="en-US" sz="1600" b="1" dirty="0">
                    <a:gradFill>
                      <a:gsLst>
                        <a:gs pos="0">
                          <a:srgbClr val="FFFFFF"/>
                        </a:gs>
                        <a:gs pos="100000">
                          <a:srgbClr val="FFFFFF"/>
                        </a:gs>
                      </a:gsLst>
                      <a:lin ang="5400000" scaled="0"/>
                    </a:gradFill>
                  </a:endParaRPr>
                </a:p>
              </p:txBody>
            </p:sp>
            <p:sp>
              <p:nvSpPr>
                <p:cNvPr id="54" name="Oval 53"/>
                <p:cNvSpPr/>
                <p:nvPr/>
              </p:nvSpPr>
              <p:spPr bwMode="auto">
                <a:xfrm>
                  <a:off x="6873527" y="3793995"/>
                  <a:ext cx="148226" cy="152400"/>
                </a:xfrm>
                <a:prstGeom prst="ellipse">
                  <a:avLst/>
                </a:prstGeom>
                <a:solidFill>
                  <a:srgbClr val="7FBA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5" fontAlgn="base">
                    <a:spcBef>
                      <a:spcPct val="0"/>
                    </a:spcBef>
                    <a:spcAft>
                      <a:spcPct val="0"/>
                    </a:spcAft>
                  </a:pPr>
                  <a:endParaRPr lang="en-US" sz="1600" b="1" dirty="0">
                    <a:gradFill>
                      <a:gsLst>
                        <a:gs pos="0">
                          <a:srgbClr val="FFFFFF"/>
                        </a:gs>
                        <a:gs pos="100000">
                          <a:srgbClr val="FFFFFF"/>
                        </a:gs>
                      </a:gsLst>
                      <a:lin ang="5400000" scaled="0"/>
                    </a:gradFill>
                  </a:endParaRPr>
                </a:p>
              </p:txBody>
            </p:sp>
            <p:sp>
              <p:nvSpPr>
                <p:cNvPr id="55" name="Oval 54"/>
                <p:cNvSpPr/>
                <p:nvPr/>
              </p:nvSpPr>
              <p:spPr bwMode="auto">
                <a:xfrm>
                  <a:off x="10506574" y="3798722"/>
                  <a:ext cx="148226" cy="152400"/>
                </a:xfrm>
                <a:prstGeom prst="ellipse">
                  <a:avLst/>
                </a:prstGeom>
                <a:solidFill>
                  <a:srgbClr val="7FBA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5" fontAlgn="base">
                    <a:spcBef>
                      <a:spcPct val="0"/>
                    </a:spcBef>
                    <a:spcAft>
                      <a:spcPct val="0"/>
                    </a:spcAft>
                  </a:pPr>
                  <a:endParaRPr lang="en-US" sz="1600" b="1" dirty="0">
                    <a:gradFill>
                      <a:gsLst>
                        <a:gs pos="0">
                          <a:srgbClr val="FFFFFF"/>
                        </a:gs>
                        <a:gs pos="100000">
                          <a:srgbClr val="FFFFFF"/>
                        </a:gs>
                      </a:gsLst>
                      <a:lin ang="5400000" scaled="0"/>
                    </a:gradFill>
                  </a:endParaRPr>
                </a:p>
              </p:txBody>
            </p:sp>
          </p:grpSp>
          <p:sp>
            <p:nvSpPr>
              <p:cNvPr id="66" name="TextBox 65"/>
              <p:cNvSpPr txBox="1"/>
              <p:nvPr/>
            </p:nvSpPr>
            <p:spPr>
              <a:xfrm>
                <a:off x="-73221" y="2983316"/>
                <a:ext cx="2079999" cy="610750"/>
              </a:xfrm>
              <a:prstGeom prst="rect">
                <a:avLst/>
              </a:prstGeom>
              <a:noFill/>
            </p:spPr>
            <p:txBody>
              <a:bodyPr wrap="none" lIns="182880" tIns="146304" rIns="182880" bIns="146304" rtlCol="0">
                <a:spAutoFit/>
              </a:bodyPr>
              <a:lstStyle/>
              <a:p>
                <a:pPr>
                  <a:lnSpc>
                    <a:spcPct val="90000"/>
                  </a:lnSpc>
                  <a:spcAft>
                    <a:spcPts val="600"/>
                  </a:spcAft>
                </a:pPr>
                <a:r>
                  <a:rPr lang="en-US" sz="1400" b="1" dirty="0">
                    <a:solidFill>
                      <a:srgbClr val="7FBA00"/>
                    </a:solidFill>
                  </a:rPr>
                  <a:t>Twitter Stream:</a:t>
                </a:r>
              </a:p>
            </p:txBody>
          </p:sp>
        </p:grpSp>
        <p:grpSp>
          <p:nvGrpSpPr>
            <p:cNvPr id="112" name="Group 111"/>
            <p:cNvGrpSpPr/>
            <p:nvPr/>
          </p:nvGrpSpPr>
          <p:grpSpPr>
            <a:xfrm>
              <a:off x="896990" y="1982678"/>
              <a:ext cx="8285705" cy="1227514"/>
              <a:chOff x="2301469" y="2463444"/>
              <a:chExt cx="8285705" cy="1227514"/>
            </a:xfrm>
          </p:grpSpPr>
          <p:grpSp>
            <p:nvGrpSpPr>
              <p:cNvPr id="108" name="Group 107"/>
              <p:cNvGrpSpPr/>
              <p:nvPr/>
            </p:nvGrpSpPr>
            <p:grpSpPr>
              <a:xfrm>
                <a:off x="2301469" y="3073507"/>
                <a:ext cx="1087202" cy="617451"/>
                <a:chOff x="2301469" y="3073507"/>
                <a:chExt cx="1087202" cy="617451"/>
              </a:xfrm>
            </p:grpSpPr>
            <p:cxnSp>
              <p:nvCxnSpPr>
                <p:cNvPr id="73" name="Straight Connector 72"/>
                <p:cNvCxnSpPr/>
                <p:nvPr/>
              </p:nvCxnSpPr>
              <p:spPr>
                <a:xfrm>
                  <a:off x="3377558" y="3574920"/>
                  <a:ext cx="0" cy="116038"/>
                </a:xfrm>
                <a:prstGeom prst="line">
                  <a:avLst/>
                </a:prstGeom>
                <a:ln w="28575">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2301469" y="3073507"/>
                  <a:ext cx="0" cy="617451"/>
                </a:xfrm>
                <a:prstGeom prst="line">
                  <a:avLst/>
                </a:prstGeom>
                <a:ln w="28575">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2301469" y="3690958"/>
                  <a:ext cx="1087202" cy="0"/>
                </a:xfrm>
                <a:prstGeom prst="line">
                  <a:avLst/>
                </a:prstGeom>
                <a:ln w="28575">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09" name="Group 108"/>
              <p:cNvGrpSpPr/>
              <p:nvPr/>
            </p:nvGrpSpPr>
            <p:grpSpPr>
              <a:xfrm>
                <a:off x="5776923" y="3068765"/>
                <a:ext cx="1171339" cy="617451"/>
                <a:chOff x="5776923" y="3068765"/>
                <a:chExt cx="1171339" cy="617451"/>
              </a:xfrm>
            </p:grpSpPr>
            <p:cxnSp>
              <p:nvCxnSpPr>
                <p:cNvPr id="83" name="Straight Connector 82"/>
                <p:cNvCxnSpPr/>
                <p:nvPr/>
              </p:nvCxnSpPr>
              <p:spPr>
                <a:xfrm>
                  <a:off x="6948262" y="3570178"/>
                  <a:ext cx="0" cy="116038"/>
                </a:xfrm>
                <a:prstGeom prst="line">
                  <a:avLst/>
                </a:prstGeom>
                <a:ln w="28575">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5776923" y="3068765"/>
                  <a:ext cx="0" cy="617451"/>
                </a:xfrm>
                <a:prstGeom prst="line">
                  <a:avLst/>
                </a:prstGeom>
                <a:ln w="28575">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5776923" y="3686216"/>
                  <a:ext cx="1171339" cy="0"/>
                </a:xfrm>
                <a:prstGeom prst="line">
                  <a:avLst/>
                </a:prstGeom>
                <a:ln w="28575">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10" name="Group 109"/>
              <p:cNvGrpSpPr/>
              <p:nvPr/>
            </p:nvGrpSpPr>
            <p:grpSpPr>
              <a:xfrm>
                <a:off x="8089564" y="3064023"/>
                <a:ext cx="2497610" cy="617451"/>
                <a:chOff x="8089564" y="3064023"/>
                <a:chExt cx="2497610" cy="617451"/>
              </a:xfrm>
            </p:grpSpPr>
            <p:cxnSp>
              <p:nvCxnSpPr>
                <p:cNvPr id="87" name="Straight Connector 86"/>
                <p:cNvCxnSpPr/>
                <p:nvPr/>
              </p:nvCxnSpPr>
              <p:spPr>
                <a:xfrm>
                  <a:off x="10587174" y="3565436"/>
                  <a:ext cx="0" cy="116038"/>
                </a:xfrm>
                <a:prstGeom prst="line">
                  <a:avLst/>
                </a:prstGeom>
                <a:ln w="28575">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8089564" y="3064023"/>
                  <a:ext cx="0" cy="617451"/>
                </a:xfrm>
                <a:prstGeom prst="line">
                  <a:avLst/>
                </a:prstGeom>
                <a:ln w="28575">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089564" y="3681474"/>
                  <a:ext cx="2497610" cy="0"/>
                </a:xfrm>
                <a:prstGeom prst="line">
                  <a:avLst/>
                </a:prstGeom>
                <a:ln w="28575">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11" name="Group 110"/>
              <p:cNvGrpSpPr/>
              <p:nvPr/>
            </p:nvGrpSpPr>
            <p:grpSpPr>
              <a:xfrm>
                <a:off x="3835156" y="2463444"/>
                <a:ext cx="4860547" cy="986953"/>
                <a:chOff x="3835156" y="2463444"/>
                <a:chExt cx="4860547" cy="986953"/>
              </a:xfrm>
            </p:grpSpPr>
            <p:cxnSp>
              <p:nvCxnSpPr>
                <p:cNvPr id="93" name="Straight Connector 92"/>
                <p:cNvCxnSpPr/>
                <p:nvPr/>
              </p:nvCxnSpPr>
              <p:spPr>
                <a:xfrm>
                  <a:off x="3835822" y="2470749"/>
                  <a:ext cx="4859230" cy="0"/>
                </a:xfrm>
                <a:prstGeom prst="line">
                  <a:avLst/>
                </a:prstGeom>
                <a:ln w="28575">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flipV="1">
                  <a:off x="8689194" y="2463444"/>
                  <a:ext cx="6509" cy="986953"/>
                </a:xfrm>
                <a:prstGeom prst="line">
                  <a:avLst/>
                </a:prstGeom>
                <a:ln w="28575">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V="1">
                  <a:off x="3835156" y="2470749"/>
                  <a:ext cx="0" cy="393096"/>
                </a:xfrm>
                <a:prstGeom prst="line">
                  <a:avLst/>
                </a:prstGeom>
                <a:ln w="28575">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grpSp>
        </p:grpSp>
        <p:cxnSp>
          <p:nvCxnSpPr>
            <p:cNvPr id="116" name="Straight Arrow Connector 115"/>
            <p:cNvCxnSpPr/>
            <p:nvPr/>
          </p:nvCxnSpPr>
          <p:spPr>
            <a:xfrm>
              <a:off x="317956" y="3702295"/>
              <a:ext cx="8858250"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3662146" y="3612032"/>
              <a:ext cx="901078" cy="610748"/>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time</a:t>
              </a:r>
            </a:p>
          </p:txBody>
        </p:sp>
      </p:grpSp>
    </p:spTree>
    <p:extLst>
      <p:ext uri="{BB962C8B-B14F-4D97-AF65-F5344CB8AC3E}">
        <p14:creationId xmlns:p14="http://schemas.microsoft.com/office/powerpoint/2010/main" val="383286492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015" y="389685"/>
            <a:ext cx="8413749" cy="1837298"/>
          </a:xfrm>
        </p:spPr>
        <p:txBody>
          <a:bodyPr/>
          <a:lstStyle/>
          <a:p>
            <a:r>
              <a:rPr lang="en-US" dirty="0" smtClean="0">
                <a:solidFill>
                  <a:schemeClr val="tx1">
                    <a:lumMod val="95000"/>
                  </a:schemeClr>
                </a:solidFill>
              </a:rPr>
              <a:t>¡¡¡Si </a:t>
            </a:r>
            <a:r>
              <a:rPr lang="en-US" dirty="0" err="1" smtClean="0">
                <a:solidFill>
                  <a:schemeClr val="tx1">
                    <a:lumMod val="95000"/>
                  </a:schemeClr>
                </a:solidFill>
              </a:rPr>
              <a:t>te</a:t>
            </a:r>
            <a:r>
              <a:rPr lang="en-US" dirty="0" smtClean="0">
                <a:solidFill>
                  <a:schemeClr val="tx1">
                    <a:lumMod val="95000"/>
                  </a:schemeClr>
                </a:solidFill>
              </a:rPr>
              <a:t> ha </a:t>
            </a:r>
            <a:r>
              <a:rPr lang="en-US" dirty="0" err="1" smtClean="0">
                <a:solidFill>
                  <a:schemeClr val="tx1">
                    <a:lumMod val="95000"/>
                  </a:schemeClr>
                </a:solidFill>
              </a:rPr>
              <a:t>gustado</a:t>
            </a:r>
            <a:r>
              <a:rPr lang="en-US" dirty="0" smtClean="0">
                <a:solidFill>
                  <a:schemeClr val="tx1">
                    <a:lumMod val="95000"/>
                  </a:schemeClr>
                </a:solidFill>
              </a:rPr>
              <a:t> no </a:t>
            </a:r>
            <a:r>
              <a:rPr lang="en-US" dirty="0" err="1" smtClean="0">
                <a:solidFill>
                  <a:schemeClr val="tx1">
                    <a:lumMod val="95000"/>
                  </a:schemeClr>
                </a:solidFill>
              </a:rPr>
              <a:t>olvides</a:t>
            </a:r>
            <a:r>
              <a:rPr lang="en-US" dirty="0" smtClean="0">
                <a:solidFill>
                  <a:schemeClr val="tx1">
                    <a:lumMod val="95000"/>
                  </a:schemeClr>
                </a:solidFill>
              </a:rPr>
              <a:t> </a:t>
            </a:r>
            <a:r>
              <a:rPr lang="en-US" dirty="0" err="1" smtClean="0">
                <a:solidFill>
                  <a:schemeClr val="tx1">
                    <a:lumMod val="95000"/>
                  </a:schemeClr>
                </a:solidFill>
              </a:rPr>
              <a:t>rellenar</a:t>
            </a:r>
            <a:r>
              <a:rPr lang="en-US" dirty="0" smtClean="0">
                <a:solidFill>
                  <a:schemeClr val="tx1">
                    <a:lumMod val="95000"/>
                  </a:schemeClr>
                </a:solidFill>
              </a:rPr>
              <a:t> la </a:t>
            </a:r>
            <a:r>
              <a:rPr lang="en-US" dirty="0" err="1" smtClean="0">
                <a:solidFill>
                  <a:schemeClr val="tx1">
                    <a:lumMod val="95000"/>
                  </a:schemeClr>
                </a:solidFill>
              </a:rPr>
              <a:t>encuesta</a:t>
            </a:r>
            <a:r>
              <a:rPr lang="en-US" dirty="0" smtClean="0">
                <a:solidFill>
                  <a:schemeClr val="tx1">
                    <a:lumMod val="95000"/>
                  </a:schemeClr>
                </a:solidFill>
              </a:rPr>
              <a:t>!!!</a:t>
            </a:r>
            <a:br>
              <a:rPr lang="en-US" dirty="0" smtClean="0">
                <a:solidFill>
                  <a:schemeClr val="tx1">
                    <a:lumMod val="95000"/>
                  </a:schemeClr>
                </a:solidFill>
              </a:rPr>
            </a:br>
            <a:r>
              <a:rPr lang="en-US" dirty="0" smtClean="0">
                <a:solidFill>
                  <a:schemeClr val="tx1">
                    <a:lumMod val="95000"/>
                  </a:schemeClr>
                </a:solidFill>
              </a:rPr>
              <a:t>Thanks</a:t>
            </a:r>
            <a:endParaRPr lang="en-US" dirty="0">
              <a:solidFill>
                <a:schemeClr val="tx1">
                  <a:lumMod val="95000"/>
                </a:schemeClr>
              </a:solidFill>
            </a:endParaRPr>
          </a:p>
        </p:txBody>
      </p:sp>
      <p:pic>
        <p:nvPicPr>
          <p:cNvPr id="604" name="Picture 603"/>
          <p:cNvPicPr>
            <a:picLocks noChangeAspect="1"/>
          </p:cNvPicPr>
          <p:nvPr/>
        </p:nvPicPr>
        <p:blipFill>
          <a:blip r:embed="rId2"/>
          <a:stretch>
            <a:fillRect/>
          </a:stretch>
        </p:blipFill>
        <p:spPr>
          <a:xfrm>
            <a:off x="7378686" y="3944709"/>
            <a:ext cx="476453" cy="616586"/>
          </a:xfrm>
          <a:prstGeom prst="rect">
            <a:avLst/>
          </a:prstGeom>
        </p:spPr>
      </p:pic>
      <p:sp>
        <p:nvSpPr>
          <p:cNvPr id="9" name="AutoShape 22"/>
          <p:cNvSpPr>
            <a:spLocks noChangeAspect="1" noChangeArrowheads="1" noTextEdit="1"/>
          </p:cNvSpPr>
          <p:nvPr/>
        </p:nvSpPr>
        <p:spPr bwMode="auto">
          <a:xfrm>
            <a:off x="6049965" y="4760913"/>
            <a:ext cx="1855787"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 name="Rectangle 24"/>
          <p:cNvSpPr>
            <a:spLocks noChangeArrowheads="1"/>
          </p:cNvSpPr>
          <p:nvPr/>
        </p:nvSpPr>
        <p:spPr bwMode="auto">
          <a:xfrm>
            <a:off x="6743702" y="5815013"/>
            <a:ext cx="231774" cy="1952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 name="Freeform 25"/>
          <p:cNvSpPr>
            <a:spLocks/>
          </p:cNvSpPr>
          <p:nvPr/>
        </p:nvSpPr>
        <p:spPr bwMode="auto">
          <a:xfrm>
            <a:off x="6053141" y="4883152"/>
            <a:ext cx="1616075" cy="965199"/>
          </a:xfrm>
          <a:custGeom>
            <a:avLst/>
            <a:gdLst>
              <a:gd name="T0" fmla="*/ 690 w 690"/>
              <a:gd name="T1" fmla="*/ 389 h 411"/>
              <a:gd name="T2" fmla="*/ 667 w 690"/>
              <a:gd name="T3" fmla="*/ 411 h 411"/>
              <a:gd name="T4" fmla="*/ 22 w 690"/>
              <a:gd name="T5" fmla="*/ 411 h 411"/>
              <a:gd name="T6" fmla="*/ 0 w 690"/>
              <a:gd name="T7" fmla="*/ 389 h 411"/>
              <a:gd name="T8" fmla="*/ 0 w 690"/>
              <a:gd name="T9" fmla="*/ 23 h 411"/>
              <a:gd name="T10" fmla="*/ 22 w 690"/>
              <a:gd name="T11" fmla="*/ 0 h 411"/>
              <a:gd name="T12" fmla="*/ 667 w 690"/>
              <a:gd name="T13" fmla="*/ 0 h 411"/>
              <a:gd name="T14" fmla="*/ 690 w 690"/>
              <a:gd name="T15" fmla="*/ 23 h 411"/>
              <a:gd name="T16" fmla="*/ 690 w 690"/>
              <a:gd name="T17" fmla="*/ 389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411">
                <a:moveTo>
                  <a:pt x="690" y="389"/>
                </a:moveTo>
                <a:cubicBezTo>
                  <a:pt x="690" y="401"/>
                  <a:pt x="679" y="411"/>
                  <a:pt x="667" y="411"/>
                </a:cubicBezTo>
                <a:cubicBezTo>
                  <a:pt x="22" y="411"/>
                  <a:pt x="22" y="411"/>
                  <a:pt x="22" y="411"/>
                </a:cubicBezTo>
                <a:cubicBezTo>
                  <a:pt x="10" y="411"/>
                  <a:pt x="0" y="401"/>
                  <a:pt x="0" y="389"/>
                </a:cubicBezTo>
                <a:cubicBezTo>
                  <a:pt x="0" y="23"/>
                  <a:pt x="0" y="23"/>
                  <a:pt x="0" y="23"/>
                </a:cubicBezTo>
                <a:cubicBezTo>
                  <a:pt x="0" y="10"/>
                  <a:pt x="10" y="0"/>
                  <a:pt x="22" y="0"/>
                </a:cubicBezTo>
                <a:cubicBezTo>
                  <a:pt x="667" y="0"/>
                  <a:pt x="667" y="0"/>
                  <a:pt x="667" y="0"/>
                </a:cubicBezTo>
                <a:cubicBezTo>
                  <a:pt x="679" y="0"/>
                  <a:pt x="690" y="10"/>
                  <a:pt x="690" y="23"/>
                </a:cubicBezTo>
                <a:lnTo>
                  <a:pt x="690" y="389"/>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 name="Freeform 26"/>
          <p:cNvSpPr>
            <a:spLocks/>
          </p:cNvSpPr>
          <p:nvPr/>
        </p:nvSpPr>
        <p:spPr bwMode="auto">
          <a:xfrm>
            <a:off x="6097591" y="4927603"/>
            <a:ext cx="1520825" cy="839787"/>
          </a:xfrm>
          <a:custGeom>
            <a:avLst/>
            <a:gdLst>
              <a:gd name="T0" fmla="*/ 649 w 649"/>
              <a:gd name="T1" fmla="*/ 348 h 358"/>
              <a:gd name="T2" fmla="*/ 640 w 649"/>
              <a:gd name="T3" fmla="*/ 358 h 358"/>
              <a:gd name="T4" fmla="*/ 9 w 649"/>
              <a:gd name="T5" fmla="*/ 358 h 358"/>
              <a:gd name="T6" fmla="*/ 0 w 649"/>
              <a:gd name="T7" fmla="*/ 348 h 358"/>
              <a:gd name="T8" fmla="*/ 0 w 649"/>
              <a:gd name="T9" fmla="*/ 9 h 358"/>
              <a:gd name="T10" fmla="*/ 9 w 649"/>
              <a:gd name="T11" fmla="*/ 0 h 358"/>
              <a:gd name="T12" fmla="*/ 640 w 649"/>
              <a:gd name="T13" fmla="*/ 0 h 358"/>
              <a:gd name="T14" fmla="*/ 649 w 649"/>
              <a:gd name="T15" fmla="*/ 9 h 358"/>
              <a:gd name="T16" fmla="*/ 649 w 649"/>
              <a:gd name="T17" fmla="*/ 348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9" h="358">
                <a:moveTo>
                  <a:pt x="649" y="348"/>
                </a:moveTo>
                <a:cubicBezTo>
                  <a:pt x="649" y="354"/>
                  <a:pt x="645" y="358"/>
                  <a:pt x="640" y="358"/>
                </a:cubicBezTo>
                <a:cubicBezTo>
                  <a:pt x="9" y="358"/>
                  <a:pt x="9" y="358"/>
                  <a:pt x="9" y="358"/>
                </a:cubicBezTo>
                <a:cubicBezTo>
                  <a:pt x="4" y="358"/>
                  <a:pt x="0" y="354"/>
                  <a:pt x="0" y="348"/>
                </a:cubicBezTo>
                <a:cubicBezTo>
                  <a:pt x="0" y="9"/>
                  <a:pt x="0" y="9"/>
                  <a:pt x="0" y="9"/>
                </a:cubicBezTo>
                <a:cubicBezTo>
                  <a:pt x="0" y="4"/>
                  <a:pt x="4" y="0"/>
                  <a:pt x="9" y="0"/>
                </a:cubicBezTo>
                <a:cubicBezTo>
                  <a:pt x="640" y="0"/>
                  <a:pt x="640" y="0"/>
                  <a:pt x="640" y="0"/>
                </a:cubicBezTo>
                <a:cubicBezTo>
                  <a:pt x="645" y="0"/>
                  <a:pt x="649" y="4"/>
                  <a:pt x="649" y="9"/>
                </a:cubicBezTo>
                <a:lnTo>
                  <a:pt x="649" y="348"/>
                </a:lnTo>
                <a:close/>
              </a:path>
            </a:pathLst>
          </a:custGeom>
          <a:solidFill>
            <a:srgbClr val="007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3" name="Rectangle 27"/>
          <p:cNvSpPr>
            <a:spLocks noChangeArrowheads="1"/>
          </p:cNvSpPr>
          <p:nvPr/>
        </p:nvSpPr>
        <p:spPr bwMode="auto">
          <a:xfrm>
            <a:off x="6516688" y="6000751"/>
            <a:ext cx="685800" cy="34926"/>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25" name="Freeform 31"/>
          <p:cNvSpPr>
            <a:spLocks/>
          </p:cNvSpPr>
          <p:nvPr/>
        </p:nvSpPr>
        <p:spPr bwMode="auto">
          <a:xfrm>
            <a:off x="6634164" y="4873626"/>
            <a:ext cx="450850" cy="11112"/>
          </a:xfrm>
          <a:custGeom>
            <a:avLst/>
            <a:gdLst>
              <a:gd name="T0" fmla="*/ 284 w 284"/>
              <a:gd name="T1" fmla="*/ 7 h 7"/>
              <a:gd name="T2" fmla="*/ 0 w 284"/>
              <a:gd name="T3" fmla="*/ 7 h 7"/>
              <a:gd name="T4" fmla="*/ 7 w 284"/>
              <a:gd name="T5" fmla="*/ 0 h 7"/>
              <a:gd name="T6" fmla="*/ 277 w 284"/>
              <a:gd name="T7" fmla="*/ 0 h 7"/>
              <a:gd name="T8" fmla="*/ 284 w 284"/>
              <a:gd name="T9" fmla="*/ 7 h 7"/>
            </a:gdLst>
            <a:ahLst/>
            <a:cxnLst>
              <a:cxn ang="0">
                <a:pos x="T0" y="T1"/>
              </a:cxn>
              <a:cxn ang="0">
                <a:pos x="T2" y="T3"/>
              </a:cxn>
              <a:cxn ang="0">
                <a:pos x="T4" y="T5"/>
              </a:cxn>
              <a:cxn ang="0">
                <a:pos x="T6" y="T7"/>
              </a:cxn>
              <a:cxn ang="0">
                <a:pos x="T8" y="T9"/>
              </a:cxn>
            </a:cxnLst>
            <a:rect l="0" t="0" r="r" b="b"/>
            <a:pathLst>
              <a:path w="284" h="7">
                <a:moveTo>
                  <a:pt x="284" y="7"/>
                </a:moveTo>
                <a:lnTo>
                  <a:pt x="0" y="7"/>
                </a:lnTo>
                <a:lnTo>
                  <a:pt x="7" y="0"/>
                </a:lnTo>
                <a:lnTo>
                  <a:pt x="277" y="0"/>
                </a:lnTo>
                <a:lnTo>
                  <a:pt x="284" y="7"/>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45" name="Rectangle 41"/>
          <p:cNvSpPr>
            <a:spLocks noChangeArrowheads="1"/>
          </p:cNvSpPr>
          <p:nvPr/>
        </p:nvSpPr>
        <p:spPr bwMode="auto">
          <a:xfrm>
            <a:off x="7586664" y="5902325"/>
            <a:ext cx="317500" cy="127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46" name="Freeform 42"/>
          <p:cNvSpPr>
            <a:spLocks/>
          </p:cNvSpPr>
          <p:nvPr/>
        </p:nvSpPr>
        <p:spPr bwMode="auto">
          <a:xfrm>
            <a:off x="7254877" y="5894391"/>
            <a:ext cx="649287" cy="7937"/>
          </a:xfrm>
          <a:custGeom>
            <a:avLst/>
            <a:gdLst>
              <a:gd name="T0" fmla="*/ 406 w 409"/>
              <a:gd name="T1" fmla="*/ 0 h 5"/>
              <a:gd name="T2" fmla="*/ 3 w 409"/>
              <a:gd name="T3" fmla="*/ 0 h 5"/>
              <a:gd name="T4" fmla="*/ 0 w 409"/>
              <a:gd name="T5" fmla="*/ 5 h 5"/>
              <a:gd name="T6" fmla="*/ 409 w 409"/>
              <a:gd name="T7" fmla="*/ 5 h 5"/>
              <a:gd name="T8" fmla="*/ 406 w 409"/>
              <a:gd name="T9" fmla="*/ 0 h 5"/>
            </a:gdLst>
            <a:ahLst/>
            <a:cxnLst>
              <a:cxn ang="0">
                <a:pos x="T0" y="T1"/>
              </a:cxn>
              <a:cxn ang="0">
                <a:pos x="T2" y="T3"/>
              </a:cxn>
              <a:cxn ang="0">
                <a:pos x="T4" y="T5"/>
              </a:cxn>
              <a:cxn ang="0">
                <a:pos x="T6" y="T7"/>
              </a:cxn>
              <a:cxn ang="0">
                <a:pos x="T8" y="T9"/>
              </a:cxn>
            </a:cxnLst>
            <a:rect l="0" t="0" r="r" b="b"/>
            <a:pathLst>
              <a:path w="409" h="5">
                <a:moveTo>
                  <a:pt x="406" y="0"/>
                </a:moveTo>
                <a:lnTo>
                  <a:pt x="3" y="0"/>
                </a:lnTo>
                <a:lnTo>
                  <a:pt x="0" y="5"/>
                </a:lnTo>
                <a:lnTo>
                  <a:pt x="409" y="5"/>
                </a:lnTo>
                <a:lnTo>
                  <a:pt x="406"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47" name="Freeform 43"/>
          <p:cNvSpPr>
            <a:spLocks/>
          </p:cNvSpPr>
          <p:nvPr/>
        </p:nvSpPr>
        <p:spPr bwMode="auto">
          <a:xfrm>
            <a:off x="7254875" y="5894391"/>
            <a:ext cx="334962" cy="7937"/>
          </a:xfrm>
          <a:custGeom>
            <a:avLst/>
            <a:gdLst>
              <a:gd name="T0" fmla="*/ 211 w 211"/>
              <a:gd name="T1" fmla="*/ 0 h 5"/>
              <a:gd name="T2" fmla="*/ 3 w 211"/>
              <a:gd name="T3" fmla="*/ 0 h 5"/>
              <a:gd name="T4" fmla="*/ 0 w 211"/>
              <a:gd name="T5" fmla="*/ 5 h 5"/>
              <a:gd name="T6" fmla="*/ 211 w 211"/>
              <a:gd name="T7" fmla="*/ 5 h 5"/>
              <a:gd name="T8" fmla="*/ 211 w 211"/>
              <a:gd name="T9" fmla="*/ 0 h 5"/>
            </a:gdLst>
            <a:ahLst/>
            <a:cxnLst>
              <a:cxn ang="0">
                <a:pos x="T0" y="T1"/>
              </a:cxn>
              <a:cxn ang="0">
                <a:pos x="T2" y="T3"/>
              </a:cxn>
              <a:cxn ang="0">
                <a:pos x="T4" y="T5"/>
              </a:cxn>
              <a:cxn ang="0">
                <a:pos x="T6" y="T7"/>
              </a:cxn>
              <a:cxn ang="0">
                <a:pos x="T8" y="T9"/>
              </a:cxn>
            </a:cxnLst>
            <a:rect l="0" t="0" r="r" b="b"/>
            <a:pathLst>
              <a:path w="211" h="5">
                <a:moveTo>
                  <a:pt x="211" y="0"/>
                </a:moveTo>
                <a:lnTo>
                  <a:pt x="3" y="0"/>
                </a:lnTo>
                <a:lnTo>
                  <a:pt x="0" y="5"/>
                </a:lnTo>
                <a:lnTo>
                  <a:pt x="211" y="5"/>
                </a:lnTo>
                <a:lnTo>
                  <a:pt x="211" y="0"/>
                </a:lnTo>
                <a:close/>
              </a:path>
            </a:pathLst>
          </a:custGeom>
          <a:solidFill>
            <a:srgbClr val="7575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48" name="Freeform 44"/>
          <p:cNvSpPr>
            <a:spLocks/>
          </p:cNvSpPr>
          <p:nvPr/>
        </p:nvSpPr>
        <p:spPr bwMode="auto">
          <a:xfrm>
            <a:off x="7254877" y="6029325"/>
            <a:ext cx="649287" cy="6350"/>
          </a:xfrm>
          <a:custGeom>
            <a:avLst/>
            <a:gdLst>
              <a:gd name="T0" fmla="*/ 3 w 409"/>
              <a:gd name="T1" fmla="*/ 4 h 4"/>
              <a:gd name="T2" fmla="*/ 406 w 409"/>
              <a:gd name="T3" fmla="*/ 4 h 4"/>
              <a:gd name="T4" fmla="*/ 409 w 409"/>
              <a:gd name="T5" fmla="*/ 0 h 4"/>
              <a:gd name="T6" fmla="*/ 0 w 409"/>
              <a:gd name="T7" fmla="*/ 0 h 4"/>
              <a:gd name="T8" fmla="*/ 3 w 409"/>
              <a:gd name="T9" fmla="*/ 4 h 4"/>
            </a:gdLst>
            <a:ahLst/>
            <a:cxnLst>
              <a:cxn ang="0">
                <a:pos x="T0" y="T1"/>
              </a:cxn>
              <a:cxn ang="0">
                <a:pos x="T2" y="T3"/>
              </a:cxn>
              <a:cxn ang="0">
                <a:pos x="T4" y="T5"/>
              </a:cxn>
              <a:cxn ang="0">
                <a:pos x="T6" y="T7"/>
              </a:cxn>
              <a:cxn ang="0">
                <a:pos x="T8" y="T9"/>
              </a:cxn>
            </a:cxnLst>
            <a:rect l="0" t="0" r="r" b="b"/>
            <a:pathLst>
              <a:path w="409" h="4">
                <a:moveTo>
                  <a:pt x="3" y="4"/>
                </a:moveTo>
                <a:lnTo>
                  <a:pt x="406" y="4"/>
                </a:lnTo>
                <a:lnTo>
                  <a:pt x="409" y="0"/>
                </a:lnTo>
                <a:lnTo>
                  <a:pt x="0" y="0"/>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49" name="Oval 45"/>
          <p:cNvSpPr>
            <a:spLocks noChangeArrowheads="1"/>
          </p:cNvSpPr>
          <p:nvPr/>
        </p:nvSpPr>
        <p:spPr bwMode="auto">
          <a:xfrm>
            <a:off x="7823202" y="5946777"/>
            <a:ext cx="33338" cy="3174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50" name="Freeform 46"/>
          <p:cNvSpPr>
            <a:spLocks/>
          </p:cNvSpPr>
          <p:nvPr/>
        </p:nvSpPr>
        <p:spPr bwMode="auto">
          <a:xfrm>
            <a:off x="7827965" y="5951541"/>
            <a:ext cx="23811" cy="23811"/>
          </a:xfrm>
          <a:custGeom>
            <a:avLst/>
            <a:gdLst>
              <a:gd name="T0" fmla="*/ 7 w 10"/>
              <a:gd name="T1" fmla="*/ 2 h 10"/>
              <a:gd name="T2" fmla="*/ 10 w 10"/>
              <a:gd name="T3" fmla="*/ 1 h 10"/>
              <a:gd name="T4" fmla="*/ 5 w 10"/>
              <a:gd name="T5" fmla="*/ 1 h 10"/>
              <a:gd name="T6" fmla="*/ 0 w 10"/>
              <a:gd name="T7" fmla="*/ 1 h 10"/>
              <a:gd name="T8" fmla="*/ 4 w 10"/>
              <a:gd name="T9" fmla="*/ 2 h 10"/>
              <a:gd name="T10" fmla="*/ 0 w 10"/>
              <a:gd name="T11" fmla="*/ 10 h 10"/>
              <a:gd name="T12" fmla="*/ 5 w 10"/>
              <a:gd name="T13" fmla="*/ 4 h 10"/>
              <a:gd name="T14" fmla="*/ 10 w 10"/>
              <a:gd name="T15" fmla="*/ 10 h 10"/>
              <a:gd name="T16" fmla="*/ 7 w 10"/>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7" y="2"/>
                </a:moveTo>
                <a:cubicBezTo>
                  <a:pt x="8" y="2"/>
                  <a:pt x="9" y="1"/>
                  <a:pt x="10" y="1"/>
                </a:cubicBezTo>
                <a:cubicBezTo>
                  <a:pt x="9" y="0"/>
                  <a:pt x="7" y="0"/>
                  <a:pt x="5" y="1"/>
                </a:cubicBezTo>
                <a:cubicBezTo>
                  <a:pt x="4" y="0"/>
                  <a:pt x="2" y="0"/>
                  <a:pt x="0" y="1"/>
                </a:cubicBezTo>
                <a:cubicBezTo>
                  <a:pt x="2" y="1"/>
                  <a:pt x="3" y="2"/>
                  <a:pt x="4" y="2"/>
                </a:cubicBezTo>
                <a:cubicBezTo>
                  <a:pt x="2" y="4"/>
                  <a:pt x="1" y="6"/>
                  <a:pt x="0" y="10"/>
                </a:cubicBezTo>
                <a:cubicBezTo>
                  <a:pt x="0" y="10"/>
                  <a:pt x="2" y="7"/>
                  <a:pt x="5" y="4"/>
                </a:cubicBezTo>
                <a:cubicBezTo>
                  <a:pt x="8" y="7"/>
                  <a:pt x="10" y="10"/>
                  <a:pt x="10" y="10"/>
                </a:cubicBezTo>
                <a:cubicBezTo>
                  <a:pt x="10" y="6"/>
                  <a:pt x="9" y="4"/>
                  <a:pt x="7" y="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51" name="Freeform 47"/>
          <p:cNvSpPr>
            <a:spLocks/>
          </p:cNvSpPr>
          <p:nvPr/>
        </p:nvSpPr>
        <p:spPr bwMode="auto">
          <a:xfrm>
            <a:off x="7254875" y="5902325"/>
            <a:ext cx="334962" cy="127000"/>
          </a:xfrm>
          <a:custGeom>
            <a:avLst/>
            <a:gdLst>
              <a:gd name="T0" fmla="*/ 0 w 211"/>
              <a:gd name="T1" fmla="*/ 0 h 80"/>
              <a:gd name="T2" fmla="*/ 0 w 211"/>
              <a:gd name="T3" fmla="*/ 32 h 80"/>
              <a:gd name="T4" fmla="*/ 4 w 211"/>
              <a:gd name="T5" fmla="*/ 37 h 80"/>
              <a:gd name="T6" fmla="*/ 4 w 211"/>
              <a:gd name="T7" fmla="*/ 43 h 80"/>
              <a:gd name="T8" fmla="*/ 0 w 211"/>
              <a:gd name="T9" fmla="*/ 47 h 80"/>
              <a:gd name="T10" fmla="*/ 0 w 211"/>
              <a:gd name="T11" fmla="*/ 80 h 80"/>
              <a:gd name="T12" fmla="*/ 211 w 211"/>
              <a:gd name="T13" fmla="*/ 80 h 80"/>
              <a:gd name="T14" fmla="*/ 211 w 211"/>
              <a:gd name="T15" fmla="*/ 0 h 80"/>
              <a:gd name="T16" fmla="*/ 0 w 211"/>
              <a:gd name="T1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80">
                <a:moveTo>
                  <a:pt x="0" y="0"/>
                </a:moveTo>
                <a:lnTo>
                  <a:pt x="0" y="32"/>
                </a:lnTo>
                <a:lnTo>
                  <a:pt x="4" y="37"/>
                </a:lnTo>
                <a:lnTo>
                  <a:pt x="4" y="43"/>
                </a:lnTo>
                <a:lnTo>
                  <a:pt x="0" y="47"/>
                </a:lnTo>
                <a:lnTo>
                  <a:pt x="0" y="80"/>
                </a:lnTo>
                <a:lnTo>
                  <a:pt x="211" y="80"/>
                </a:lnTo>
                <a:lnTo>
                  <a:pt x="211"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52" name="Freeform 48"/>
          <p:cNvSpPr>
            <a:spLocks/>
          </p:cNvSpPr>
          <p:nvPr/>
        </p:nvSpPr>
        <p:spPr bwMode="auto">
          <a:xfrm>
            <a:off x="7254875" y="5972176"/>
            <a:ext cx="334962" cy="4762"/>
          </a:xfrm>
          <a:custGeom>
            <a:avLst/>
            <a:gdLst>
              <a:gd name="T0" fmla="*/ 211 w 211"/>
              <a:gd name="T1" fmla="*/ 0 h 3"/>
              <a:gd name="T2" fmla="*/ 1 w 211"/>
              <a:gd name="T3" fmla="*/ 0 h 3"/>
              <a:gd name="T4" fmla="*/ 0 w 211"/>
              <a:gd name="T5" fmla="*/ 3 h 3"/>
              <a:gd name="T6" fmla="*/ 211 w 211"/>
              <a:gd name="T7" fmla="*/ 3 h 3"/>
              <a:gd name="T8" fmla="*/ 211 w 211"/>
              <a:gd name="T9" fmla="*/ 0 h 3"/>
            </a:gdLst>
            <a:ahLst/>
            <a:cxnLst>
              <a:cxn ang="0">
                <a:pos x="T0" y="T1"/>
              </a:cxn>
              <a:cxn ang="0">
                <a:pos x="T2" y="T3"/>
              </a:cxn>
              <a:cxn ang="0">
                <a:pos x="T4" y="T5"/>
              </a:cxn>
              <a:cxn ang="0">
                <a:pos x="T6" y="T7"/>
              </a:cxn>
              <a:cxn ang="0">
                <a:pos x="T8" y="T9"/>
              </a:cxn>
            </a:cxnLst>
            <a:rect l="0" t="0" r="r" b="b"/>
            <a:pathLst>
              <a:path w="211" h="3">
                <a:moveTo>
                  <a:pt x="211" y="0"/>
                </a:moveTo>
                <a:lnTo>
                  <a:pt x="1" y="0"/>
                </a:lnTo>
                <a:lnTo>
                  <a:pt x="0" y="3"/>
                </a:lnTo>
                <a:lnTo>
                  <a:pt x="211" y="3"/>
                </a:lnTo>
                <a:lnTo>
                  <a:pt x="211" y="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53" name="Freeform 49"/>
          <p:cNvSpPr>
            <a:spLocks/>
          </p:cNvSpPr>
          <p:nvPr/>
        </p:nvSpPr>
        <p:spPr bwMode="auto">
          <a:xfrm>
            <a:off x="7254875" y="5953128"/>
            <a:ext cx="334962" cy="7937"/>
          </a:xfrm>
          <a:custGeom>
            <a:avLst/>
            <a:gdLst>
              <a:gd name="T0" fmla="*/ 211 w 211"/>
              <a:gd name="T1" fmla="*/ 0 h 5"/>
              <a:gd name="T2" fmla="*/ 0 w 211"/>
              <a:gd name="T3" fmla="*/ 0 h 5"/>
              <a:gd name="T4" fmla="*/ 1 w 211"/>
              <a:gd name="T5" fmla="*/ 5 h 5"/>
              <a:gd name="T6" fmla="*/ 211 w 211"/>
              <a:gd name="T7" fmla="*/ 5 h 5"/>
              <a:gd name="T8" fmla="*/ 211 w 211"/>
              <a:gd name="T9" fmla="*/ 0 h 5"/>
            </a:gdLst>
            <a:ahLst/>
            <a:cxnLst>
              <a:cxn ang="0">
                <a:pos x="T0" y="T1"/>
              </a:cxn>
              <a:cxn ang="0">
                <a:pos x="T2" y="T3"/>
              </a:cxn>
              <a:cxn ang="0">
                <a:pos x="T4" y="T5"/>
              </a:cxn>
              <a:cxn ang="0">
                <a:pos x="T6" y="T7"/>
              </a:cxn>
              <a:cxn ang="0">
                <a:pos x="T8" y="T9"/>
              </a:cxn>
            </a:cxnLst>
            <a:rect l="0" t="0" r="r" b="b"/>
            <a:pathLst>
              <a:path w="211" h="5">
                <a:moveTo>
                  <a:pt x="211" y="0"/>
                </a:moveTo>
                <a:lnTo>
                  <a:pt x="0" y="0"/>
                </a:lnTo>
                <a:lnTo>
                  <a:pt x="1" y="5"/>
                </a:lnTo>
                <a:lnTo>
                  <a:pt x="211" y="5"/>
                </a:lnTo>
                <a:lnTo>
                  <a:pt x="2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54" name="Rectangle 50"/>
          <p:cNvSpPr>
            <a:spLocks noChangeArrowheads="1"/>
          </p:cNvSpPr>
          <p:nvPr/>
        </p:nvSpPr>
        <p:spPr bwMode="auto">
          <a:xfrm>
            <a:off x="7256465" y="5961064"/>
            <a:ext cx="333375" cy="1111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303" name="Rectangle 53"/>
          <p:cNvSpPr>
            <a:spLocks noChangeArrowheads="1"/>
          </p:cNvSpPr>
          <p:nvPr/>
        </p:nvSpPr>
        <p:spPr bwMode="auto">
          <a:xfrm>
            <a:off x="7281863" y="5962653"/>
            <a:ext cx="4762" cy="79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grpSp>
        <p:nvGrpSpPr>
          <p:cNvPr id="1230" name="Group 1229"/>
          <p:cNvGrpSpPr/>
          <p:nvPr/>
        </p:nvGrpSpPr>
        <p:grpSpPr>
          <a:xfrm>
            <a:off x="6097664" y="5079184"/>
            <a:ext cx="1448769" cy="528184"/>
            <a:chOff x="6097662" y="5079184"/>
            <a:chExt cx="1448769" cy="528183"/>
          </a:xfrm>
        </p:grpSpPr>
        <p:pic>
          <p:nvPicPr>
            <p:cNvPr id="1026" name="Picture 2" descr="https://www.desarrollaconmicrosoft.com/areas/dotnetspain2015/content/images/ALM.png"/>
            <p:cNvPicPr>
              <a:picLocks noChangeAspect="1" noChangeArrowheads="1"/>
            </p:cNvPicPr>
            <p:nvPr/>
          </p:nvPicPr>
          <p:blipFill>
            <a:blip r:embed="rId3">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097662" y="5100424"/>
              <a:ext cx="289551" cy="289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desarrollaconmicrosoft.com/areas/dotnetspain2015/content/images/web.png"/>
            <p:cNvPicPr>
              <a:picLocks noChangeAspect="1" noChangeArrowheads="1"/>
            </p:cNvPicPr>
            <p:nvPr/>
          </p:nvPicPr>
          <p:blipFill>
            <a:blip r:embed="rId4">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436527" y="5454710"/>
              <a:ext cx="196267" cy="13880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desarrollaconmicrosoft.com/areas/dotnetspain2015/content/images/clouds.png"/>
            <p:cNvPicPr>
              <a:picLocks noChangeAspect="1" noChangeArrowheads="1"/>
            </p:cNvPicPr>
            <p:nvPr/>
          </p:nvPicPr>
          <p:blipFill>
            <a:blip r:embed="rId5">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726547" y="5434194"/>
              <a:ext cx="215671" cy="15074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desarrollaconmicrosoft.com/areas/dotnetspain2015/content/images/data.png"/>
            <p:cNvPicPr>
              <a:picLocks noChangeAspect="1" noChangeArrowheads="1"/>
            </p:cNvPicPr>
            <p:nvPr/>
          </p:nvPicPr>
          <p:blipFill>
            <a:blip r:embed="rId6">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7076888" y="5454710"/>
              <a:ext cx="167910" cy="14328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www.desarrollaconmicrosoft.com/areas/dotnetspain2015/content/images/male.png"/>
            <p:cNvPicPr>
              <a:picLocks noChangeAspect="1" noChangeArrowheads="1"/>
            </p:cNvPicPr>
            <p:nvPr/>
          </p:nvPicPr>
          <p:blipFill>
            <a:blip r:embed="rId7">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7398671" y="5418562"/>
              <a:ext cx="111940" cy="18880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www.desarrollaconmicrosoft.com/areas/dotnetspain2015/content/images/apps.png"/>
            <p:cNvPicPr>
              <a:picLocks noChangeAspect="1" noChangeArrowheads="1"/>
            </p:cNvPicPr>
            <p:nvPr/>
          </p:nvPicPr>
          <p:blipFill>
            <a:blip r:embed="rId8">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7362850" y="5154544"/>
              <a:ext cx="183581" cy="20895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www.desarrollaconmicrosoft.com/areas/dotnetspain2015/content/images/games.png"/>
            <p:cNvPicPr>
              <a:picLocks noChangeAspect="1" noChangeArrowheads="1"/>
            </p:cNvPicPr>
            <p:nvPr/>
          </p:nvPicPr>
          <p:blipFill>
            <a:blip r:embed="rId9">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782472" y="5137133"/>
              <a:ext cx="107462" cy="20970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s://www.desarrollaconmicrosoft.com/areas/dotnetspain2015/content/images/iot.png"/>
            <p:cNvPicPr>
              <a:picLocks noChangeAspect="1" noChangeArrowheads="1"/>
            </p:cNvPicPr>
            <p:nvPr/>
          </p:nvPicPr>
          <p:blipFill>
            <a:blip r:embed="rId10">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458912" y="5148008"/>
              <a:ext cx="202238" cy="23059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s://www.desarrollaconmicrosoft.com/areas/dotnetspain2015/content/images/languages.png"/>
            <p:cNvPicPr>
              <a:picLocks noChangeAspect="1" noChangeArrowheads="1"/>
            </p:cNvPicPr>
            <p:nvPr/>
          </p:nvPicPr>
          <p:blipFill>
            <a:blip r:embed="rId11">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6172445" y="5375986"/>
              <a:ext cx="179103" cy="20895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https://www.desarrollaconmicrosoft.com/areas/dotnetspain2015/content/images/kids.png"/>
            <p:cNvPicPr>
              <a:picLocks noChangeAspect="1" noChangeArrowheads="1"/>
            </p:cNvPicPr>
            <p:nvPr/>
          </p:nvPicPr>
          <p:blipFill>
            <a:blip r:embed="rId12">
              <a:duotone>
                <a:prstClr val="black"/>
                <a:srgbClr val="003E00">
                  <a:tint val="45000"/>
                  <a:satMod val="400000"/>
                </a:srgbClr>
              </a:duotone>
              <a:extLst>
                <a:ext uri="{28A0092B-C50C-407E-A947-70E740481C1C}">
                  <a14:useLocalDpi xmlns:a14="http://schemas.microsoft.com/office/drawing/2010/main" val="0"/>
                </a:ext>
              </a:extLst>
            </a:blip>
            <a:srcRect/>
            <a:stretch>
              <a:fillRect/>
            </a:stretch>
          </p:blipFill>
          <p:spPr bwMode="auto">
            <a:xfrm>
              <a:off x="7034213" y="5079184"/>
              <a:ext cx="289551" cy="28656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62" name="Group 65"/>
          <p:cNvGrpSpPr>
            <a:grpSpLocks noChangeAspect="1"/>
          </p:cNvGrpSpPr>
          <p:nvPr/>
        </p:nvGrpSpPr>
        <p:grpSpPr bwMode="auto">
          <a:xfrm>
            <a:off x="7905750" y="3744914"/>
            <a:ext cx="1169988" cy="2290762"/>
            <a:chOff x="4980" y="2359"/>
            <a:chExt cx="737" cy="1443"/>
          </a:xfrm>
        </p:grpSpPr>
        <p:sp>
          <p:nvSpPr>
            <p:cNvPr id="1063" name="AutoShape 64"/>
            <p:cNvSpPr>
              <a:spLocks noChangeAspect="1" noChangeArrowheads="1" noTextEdit="1"/>
            </p:cNvSpPr>
            <p:nvPr/>
          </p:nvSpPr>
          <p:spPr bwMode="auto">
            <a:xfrm>
              <a:off x="4980" y="2359"/>
              <a:ext cx="737" cy="1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4" name="Freeform 66"/>
            <p:cNvSpPr>
              <a:spLocks/>
            </p:cNvSpPr>
            <p:nvPr/>
          </p:nvSpPr>
          <p:spPr bwMode="auto">
            <a:xfrm>
              <a:off x="5201" y="2515"/>
              <a:ext cx="119" cy="120"/>
            </a:xfrm>
            <a:custGeom>
              <a:avLst/>
              <a:gdLst>
                <a:gd name="T0" fmla="*/ 74 w 81"/>
                <a:gd name="T1" fmla="*/ 33 h 81"/>
                <a:gd name="T2" fmla="*/ 74 w 81"/>
                <a:gd name="T3" fmla="*/ 7 h 81"/>
                <a:gd name="T4" fmla="*/ 74 w 81"/>
                <a:gd name="T5" fmla="*/ 7 h 81"/>
                <a:gd name="T6" fmla="*/ 48 w 81"/>
                <a:gd name="T7" fmla="*/ 7 h 81"/>
                <a:gd name="T8" fmla="*/ 7 w 81"/>
                <a:gd name="T9" fmla="*/ 48 h 81"/>
                <a:gd name="T10" fmla="*/ 7 w 81"/>
                <a:gd name="T11" fmla="*/ 74 h 81"/>
                <a:gd name="T12" fmla="*/ 7 w 81"/>
                <a:gd name="T13" fmla="*/ 74 h 81"/>
                <a:gd name="T14" fmla="*/ 33 w 81"/>
                <a:gd name="T15" fmla="*/ 74 h 81"/>
                <a:gd name="T16" fmla="*/ 74 w 81"/>
                <a:gd name="T17"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1">
                  <a:moveTo>
                    <a:pt x="74" y="33"/>
                  </a:moveTo>
                  <a:cubicBezTo>
                    <a:pt x="81" y="26"/>
                    <a:pt x="81" y="14"/>
                    <a:pt x="74" y="7"/>
                  </a:cubicBezTo>
                  <a:cubicBezTo>
                    <a:pt x="74" y="7"/>
                    <a:pt x="74" y="7"/>
                    <a:pt x="74" y="7"/>
                  </a:cubicBezTo>
                  <a:cubicBezTo>
                    <a:pt x="67" y="0"/>
                    <a:pt x="55" y="0"/>
                    <a:pt x="48" y="7"/>
                  </a:cubicBezTo>
                  <a:cubicBezTo>
                    <a:pt x="7" y="48"/>
                    <a:pt x="7" y="48"/>
                    <a:pt x="7" y="48"/>
                  </a:cubicBezTo>
                  <a:cubicBezTo>
                    <a:pt x="0" y="56"/>
                    <a:pt x="0" y="67"/>
                    <a:pt x="7" y="74"/>
                  </a:cubicBezTo>
                  <a:cubicBezTo>
                    <a:pt x="7" y="74"/>
                    <a:pt x="7" y="74"/>
                    <a:pt x="7" y="74"/>
                  </a:cubicBezTo>
                  <a:cubicBezTo>
                    <a:pt x="14" y="81"/>
                    <a:pt x="25" y="81"/>
                    <a:pt x="33" y="74"/>
                  </a:cubicBezTo>
                  <a:lnTo>
                    <a:pt x="74"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5" name="Freeform 67"/>
            <p:cNvSpPr>
              <a:spLocks/>
            </p:cNvSpPr>
            <p:nvPr/>
          </p:nvSpPr>
          <p:spPr bwMode="auto">
            <a:xfrm>
              <a:off x="5061" y="2543"/>
              <a:ext cx="203" cy="394"/>
            </a:xfrm>
            <a:custGeom>
              <a:avLst/>
              <a:gdLst>
                <a:gd name="T0" fmla="*/ 0 w 137"/>
                <a:gd name="T1" fmla="*/ 69 h 267"/>
                <a:gd name="T2" fmla="*/ 69 w 137"/>
                <a:gd name="T3" fmla="*/ 0 h 267"/>
                <a:gd name="T4" fmla="*/ 69 w 137"/>
                <a:gd name="T5" fmla="*/ 0 h 267"/>
                <a:gd name="T6" fmla="*/ 137 w 137"/>
                <a:gd name="T7" fmla="*/ 69 h 267"/>
                <a:gd name="T8" fmla="*/ 137 w 137"/>
                <a:gd name="T9" fmla="*/ 198 h 267"/>
                <a:gd name="T10" fmla="*/ 69 w 137"/>
                <a:gd name="T11" fmla="*/ 267 h 267"/>
                <a:gd name="T12" fmla="*/ 69 w 137"/>
                <a:gd name="T13" fmla="*/ 267 h 267"/>
                <a:gd name="T14" fmla="*/ 0 w 137"/>
                <a:gd name="T15" fmla="*/ 198 h 267"/>
                <a:gd name="T16" fmla="*/ 0 w 137"/>
                <a:gd name="T17" fmla="*/ 69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 h="267">
                  <a:moveTo>
                    <a:pt x="0" y="69"/>
                  </a:moveTo>
                  <a:cubicBezTo>
                    <a:pt x="0" y="31"/>
                    <a:pt x="31" y="0"/>
                    <a:pt x="69" y="0"/>
                  </a:cubicBezTo>
                  <a:cubicBezTo>
                    <a:pt x="69" y="0"/>
                    <a:pt x="69" y="0"/>
                    <a:pt x="69" y="0"/>
                  </a:cubicBezTo>
                  <a:cubicBezTo>
                    <a:pt x="107" y="0"/>
                    <a:pt x="137" y="31"/>
                    <a:pt x="137" y="69"/>
                  </a:cubicBezTo>
                  <a:cubicBezTo>
                    <a:pt x="137" y="198"/>
                    <a:pt x="137" y="198"/>
                    <a:pt x="137" y="198"/>
                  </a:cubicBezTo>
                  <a:cubicBezTo>
                    <a:pt x="137" y="236"/>
                    <a:pt x="107" y="267"/>
                    <a:pt x="69" y="267"/>
                  </a:cubicBezTo>
                  <a:cubicBezTo>
                    <a:pt x="69" y="267"/>
                    <a:pt x="69" y="267"/>
                    <a:pt x="69" y="267"/>
                  </a:cubicBezTo>
                  <a:cubicBezTo>
                    <a:pt x="31" y="267"/>
                    <a:pt x="0" y="236"/>
                    <a:pt x="0" y="198"/>
                  </a:cubicBezTo>
                  <a:lnTo>
                    <a:pt x="0" y="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6" name="Freeform 68"/>
            <p:cNvSpPr>
              <a:spLocks/>
            </p:cNvSpPr>
            <p:nvPr/>
          </p:nvSpPr>
          <p:spPr bwMode="auto">
            <a:xfrm>
              <a:off x="5051" y="2470"/>
              <a:ext cx="213" cy="295"/>
            </a:xfrm>
            <a:custGeom>
              <a:avLst/>
              <a:gdLst>
                <a:gd name="T0" fmla="*/ 144 w 144"/>
                <a:gd name="T1" fmla="*/ 182 h 200"/>
                <a:gd name="T2" fmla="*/ 144 w 144"/>
                <a:gd name="T3" fmla="*/ 0 h 200"/>
                <a:gd name="T4" fmla="*/ 0 w 144"/>
                <a:gd name="T5" fmla="*/ 120 h 200"/>
                <a:gd name="T6" fmla="*/ 144 w 144"/>
                <a:gd name="T7" fmla="*/ 182 h 200"/>
              </a:gdLst>
              <a:ahLst/>
              <a:cxnLst>
                <a:cxn ang="0">
                  <a:pos x="T0" y="T1"/>
                </a:cxn>
                <a:cxn ang="0">
                  <a:pos x="T2" y="T3"/>
                </a:cxn>
                <a:cxn ang="0">
                  <a:pos x="T4" y="T5"/>
                </a:cxn>
                <a:cxn ang="0">
                  <a:pos x="T6" y="T7"/>
                </a:cxn>
              </a:cxnLst>
              <a:rect l="0" t="0" r="r" b="b"/>
              <a:pathLst>
                <a:path w="144" h="200">
                  <a:moveTo>
                    <a:pt x="144" y="182"/>
                  </a:moveTo>
                  <a:cubicBezTo>
                    <a:pt x="144" y="0"/>
                    <a:pt x="144" y="0"/>
                    <a:pt x="144" y="0"/>
                  </a:cubicBezTo>
                  <a:cubicBezTo>
                    <a:pt x="65" y="0"/>
                    <a:pt x="0" y="41"/>
                    <a:pt x="0" y="120"/>
                  </a:cubicBezTo>
                  <a:cubicBezTo>
                    <a:pt x="0" y="200"/>
                    <a:pt x="65" y="182"/>
                    <a:pt x="144" y="1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7" name="Freeform 69"/>
            <p:cNvSpPr>
              <a:spLocks/>
            </p:cNvSpPr>
            <p:nvPr/>
          </p:nvSpPr>
          <p:spPr bwMode="auto">
            <a:xfrm>
              <a:off x="5061" y="2709"/>
              <a:ext cx="203" cy="392"/>
            </a:xfrm>
            <a:custGeom>
              <a:avLst/>
              <a:gdLst>
                <a:gd name="T0" fmla="*/ 0 w 137"/>
                <a:gd name="T1" fmla="*/ 68 h 266"/>
                <a:gd name="T2" fmla="*/ 68 w 137"/>
                <a:gd name="T3" fmla="*/ 0 h 266"/>
                <a:gd name="T4" fmla="*/ 68 w 137"/>
                <a:gd name="T5" fmla="*/ 0 h 266"/>
                <a:gd name="T6" fmla="*/ 137 w 137"/>
                <a:gd name="T7" fmla="*/ 68 h 266"/>
                <a:gd name="T8" fmla="*/ 137 w 137"/>
                <a:gd name="T9" fmla="*/ 197 h 266"/>
                <a:gd name="T10" fmla="*/ 68 w 137"/>
                <a:gd name="T11" fmla="*/ 266 h 266"/>
                <a:gd name="T12" fmla="*/ 68 w 137"/>
                <a:gd name="T13" fmla="*/ 266 h 266"/>
                <a:gd name="T14" fmla="*/ 0 w 137"/>
                <a:gd name="T15" fmla="*/ 197 h 266"/>
                <a:gd name="T16" fmla="*/ 0 w 137"/>
                <a:gd name="T17" fmla="*/ 6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 h="266">
                  <a:moveTo>
                    <a:pt x="0" y="68"/>
                  </a:moveTo>
                  <a:cubicBezTo>
                    <a:pt x="0" y="30"/>
                    <a:pt x="30" y="0"/>
                    <a:pt x="68" y="0"/>
                  </a:cubicBezTo>
                  <a:cubicBezTo>
                    <a:pt x="68" y="0"/>
                    <a:pt x="68" y="0"/>
                    <a:pt x="68" y="0"/>
                  </a:cubicBezTo>
                  <a:cubicBezTo>
                    <a:pt x="106" y="0"/>
                    <a:pt x="137" y="30"/>
                    <a:pt x="137" y="68"/>
                  </a:cubicBezTo>
                  <a:cubicBezTo>
                    <a:pt x="137" y="197"/>
                    <a:pt x="137" y="197"/>
                    <a:pt x="137" y="197"/>
                  </a:cubicBezTo>
                  <a:cubicBezTo>
                    <a:pt x="137" y="235"/>
                    <a:pt x="106" y="266"/>
                    <a:pt x="68" y="266"/>
                  </a:cubicBezTo>
                  <a:cubicBezTo>
                    <a:pt x="68" y="266"/>
                    <a:pt x="68" y="266"/>
                    <a:pt x="68" y="266"/>
                  </a:cubicBezTo>
                  <a:cubicBezTo>
                    <a:pt x="30" y="266"/>
                    <a:pt x="0" y="235"/>
                    <a:pt x="0" y="197"/>
                  </a:cubicBezTo>
                  <a:lnTo>
                    <a:pt x="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8" name="Rectangle 70"/>
            <p:cNvSpPr>
              <a:spLocks noChangeArrowheads="1"/>
            </p:cNvSpPr>
            <p:nvPr/>
          </p:nvSpPr>
          <p:spPr bwMode="auto">
            <a:xfrm>
              <a:off x="5039" y="2591"/>
              <a:ext cx="247" cy="112"/>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69" name="Freeform 71"/>
            <p:cNvSpPr>
              <a:spLocks/>
            </p:cNvSpPr>
            <p:nvPr/>
          </p:nvSpPr>
          <p:spPr bwMode="auto">
            <a:xfrm>
              <a:off x="5073" y="3384"/>
              <a:ext cx="243" cy="418"/>
            </a:xfrm>
            <a:custGeom>
              <a:avLst/>
              <a:gdLst>
                <a:gd name="T0" fmla="*/ 15 w 164"/>
                <a:gd name="T1" fmla="*/ 253 h 283"/>
                <a:gd name="T2" fmla="*/ 35 w 164"/>
                <a:gd name="T3" fmla="*/ 253 h 283"/>
                <a:gd name="T4" fmla="*/ 96 w 164"/>
                <a:gd name="T5" fmla="*/ 215 h 283"/>
                <a:gd name="T6" fmla="*/ 108 w 164"/>
                <a:gd name="T7" fmla="*/ 217 h 283"/>
                <a:gd name="T8" fmla="*/ 94 w 164"/>
                <a:gd name="T9" fmla="*/ 175 h 283"/>
                <a:gd name="T10" fmla="*/ 94 w 164"/>
                <a:gd name="T11" fmla="*/ 34 h 283"/>
                <a:gd name="T12" fmla="*/ 129 w 164"/>
                <a:gd name="T13" fmla="*/ 0 h 283"/>
                <a:gd name="T14" fmla="*/ 164 w 164"/>
                <a:gd name="T15" fmla="*/ 34 h 283"/>
                <a:gd name="T16" fmla="*/ 164 w 164"/>
                <a:gd name="T17" fmla="*/ 283 h 283"/>
                <a:gd name="T18" fmla="*/ 0 w 164"/>
                <a:gd name="T19" fmla="*/ 283 h 283"/>
                <a:gd name="T20" fmla="*/ 0 w 164"/>
                <a:gd name="T21" fmla="*/ 268 h 283"/>
                <a:gd name="T22" fmla="*/ 15 w 164"/>
                <a:gd name="T23" fmla="*/ 25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283">
                  <a:moveTo>
                    <a:pt x="15" y="253"/>
                  </a:moveTo>
                  <a:cubicBezTo>
                    <a:pt x="35" y="253"/>
                    <a:pt x="35" y="253"/>
                    <a:pt x="35" y="253"/>
                  </a:cubicBezTo>
                  <a:cubicBezTo>
                    <a:pt x="46" y="231"/>
                    <a:pt x="69" y="215"/>
                    <a:pt x="96" y="215"/>
                  </a:cubicBezTo>
                  <a:cubicBezTo>
                    <a:pt x="100" y="215"/>
                    <a:pt x="104" y="216"/>
                    <a:pt x="108" y="217"/>
                  </a:cubicBezTo>
                  <a:cubicBezTo>
                    <a:pt x="100" y="205"/>
                    <a:pt x="94" y="191"/>
                    <a:pt x="94" y="175"/>
                  </a:cubicBezTo>
                  <a:cubicBezTo>
                    <a:pt x="94" y="175"/>
                    <a:pt x="94" y="34"/>
                    <a:pt x="94" y="34"/>
                  </a:cubicBezTo>
                  <a:cubicBezTo>
                    <a:pt x="94" y="15"/>
                    <a:pt x="110" y="0"/>
                    <a:pt x="129" y="0"/>
                  </a:cubicBezTo>
                  <a:cubicBezTo>
                    <a:pt x="148" y="0"/>
                    <a:pt x="164" y="15"/>
                    <a:pt x="164" y="34"/>
                  </a:cubicBezTo>
                  <a:cubicBezTo>
                    <a:pt x="164" y="283"/>
                    <a:pt x="164" y="283"/>
                    <a:pt x="164" y="283"/>
                  </a:cubicBezTo>
                  <a:cubicBezTo>
                    <a:pt x="0" y="283"/>
                    <a:pt x="0" y="283"/>
                    <a:pt x="0" y="283"/>
                  </a:cubicBezTo>
                  <a:cubicBezTo>
                    <a:pt x="0" y="268"/>
                    <a:pt x="0" y="268"/>
                    <a:pt x="0" y="268"/>
                  </a:cubicBezTo>
                  <a:cubicBezTo>
                    <a:pt x="0" y="260"/>
                    <a:pt x="7" y="253"/>
                    <a:pt x="15" y="25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0" name="Freeform 72"/>
            <p:cNvSpPr>
              <a:spLocks/>
            </p:cNvSpPr>
            <p:nvPr/>
          </p:nvSpPr>
          <p:spPr bwMode="auto">
            <a:xfrm>
              <a:off x="5224" y="3384"/>
              <a:ext cx="243" cy="418"/>
            </a:xfrm>
            <a:custGeom>
              <a:avLst/>
              <a:gdLst>
                <a:gd name="T0" fmla="*/ 15 w 164"/>
                <a:gd name="T1" fmla="*/ 253 h 283"/>
                <a:gd name="T2" fmla="*/ 35 w 164"/>
                <a:gd name="T3" fmla="*/ 253 h 283"/>
                <a:gd name="T4" fmla="*/ 96 w 164"/>
                <a:gd name="T5" fmla="*/ 215 h 283"/>
                <a:gd name="T6" fmla="*/ 108 w 164"/>
                <a:gd name="T7" fmla="*/ 217 h 283"/>
                <a:gd name="T8" fmla="*/ 94 w 164"/>
                <a:gd name="T9" fmla="*/ 175 h 283"/>
                <a:gd name="T10" fmla="*/ 94 w 164"/>
                <a:gd name="T11" fmla="*/ 34 h 283"/>
                <a:gd name="T12" fmla="*/ 129 w 164"/>
                <a:gd name="T13" fmla="*/ 0 h 283"/>
                <a:gd name="T14" fmla="*/ 164 w 164"/>
                <a:gd name="T15" fmla="*/ 34 h 283"/>
                <a:gd name="T16" fmla="*/ 164 w 164"/>
                <a:gd name="T17" fmla="*/ 283 h 283"/>
                <a:gd name="T18" fmla="*/ 0 w 164"/>
                <a:gd name="T19" fmla="*/ 283 h 283"/>
                <a:gd name="T20" fmla="*/ 0 w 164"/>
                <a:gd name="T21" fmla="*/ 268 h 283"/>
                <a:gd name="T22" fmla="*/ 15 w 164"/>
                <a:gd name="T23" fmla="*/ 25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283">
                  <a:moveTo>
                    <a:pt x="15" y="253"/>
                  </a:moveTo>
                  <a:cubicBezTo>
                    <a:pt x="35" y="253"/>
                    <a:pt x="35" y="253"/>
                    <a:pt x="35" y="253"/>
                  </a:cubicBezTo>
                  <a:cubicBezTo>
                    <a:pt x="46" y="231"/>
                    <a:pt x="69" y="215"/>
                    <a:pt x="96" y="215"/>
                  </a:cubicBezTo>
                  <a:cubicBezTo>
                    <a:pt x="100" y="215"/>
                    <a:pt x="104" y="216"/>
                    <a:pt x="108" y="217"/>
                  </a:cubicBezTo>
                  <a:cubicBezTo>
                    <a:pt x="99" y="205"/>
                    <a:pt x="94" y="191"/>
                    <a:pt x="94" y="175"/>
                  </a:cubicBezTo>
                  <a:cubicBezTo>
                    <a:pt x="94" y="175"/>
                    <a:pt x="94" y="34"/>
                    <a:pt x="94" y="34"/>
                  </a:cubicBezTo>
                  <a:cubicBezTo>
                    <a:pt x="94" y="15"/>
                    <a:pt x="110" y="0"/>
                    <a:pt x="129" y="0"/>
                  </a:cubicBezTo>
                  <a:cubicBezTo>
                    <a:pt x="148" y="0"/>
                    <a:pt x="164" y="15"/>
                    <a:pt x="164" y="34"/>
                  </a:cubicBezTo>
                  <a:cubicBezTo>
                    <a:pt x="164" y="283"/>
                    <a:pt x="164" y="283"/>
                    <a:pt x="164" y="283"/>
                  </a:cubicBezTo>
                  <a:cubicBezTo>
                    <a:pt x="0" y="283"/>
                    <a:pt x="0" y="283"/>
                    <a:pt x="0" y="283"/>
                  </a:cubicBezTo>
                  <a:cubicBezTo>
                    <a:pt x="0" y="268"/>
                    <a:pt x="0" y="268"/>
                    <a:pt x="0" y="268"/>
                  </a:cubicBezTo>
                  <a:cubicBezTo>
                    <a:pt x="0" y="260"/>
                    <a:pt x="7" y="253"/>
                    <a:pt x="15" y="253"/>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1" name="Freeform 73"/>
            <p:cNvSpPr>
              <a:spLocks/>
            </p:cNvSpPr>
            <p:nvPr/>
          </p:nvSpPr>
          <p:spPr bwMode="auto">
            <a:xfrm>
              <a:off x="5084" y="2918"/>
              <a:ext cx="473" cy="670"/>
            </a:xfrm>
            <a:custGeom>
              <a:avLst/>
              <a:gdLst>
                <a:gd name="T0" fmla="*/ 0 w 320"/>
                <a:gd name="T1" fmla="*/ 294 h 454"/>
                <a:gd name="T2" fmla="*/ 160 w 320"/>
                <a:gd name="T3" fmla="*/ 454 h 454"/>
                <a:gd name="T4" fmla="*/ 160 w 320"/>
                <a:gd name="T5" fmla="*/ 454 h 454"/>
                <a:gd name="T6" fmla="*/ 320 w 320"/>
                <a:gd name="T7" fmla="*/ 294 h 454"/>
                <a:gd name="T8" fmla="*/ 320 w 320"/>
                <a:gd name="T9" fmla="*/ 160 h 454"/>
                <a:gd name="T10" fmla="*/ 160 w 320"/>
                <a:gd name="T11" fmla="*/ 0 h 454"/>
                <a:gd name="T12" fmla="*/ 160 w 320"/>
                <a:gd name="T13" fmla="*/ 0 h 454"/>
                <a:gd name="T14" fmla="*/ 0 w 320"/>
                <a:gd name="T15" fmla="*/ 160 h 454"/>
                <a:gd name="T16" fmla="*/ 0 w 320"/>
                <a:gd name="T17" fmla="*/ 29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454">
                  <a:moveTo>
                    <a:pt x="0" y="294"/>
                  </a:moveTo>
                  <a:cubicBezTo>
                    <a:pt x="0" y="383"/>
                    <a:pt x="71" y="454"/>
                    <a:pt x="160" y="454"/>
                  </a:cubicBezTo>
                  <a:cubicBezTo>
                    <a:pt x="160" y="454"/>
                    <a:pt x="160" y="454"/>
                    <a:pt x="160" y="454"/>
                  </a:cubicBezTo>
                  <a:cubicBezTo>
                    <a:pt x="248" y="454"/>
                    <a:pt x="320" y="383"/>
                    <a:pt x="320" y="294"/>
                  </a:cubicBezTo>
                  <a:cubicBezTo>
                    <a:pt x="320" y="160"/>
                    <a:pt x="320" y="160"/>
                    <a:pt x="320" y="160"/>
                  </a:cubicBezTo>
                  <a:cubicBezTo>
                    <a:pt x="320" y="72"/>
                    <a:pt x="248" y="0"/>
                    <a:pt x="160" y="0"/>
                  </a:cubicBezTo>
                  <a:cubicBezTo>
                    <a:pt x="160" y="0"/>
                    <a:pt x="160" y="0"/>
                    <a:pt x="160" y="0"/>
                  </a:cubicBezTo>
                  <a:cubicBezTo>
                    <a:pt x="71" y="0"/>
                    <a:pt x="0" y="72"/>
                    <a:pt x="0" y="160"/>
                  </a:cubicBezTo>
                  <a:lnTo>
                    <a:pt x="0" y="2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2" name="Oval 74"/>
            <p:cNvSpPr>
              <a:spLocks noChangeArrowheads="1"/>
            </p:cNvSpPr>
            <p:nvPr/>
          </p:nvSpPr>
          <p:spPr bwMode="auto">
            <a:xfrm>
              <a:off x="5295" y="3232"/>
              <a:ext cx="21" cy="2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3" name="Oval 75"/>
            <p:cNvSpPr>
              <a:spLocks noChangeArrowheads="1"/>
            </p:cNvSpPr>
            <p:nvPr/>
          </p:nvSpPr>
          <p:spPr bwMode="auto">
            <a:xfrm>
              <a:off x="5121" y="3232"/>
              <a:ext cx="22" cy="2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4" name="Oval 76"/>
            <p:cNvSpPr>
              <a:spLocks noChangeArrowheads="1"/>
            </p:cNvSpPr>
            <p:nvPr/>
          </p:nvSpPr>
          <p:spPr bwMode="auto">
            <a:xfrm>
              <a:off x="5258" y="3483"/>
              <a:ext cx="22" cy="22"/>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5" name="Freeform 77"/>
            <p:cNvSpPr>
              <a:spLocks/>
            </p:cNvSpPr>
            <p:nvPr/>
          </p:nvSpPr>
          <p:spPr bwMode="auto">
            <a:xfrm>
              <a:off x="5357" y="3517"/>
              <a:ext cx="110" cy="173"/>
            </a:xfrm>
            <a:custGeom>
              <a:avLst/>
              <a:gdLst>
                <a:gd name="T0" fmla="*/ 6 w 110"/>
                <a:gd name="T1" fmla="*/ 68 h 173"/>
                <a:gd name="T2" fmla="*/ 110 w 110"/>
                <a:gd name="T3" fmla="*/ 173 h 173"/>
                <a:gd name="T4" fmla="*/ 110 w 110"/>
                <a:gd name="T5" fmla="*/ 0 h 173"/>
                <a:gd name="T6" fmla="*/ 0 w 110"/>
                <a:gd name="T7" fmla="*/ 36 h 173"/>
                <a:gd name="T8" fmla="*/ 6 w 110"/>
                <a:gd name="T9" fmla="*/ 68 h 173"/>
              </a:gdLst>
              <a:ahLst/>
              <a:cxnLst>
                <a:cxn ang="0">
                  <a:pos x="T0" y="T1"/>
                </a:cxn>
                <a:cxn ang="0">
                  <a:pos x="T2" y="T3"/>
                </a:cxn>
                <a:cxn ang="0">
                  <a:pos x="T4" y="T5"/>
                </a:cxn>
                <a:cxn ang="0">
                  <a:pos x="T6" y="T7"/>
                </a:cxn>
                <a:cxn ang="0">
                  <a:pos x="T8" y="T9"/>
                </a:cxn>
              </a:cxnLst>
              <a:rect l="0" t="0" r="r" b="b"/>
              <a:pathLst>
                <a:path w="110" h="173">
                  <a:moveTo>
                    <a:pt x="6" y="68"/>
                  </a:moveTo>
                  <a:lnTo>
                    <a:pt x="110" y="173"/>
                  </a:lnTo>
                  <a:lnTo>
                    <a:pt x="110" y="0"/>
                  </a:lnTo>
                  <a:lnTo>
                    <a:pt x="0" y="36"/>
                  </a:lnTo>
                  <a:lnTo>
                    <a:pt x="6"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6" name="Freeform 78"/>
            <p:cNvSpPr>
              <a:spLocks/>
            </p:cNvSpPr>
            <p:nvPr/>
          </p:nvSpPr>
          <p:spPr bwMode="auto">
            <a:xfrm>
              <a:off x="5340" y="2955"/>
              <a:ext cx="51" cy="40"/>
            </a:xfrm>
            <a:custGeom>
              <a:avLst/>
              <a:gdLst>
                <a:gd name="T0" fmla="*/ 40 w 51"/>
                <a:gd name="T1" fmla="*/ 0 h 40"/>
                <a:gd name="T2" fmla="*/ 0 w 51"/>
                <a:gd name="T3" fmla="*/ 40 h 40"/>
                <a:gd name="T4" fmla="*/ 51 w 51"/>
                <a:gd name="T5" fmla="*/ 40 h 40"/>
                <a:gd name="T6" fmla="*/ 40 w 51"/>
                <a:gd name="T7" fmla="*/ 0 h 40"/>
              </a:gdLst>
              <a:ahLst/>
              <a:cxnLst>
                <a:cxn ang="0">
                  <a:pos x="T0" y="T1"/>
                </a:cxn>
                <a:cxn ang="0">
                  <a:pos x="T2" y="T3"/>
                </a:cxn>
                <a:cxn ang="0">
                  <a:pos x="T4" y="T5"/>
                </a:cxn>
                <a:cxn ang="0">
                  <a:pos x="T6" y="T7"/>
                </a:cxn>
              </a:cxnLst>
              <a:rect l="0" t="0" r="r" b="b"/>
              <a:pathLst>
                <a:path w="51" h="40">
                  <a:moveTo>
                    <a:pt x="40" y="0"/>
                  </a:moveTo>
                  <a:lnTo>
                    <a:pt x="0" y="40"/>
                  </a:lnTo>
                  <a:lnTo>
                    <a:pt x="51" y="40"/>
                  </a:lnTo>
                  <a:lnTo>
                    <a:pt x="4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7" name="Rectangle 79"/>
            <p:cNvSpPr>
              <a:spLocks noChangeArrowheads="1"/>
            </p:cNvSpPr>
            <p:nvPr/>
          </p:nvSpPr>
          <p:spPr bwMode="auto">
            <a:xfrm>
              <a:off x="5323" y="2893"/>
              <a:ext cx="165" cy="123"/>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8" name="Freeform 80"/>
            <p:cNvSpPr>
              <a:spLocks/>
            </p:cNvSpPr>
            <p:nvPr/>
          </p:nvSpPr>
          <p:spPr bwMode="auto">
            <a:xfrm>
              <a:off x="5351" y="2979"/>
              <a:ext cx="82" cy="65"/>
            </a:xfrm>
            <a:custGeom>
              <a:avLst/>
              <a:gdLst>
                <a:gd name="T0" fmla="*/ 64 w 82"/>
                <a:gd name="T1" fmla="*/ 0 h 65"/>
                <a:gd name="T2" fmla="*/ 0 w 82"/>
                <a:gd name="T3" fmla="*/ 65 h 65"/>
                <a:gd name="T4" fmla="*/ 82 w 82"/>
                <a:gd name="T5" fmla="*/ 65 h 65"/>
                <a:gd name="T6" fmla="*/ 64 w 82"/>
                <a:gd name="T7" fmla="*/ 0 h 65"/>
              </a:gdLst>
              <a:ahLst/>
              <a:cxnLst>
                <a:cxn ang="0">
                  <a:pos x="T0" y="T1"/>
                </a:cxn>
                <a:cxn ang="0">
                  <a:pos x="T2" y="T3"/>
                </a:cxn>
                <a:cxn ang="0">
                  <a:pos x="T4" y="T5"/>
                </a:cxn>
                <a:cxn ang="0">
                  <a:pos x="T6" y="T7"/>
                </a:cxn>
              </a:cxnLst>
              <a:rect l="0" t="0" r="r" b="b"/>
              <a:pathLst>
                <a:path w="82" h="65">
                  <a:moveTo>
                    <a:pt x="64" y="0"/>
                  </a:moveTo>
                  <a:lnTo>
                    <a:pt x="0" y="65"/>
                  </a:lnTo>
                  <a:lnTo>
                    <a:pt x="82" y="65"/>
                  </a:lnTo>
                  <a:lnTo>
                    <a:pt x="6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79" name="Freeform 81"/>
            <p:cNvSpPr>
              <a:spLocks/>
            </p:cNvSpPr>
            <p:nvPr/>
          </p:nvSpPr>
          <p:spPr bwMode="auto">
            <a:xfrm>
              <a:off x="5365" y="3070"/>
              <a:ext cx="192" cy="217"/>
            </a:xfrm>
            <a:custGeom>
              <a:avLst/>
              <a:gdLst>
                <a:gd name="T0" fmla="*/ 192 w 192"/>
                <a:gd name="T1" fmla="*/ 0 h 217"/>
                <a:gd name="T2" fmla="*/ 0 w 192"/>
                <a:gd name="T3" fmla="*/ 0 h 217"/>
                <a:gd name="T4" fmla="*/ 192 w 192"/>
                <a:gd name="T5" fmla="*/ 217 h 217"/>
                <a:gd name="T6" fmla="*/ 192 w 192"/>
                <a:gd name="T7" fmla="*/ 0 h 217"/>
              </a:gdLst>
              <a:ahLst/>
              <a:cxnLst>
                <a:cxn ang="0">
                  <a:pos x="T0" y="T1"/>
                </a:cxn>
                <a:cxn ang="0">
                  <a:pos x="T2" y="T3"/>
                </a:cxn>
                <a:cxn ang="0">
                  <a:pos x="T4" y="T5"/>
                </a:cxn>
                <a:cxn ang="0">
                  <a:pos x="T6" y="T7"/>
                </a:cxn>
              </a:cxnLst>
              <a:rect l="0" t="0" r="r" b="b"/>
              <a:pathLst>
                <a:path w="192" h="217">
                  <a:moveTo>
                    <a:pt x="192" y="0"/>
                  </a:moveTo>
                  <a:lnTo>
                    <a:pt x="0" y="0"/>
                  </a:lnTo>
                  <a:lnTo>
                    <a:pt x="192" y="217"/>
                  </a:lnTo>
                  <a:lnTo>
                    <a:pt x="192"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0" name="Freeform 82"/>
            <p:cNvSpPr>
              <a:spLocks/>
            </p:cNvSpPr>
            <p:nvPr/>
          </p:nvSpPr>
          <p:spPr bwMode="auto">
            <a:xfrm>
              <a:off x="5406" y="2543"/>
              <a:ext cx="204" cy="394"/>
            </a:xfrm>
            <a:custGeom>
              <a:avLst/>
              <a:gdLst>
                <a:gd name="T0" fmla="*/ 0 w 138"/>
                <a:gd name="T1" fmla="*/ 69 h 267"/>
                <a:gd name="T2" fmla="*/ 69 w 138"/>
                <a:gd name="T3" fmla="*/ 0 h 267"/>
                <a:gd name="T4" fmla="*/ 69 w 138"/>
                <a:gd name="T5" fmla="*/ 0 h 267"/>
                <a:gd name="T6" fmla="*/ 138 w 138"/>
                <a:gd name="T7" fmla="*/ 69 h 267"/>
                <a:gd name="T8" fmla="*/ 138 w 138"/>
                <a:gd name="T9" fmla="*/ 198 h 267"/>
                <a:gd name="T10" fmla="*/ 69 w 138"/>
                <a:gd name="T11" fmla="*/ 267 h 267"/>
                <a:gd name="T12" fmla="*/ 69 w 138"/>
                <a:gd name="T13" fmla="*/ 267 h 267"/>
                <a:gd name="T14" fmla="*/ 0 w 138"/>
                <a:gd name="T15" fmla="*/ 198 h 267"/>
                <a:gd name="T16" fmla="*/ 0 w 138"/>
                <a:gd name="T17" fmla="*/ 69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267">
                  <a:moveTo>
                    <a:pt x="0" y="69"/>
                  </a:moveTo>
                  <a:cubicBezTo>
                    <a:pt x="0" y="31"/>
                    <a:pt x="31" y="0"/>
                    <a:pt x="69" y="0"/>
                  </a:cubicBezTo>
                  <a:cubicBezTo>
                    <a:pt x="69" y="0"/>
                    <a:pt x="69" y="0"/>
                    <a:pt x="69" y="0"/>
                  </a:cubicBezTo>
                  <a:cubicBezTo>
                    <a:pt x="107" y="0"/>
                    <a:pt x="138" y="31"/>
                    <a:pt x="138" y="69"/>
                  </a:cubicBezTo>
                  <a:cubicBezTo>
                    <a:pt x="138" y="198"/>
                    <a:pt x="138" y="198"/>
                    <a:pt x="138" y="198"/>
                  </a:cubicBezTo>
                  <a:cubicBezTo>
                    <a:pt x="138" y="236"/>
                    <a:pt x="107" y="267"/>
                    <a:pt x="69" y="267"/>
                  </a:cubicBezTo>
                  <a:cubicBezTo>
                    <a:pt x="69" y="267"/>
                    <a:pt x="69" y="267"/>
                    <a:pt x="69" y="267"/>
                  </a:cubicBezTo>
                  <a:cubicBezTo>
                    <a:pt x="31" y="267"/>
                    <a:pt x="0" y="236"/>
                    <a:pt x="0" y="198"/>
                  </a:cubicBezTo>
                  <a:lnTo>
                    <a:pt x="0" y="6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1" name="Freeform 83"/>
            <p:cNvSpPr>
              <a:spLocks/>
            </p:cNvSpPr>
            <p:nvPr/>
          </p:nvSpPr>
          <p:spPr bwMode="auto">
            <a:xfrm>
              <a:off x="5397" y="2434"/>
              <a:ext cx="213" cy="331"/>
            </a:xfrm>
            <a:custGeom>
              <a:avLst/>
              <a:gdLst>
                <a:gd name="T0" fmla="*/ 144 w 144"/>
                <a:gd name="T1" fmla="*/ 206 h 224"/>
                <a:gd name="T2" fmla="*/ 144 w 144"/>
                <a:gd name="T3" fmla="*/ 0 h 224"/>
                <a:gd name="T4" fmla="*/ 0 w 144"/>
                <a:gd name="T5" fmla="*/ 144 h 224"/>
                <a:gd name="T6" fmla="*/ 144 w 144"/>
                <a:gd name="T7" fmla="*/ 206 h 224"/>
              </a:gdLst>
              <a:ahLst/>
              <a:cxnLst>
                <a:cxn ang="0">
                  <a:pos x="T0" y="T1"/>
                </a:cxn>
                <a:cxn ang="0">
                  <a:pos x="T2" y="T3"/>
                </a:cxn>
                <a:cxn ang="0">
                  <a:pos x="T4" y="T5"/>
                </a:cxn>
                <a:cxn ang="0">
                  <a:pos x="T6" y="T7"/>
                </a:cxn>
              </a:cxnLst>
              <a:rect l="0" t="0" r="r" b="b"/>
              <a:pathLst>
                <a:path w="144" h="224">
                  <a:moveTo>
                    <a:pt x="144" y="206"/>
                  </a:moveTo>
                  <a:cubicBezTo>
                    <a:pt x="144" y="0"/>
                    <a:pt x="144" y="0"/>
                    <a:pt x="144" y="0"/>
                  </a:cubicBezTo>
                  <a:cubicBezTo>
                    <a:pt x="64" y="0"/>
                    <a:pt x="0" y="65"/>
                    <a:pt x="0" y="144"/>
                  </a:cubicBezTo>
                  <a:cubicBezTo>
                    <a:pt x="0" y="224"/>
                    <a:pt x="64" y="206"/>
                    <a:pt x="144" y="20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2" name="Freeform 84"/>
            <p:cNvSpPr>
              <a:spLocks/>
            </p:cNvSpPr>
            <p:nvPr/>
          </p:nvSpPr>
          <p:spPr bwMode="auto">
            <a:xfrm>
              <a:off x="5562" y="2361"/>
              <a:ext cx="48" cy="135"/>
            </a:xfrm>
            <a:custGeom>
              <a:avLst/>
              <a:gdLst>
                <a:gd name="T0" fmla="*/ 16 w 33"/>
                <a:gd name="T1" fmla="*/ 92 h 92"/>
                <a:gd name="T2" fmla="*/ 0 w 33"/>
                <a:gd name="T3" fmla="*/ 76 h 92"/>
                <a:gd name="T4" fmla="*/ 0 w 33"/>
                <a:gd name="T5" fmla="*/ 17 h 92"/>
                <a:gd name="T6" fmla="*/ 16 w 33"/>
                <a:gd name="T7" fmla="*/ 0 h 92"/>
                <a:gd name="T8" fmla="*/ 16 w 33"/>
                <a:gd name="T9" fmla="*/ 0 h 92"/>
                <a:gd name="T10" fmla="*/ 33 w 33"/>
                <a:gd name="T11" fmla="*/ 17 h 92"/>
                <a:gd name="T12" fmla="*/ 33 w 33"/>
                <a:gd name="T13" fmla="*/ 76 h 92"/>
                <a:gd name="T14" fmla="*/ 16 w 33"/>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92">
                  <a:moveTo>
                    <a:pt x="16" y="92"/>
                  </a:moveTo>
                  <a:cubicBezTo>
                    <a:pt x="7" y="92"/>
                    <a:pt x="0" y="85"/>
                    <a:pt x="0" y="76"/>
                  </a:cubicBezTo>
                  <a:cubicBezTo>
                    <a:pt x="0" y="17"/>
                    <a:pt x="0" y="17"/>
                    <a:pt x="0" y="17"/>
                  </a:cubicBezTo>
                  <a:cubicBezTo>
                    <a:pt x="0" y="8"/>
                    <a:pt x="7" y="0"/>
                    <a:pt x="16" y="0"/>
                  </a:cubicBezTo>
                  <a:cubicBezTo>
                    <a:pt x="16" y="0"/>
                    <a:pt x="16" y="0"/>
                    <a:pt x="16" y="0"/>
                  </a:cubicBezTo>
                  <a:cubicBezTo>
                    <a:pt x="25" y="0"/>
                    <a:pt x="33" y="8"/>
                    <a:pt x="33" y="17"/>
                  </a:cubicBezTo>
                  <a:cubicBezTo>
                    <a:pt x="33" y="76"/>
                    <a:pt x="33" y="76"/>
                    <a:pt x="33" y="76"/>
                  </a:cubicBezTo>
                  <a:cubicBezTo>
                    <a:pt x="33" y="85"/>
                    <a:pt x="25" y="92"/>
                    <a:pt x="16" y="92"/>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3" name="Freeform 85"/>
            <p:cNvSpPr>
              <a:spLocks/>
            </p:cNvSpPr>
            <p:nvPr/>
          </p:nvSpPr>
          <p:spPr bwMode="auto">
            <a:xfrm>
              <a:off x="5479" y="2365"/>
              <a:ext cx="115" cy="114"/>
            </a:xfrm>
            <a:custGeom>
              <a:avLst/>
              <a:gdLst>
                <a:gd name="T0" fmla="*/ 6 w 78"/>
                <a:gd name="T1" fmla="*/ 6 h 77"/>
                <a:gd name="T2" fmla="*/ 30 w 78"/>
                <a:gd name="T3" fmla="*/ 6 h 77"/>
                <a:gd name="T4" fmla="*/ 71 w 78"/>
                <a:gd name="T5" fmla="*/ 48 h 77"/>
                <a:gd name="T6" fmla="*/ 71 w 78"/>
                <a:gd name="T7" fmla="*/ 71 h 77"/>
                <a:gd name="T8" fmla="*/ 71 w 78"/>
                <a:gd name="T9" fmla="*/ 71 h 77"/>
                <a:gd name="T10" fmla="*/ 48 w 78"/>
                <a:gd name="T11" fmla="*/ 71 h 77"/>
                <a:gd name="T12" fmla="*/ 6 w 78"/>
                <a:gd name="T13" fmla="*/ 29 h 77"/>
                <a:gd name="T14" fmla="*/ 6 w 78"/>
                <a:gd name="T15" fmla="*/ 6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6" y="6"/>
                  </a:moveTo>
                  <a:cubicBezTo>
                    <a:pt x="13" y="0"/>
                    <a:pt x="23" y="0"/>
                    <a:pt x="30" y="6"/>
                  </a:cubicBezTo>
                  <a:cubicBezTo>
                    <a:pt x="71" y="48"/>
                    <a:pt x="71" y="48"/>
                    <a:pt x="71" y="48"/>
                  </a:cubicBezTo>
                  <a:cubicBezTo>
                    <a:pt x="78" y="54"/>
                    <a:pt x="78" y="65"/>
                    <a:pt x="71" y="71"/>
                  </a:cubicBezTo>
                  <a:cubicBezTo>
                    <a:pt x="71" y="71"/>
                    <a:pt x="71" y="71"/>
                    <a:pt x="71" y="71"/>
                  </a:cubicBezTo>
                  <a:cubicBezTo>
                    <a:pt x="65" y="77"/>
                    <a:pt x="55" y="77"/>
                    <a:pt x="48" y="71"/>
                  </a:cubicBezTo>
                  <a:cubicBezTo>
                    <a:pt x="6" y="29"/>
                    <a:pt x="6" y="29"/>
                    <a:pt x="6" y="29"/>
                  </a:cubicBezTo>
                  <a:cubicBezTo>
                    <a:pt x="0" y="23"/>
                    <a:pt x="0" y="12"/>
                    <a:pt x="6" y="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4" name="Freeform 86"/>
            <p:cNvSpPr>
              <a:spLocks/>
            </p:cNvSpPr>
            <p:nvPr/>
          </p:nvSpPr>
          <p:spPr bwMode="auto">
            <a:xfrm>
              <a:off x="5431" y="2399"/>
              <a:ext cx="114" cy="113"/>
            </a:xfrm>
            <a:custGeom>
              <a:avLst/>
              <a:gdLst>
                <a:gd name="T0" fmla="*/ 6 w 77"/>
                <a:gd name="T1" fmla="*/ 6 h 77"/>
                <a:gd name="T2" fmla="*/ 29 w 77"/>
                <a:gd name="T3" fmla="*/ 6 h 77"/>
                <a:gd name="T4" fmla="*/ 71 w 77"/>
                <a:gd name="T5" fmla="*/ 48 h 77"/>
                <a:gd name="T6" fmla="*/ 71 w 77"/>
                <a:gd name="T7" fmla="*/ 71 h 77"/>
                <a:gd name="T8" fmla="*/ 71 w 77"/>
                <a:gd name="T9" fmla="*/ 71 h 77"/>
                <a:gd name="T10" fmla="*/ 48 w 77"/>
                <a:gd name="T11" fmla="*/ 71 h 77"/>
                <a:gd name="T12" fmla="*/ 6 w 77"/>
                <a:gd name="T13" fmla="*/ 29 h 77"/>
                <a:gd name="T14" fmla="*/ 6 w 77"/>
                <a:gd name="T15" fmla="*/ 6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7">
                  <a:moveTo>
                    <a:pt x="6" y="6"/>
                  </a:moveTo>
                  <a:cubicBezTo>
                    <a:pt x="12" y="0"/>
                    <a:pt x="23" y="0"/>
                    <a:pt x="29" y="6"/>
                  </a:cubicBezTo>
                  <a:cubicBezTo>
                    <a:pt x="71" y="48"/>
                    <a:pt x="71" y="48"/>
                    <a:pt x="71" y="48"/>
                  </a:cubicBezTo>
                  <a:cubicBezTo>
                    <a:pt x="77" y="54"/>
                    <a:pt x="77" y="64"/>
                    <a:pt x="71" y="71"/>
                  </a:cubicBezTo>
                  <a:cubicBezTo>
                    <a:pt x="71" y="71"/>
                    <a:pt x="71" y="71"/>
                    <a:pt x="71" y="71"/>
                  </a:cubicBezTo>
                  <a:cubicBezTo>
                    <a:pt x="65" y="77"/>
                    <a:pt x="54" y="77"/>
                    <a:pt x="48" y="71"/>
                  </a:cubicBezTo>
                  <a:cubicBezTo>
                    <a:pt x="6" y="29"/>
                    <a:pt x="6" y="29"/>
                    <a:pt x="6" y="29"/>
                  </a:cubicBezTo>
                  <a:cubicBezTo>
                    <a:pt x="0" y="23"/>
                    <a:pt x="0" y="12"/>
                    <a:pt x="6" y="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5" name="Freeform 87"/>
            <p:cNvSpPr>
              <a:spLocks/>
            </p:cNvSpPr>
            <p:nvPr/>
          </p:nvSpPr>
          <p:spPr bwMode="auto">
            <a:xfrm>
              <a:off x="5409" y="2456"/>
              <a:ext cx="116" cy="114"/>
            </a:xfrm>
            <a:custGeom>
              <a:avLst/>
              <a:gdLst>
                <a:gd name="T0" fmla="*/ 6 w 78"/>
                <a:gd name="T1" fmla="*/ 6 h 77"/>
                <a:gd name="T2" fmla="*/ 30 w 78"/>
                <a:gd name="T3" fmla="*/ 6 h 77"/>
                <a:gd name="T4" fmla="*/ 71 w 78"/>
                <a:gd name="T5" fmla="*/ 48 h 77"/>
                <a:gd name="T6" fmla="*/ 71 w 78"/>
                <a:gd name="T7" fmla="*/ 71 h 77"/>
                <a:gd name="T8" fmla="*/ 71 w 78"/>
                <a:gd name="T9" fmla="*/ 71 h 77"/>
                <a:gd name="T10" fmla="*/ 48 w 78"/>
                <a:gd name="T11" fmla="*/ 71 h 77"/>
                <a:gd name="T12" fmla="*/ 6 w 78"/>
                <a:gd name="T13" fmla="*/ 29 h 77"/>
                <a:gd name="T14" fmla="*/ 6 w 78"/>
                <a:gd name="T15" fmla="*/ 6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6" y="6"/>
                  </a:moveTo>
                  <a:cubicBezTo>
                    <a:pt x="13" y="0"/>
                    <a:pt x="23" y="0"/>
                    <a:pt x="30" y="6"/>
                  </a:cubicBezTo>
                  <a:cubicBezTo>
                    <a:pt x="71" y="48"/>
                    <a:pt x="71" y="48"/>
                    <a:pt x="71" y="48"/>
                  </a:cubicBezTo>
                  <a:cubicBezTo>
                    <a:pt x="78" y="54"/>
                    <a:pt x="78" y="65"/>
                    <a:pt x="71" y="71"/>
                  </a:cubicBezTo>
                  <a:cubicBezTo>
                    <a:pt x="71" y="71"/>
                    <a:pt x="71" y="71"/>
                    <a:pt x="71" y="71"/>
                  </a:cubicBezTo>
                  <a:cubicBezTo>
                    <a:pt x="65" y="77"/>
                    <a:pt x="55" y="77"/>
                    <a:pt x="48" y="71"/>
                  </a:cubicBezTo>
                  <a:cubicBezTo>
                    <a:pt x="6" y="29"/>
                    <a:pt x="6" y="29"/>
                    <a:pt x="6" y="29"/>
                  </a:cubicBezTo>
                  <a:cubicBezTo>
                    <a:pt x="0" y="23"/>
                    <a:pt x="0" y="13"/>
                    <a:pt x="6" y="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6" name="Rectangle 88"/>
            <p:cNvSpPr>
              <a:spLocks noChangeArrowheads="1"/>
            </p:cNvSpPr>
            <p:nvPr/>
          </p:nvSpPr>
          <p:spPr bwMode="auto">
            <a:xfrm>
              <a:off x="5384" y="2591"/>
              <a:ext cx="249" cy="11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7" name="Freeform 89"/>
            <p:cNvSpPr>
              <a:spLocks/>
            </p:cNvSpPr>
            <p:nvPr/>
          </p:nvSpPr>
          <p:spPr bwMode="auto">
            <a:xfrm>
              <a:off x="5406" y="2709"/>
              <a:ext cx="204" cy="392"/>
            </a:xfrm>
            <a:custGeom>
              <a:avLst/>
              <a:gdLst>
                <a:gd name="T0" fmla="*/ 0 w 138"/>
                <a:gd name="T1" fmla="*/ 68 h 266"/>
                <a:gd name="T2" fmla="*/ 69 w 138"/>
                <a:gd name="T3" fmla="*/ 0 h 266"/>
                <a:gd name="T4" fmla="*/ 69 w 138"/>
                <a:gd name="T5" fmla="*/ 0 h 266"/>
                <a:gd name="T6" fmla="*/ 138 w 138"/>
                <a:gd name="T7" fmla="*/ 68 h 266"/>
                <a:gd name="T8" fmla="*/ 138 w 138"/>
                <a:gd name="T9" fmla="*/ 197 h 266"/>
                <a:gd name="T10" fmla="*/ 69 w 138"/>
                <a:gd name="T11" fmla="*/ 266 h 266"/>
                <a:gd name="T12" fmla="*/ 69 w 138"/>
                <a:gd name="T13" fmla="*/ 266 h 266"/>
                <a:gd name="T14" fmla="*/ 0 w 138"/>
                <a:gd name="T15" fmla="*/ 197 h 266"/>
                <a:gd name="T16" fmla="*/ 0 w 138"/>
                <a:gd name="T17" fmla="*/ 6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266">
                  <a:moveTo>
                    <a:pt x="0" y="68"/>
                  </a:moveTo>
                  <a:cubicBezTo>
                    <a:pt x="0" y="30"/>
                    <a:pt x="31" y="0"/>
                    <a:pt x="69" y="0"/>
                  </a:cubicBezTo>
                  <a:cubicBezTo>
                    <a:pt x="69" y="0"/>
                    <a:pt x="69" y="0"/>
                    <a:pt x="69" y="0"/>
                  </a:cubicBezTo>
                  <a:cubicBezTo>
                    <a:pt x="107" y="0"/>
                    <a:pt x="138" y="30"/>
                    <a:pt x="138" y="68"/>
                  </a:cubicBezTo>
                  <a:cubicBezTo>
                    <a:pt x="138" y="197"/>
                    <a:pt x="138" y="197"/>
                    <a:pt x="138" y="197"/>
                  </a:cubicBezTo>
                  <a:cubicBezTo>
                    <a:pt x="138" y="235"/>
                    <a:pt x="107" y="266"/>
                    <a:pt x="69" y="266"/>
                  </a:cubicBezTo>
                  <a:cubicBezTo>
                    <a:pt x="69" y="266"/>
                    <a:pt x="69" y="266"/>
                    <a:pt x="69" y="266"/>
                  </a:cubicBezTo>
                  <a:cubicBezTo>
                    <a:pt x="31" y="266"/>
                    <a:pt x="0" y="235"/>
                    <a:pt x="0" y="197"/>
                  </a:cubicBezTo>
                  <a:lnTo>
                    <a:pt x="0" y="6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8" name="Freeform 90"/>
            <p:cNvSpPr>
              <a:spLocks/>
            </p:cNvSpPr>
            <p:nvPr/>
          </p:nvSpPr>
          <p:spPr bwMode="auto">
            <a:xfrm>
              <a:off x="5533" y="2898"/>
              <a:ext cx="40" cy="63"/>
            </a:xfrm>
            <a:custGeom>
              <a:avLst/>
              <a:gdLst>
                <a:gd name="T0" fmla="*/ 0 w 27"/>
                <a:gd name="T1" fmla="*/ 13 h 43"/>
                <a:gd name="T2" fmla="*/ 13 w 27"/>
                <a:gd name="T3" fmla="*/ 0 h 43"/>
                <a:gd name="T4" fmla="*/ 13 w 27"/>
                <a:gd name="T5" fmla="*/ 0 h 43"/>
                <a:gd name="T6" fmla="*/ 27 w 27"/>
                <a:gd name="T7" fmla="*/ 13 h 43"/>
                <a:gd name="T8" fmla="*/ 27 w 27"/>
                <a:gd name="T9" fmla="*/ 29 h 43"/>
                <a:gd name="T10" fmla="*/ 13 w 27"/>
                <a:gd name="T11" fmla="*/ 43 h 43"/>
                <a:gd name="T12" fmla="*/ 13 w 27"/>
                <a:gd name="T13" fmla="*/ 43 h 43"/>
                <a:gd name="T14" fmla="*/ 0 w 27"/>
                <a:gd name="T15" fmla="*/ 29 h 43"/>
                <a:gd name="T16" fmla="*/ 0 w 27"/>
                <a:gd name="T17" fmla="*/ 1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43">
                  <a:moveTo>
                    <a:pt x="0" y="13"/>
                  </a:moveTo>
                  <a:cubicBezTo>
                    <a:pt x="0" y="6"/>
                    <a:pt x="6" y="0"/>
                    <a:pt x="13" y="0"/>
                  </a:cubicBezTo>
                  <a:cubicBezTo>
                    <a:pt x="13" y="0"/>
                    <a:pt x="13" y="0"/>
                    <a:pt x="13" y="0"/>
                  </a:cubicBezTo>
                  <a:cubicBezTo>
                    <a:pt x="21" y="0"/>
                    <a:pt x="27" y="6"/>
                    <a:pt x="27" y="13"/>
                  </a:cubicBezTo>
                  <a:cubicBezTo>
                    <a:pt x="27" y="29"/>
                    <a:pt x="27" y="29"/>
                    <a:pt x="27" y="29"/>
                  </a:cubicBezTo>
                  <a:cubicBezTo>
                    <a:pt x="27" y="37"/>
                    <a:pt x="21" y="43"/>
                    <a:pt x="13" y="43"/>
                  </a:cubicBezTo>
                  <a:cubicBezTo>
                    <a:pt x="13" y="43"/>
                    <a:pt x="13" y="43"/>
                    <a:pt x="13" y="43"/>
                  </a:cubicBezTo>
                  <a:cubicBezTo>
                    <a:pt x="6" y="43"/>
                    <a:pt x="0" y="37"/>
                    <a:pt x="0" y="29"/>
                  </a:cubicBezTo>
                  <a:lnTo>
                    <a:pt x="0" y="13"/>
                  </a:lnTo>
                  <a:close/>
                </a:path>
              </a:pathLst>
            </a:custGeom>
            <a:noFill/>
            <a:ln w="34925" cap="flat">
              <a:solidFill>
                <a:srgbClr val="96969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89" name="Freeform 91"/>
            <p:cNvSpPr>
              <a:spLocks/>
            </p:cNvSpPr>
            <p:nvPr/>
          </p:nvSpPr>
          <p:spPr bwMode="auto">
            <a:xfrm>
              <a:off x="5533" y="2797"/>
              <a:ext cx="40" cy="65"/>
            </a:xfrm>
            <a:custGeom>
              <a:avLst/>
              <a:gdLst>
                <a:gd name="T0" fmla="*/ 0 w 27"/>
                <a:gd name="T1" fmla="*/ 14 h 44"/>
                <a:gd name="T2" fmla="*/ 13 w 27"/>
                <a:gd name="T3" fmla="*/ 0 h 44"/>
                <a:gd name="T4" fmla="*/ 13 w 27"/>
                <a:gd name="T5" fmla="*/ 0 h 44"/>
                <a:gd name="T6" fmla="*/ 27 w 27"/>
                <a:gd name="T7" fmla="*/ 14 h 44"/>
                <a:gd name="T8" fmla="*/ 27 w 27"/>
                <a:gd name="T9" fmla="*/ 30 h 44"/>
                <a:gd name="T10" fmla="*/ 13 w 27"/>
                <a:gd name="T11" fmla="*/ 44 h 44"/>
                <a:gd name="T12" fmla="*/ 13 w 27"/>
                <a:gd name="T13" fmla="*/ 44 h 44"/>
                <a:gd name="T14" fmla="*/ 0 w 27"/>
                <a:gd name="T15" fmla="*/ 30 h 44"/>
                <a:gd name="T16" fmla="*/ 0 w 27"/>
                <a:gd name="T17" fmla="*/ 1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44">
                  <a:moveTo>
                    <a:pt x="0" y="14"/>
                  </a:moveTo>
                  <a:cubicBezTo>
                    <a:pt x="0" y="6"/>
                    <a:pt x="6" y="0"/>
                    <a:pt x="13" y="0"/>
                  </a:cubicBezTo>
                  <a:cubicBezTo>
                    <a:pt x="13" y="0"/>
                    <a:pt x="13" y="0"/>
                    <a:pt x="13" y="0"/>
                  </a:cubicBezTo>
                  <a:cubicBezTo>
                    <a:pt x="21" y="0"/>
                    <a:pt x="27" y="6"/>
                    <a:pt x="27" y="14"/>
                  </a:cubicBezTo>
                  <a:cubicBezTo>
                    <a:pt x="27" y="30"/>
                    <a:pt x="27" y="30"/>
                    <a:pt x="27" y="30"/>
                  </a:cubicBezTo>
                  <a:cubicBezTo>
                    <a:pt x="27" y="38"/>
                    <a:pt x="21" y="44"/>
                    <a:pt x="13" y="44"/>
                  </a:cubicBezTo>
                  <a:cubicBezTo>
                    <a:pt x="13" y="44"/>
                    <a:pt x="13" y="44"/>
                    <a:pt x="13" y="44"/>
                  </a:cubicBezTo>
                  <a:cubicBezTo>
                    <a:pt x="6" y="44"/>
                    <a:pt x="0" y="38"/>
                    <a:pt x="0" y="30"/>
                  </a:cubicBezTo>
                  <a:lnTo>
                    <a:pt x="0" y="14"/>
                  </a:lnTo>
                  <a:close/>
                </a:path>
              </a:pathLst>
            </a:custGeom>
            <a:noFill/>
            <a:ln w="34925" cap="flat">
              <a:solidFill>
                <a:srgbClr val="96969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0" name="Line 92"/>
            <p:cNvSpPr>
              <a:spLocks noChangeShapeType="1"/>
            </p:cNvSpPr>
            <p:nvPr/>
          </p:nvSpPr>
          <p:spPr bwMode="auto">
            <a:xfrm flipV="1">
              <a:off x="5553" y="2850"/>
              <a:ext cx="0" cy="59"/>
            </a:xfrm>
            <a:prstGeom prst="line">
              <a:avLst/>
            </a:prstGeom>
            <a:noFill/>
            <a:ln w="34925" cap="rnd">
              <a:solidFill>
                <a:srgbClr val="969696"/>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1" name="Freeform 93"/>
            <p:cNvSpPr>
              <a:spLocks/>
            </p:cNvSpPr>
            <p:nvPr/>
          </p:nvSpPr>
          <p:spPr bwMode="auto">
            <a:xfrm>
              <a:off x="5533" y="2698"/>
              <a:ext cx="40" cy="64"/>
            </a:xfrm>
            <a:custGeom>
              <a:avLst/>
              <a:gdLst>
                <a:gd name="T0" fmla="*/ 0 w 27"/>
                <a:gd name="T1" fmla="*/ 14 h 43"/>
                <a:gd name="T2" fmla="*/ 13 w 27"/>
                <a:gd name="T3" fmla="*/ 0 h 43"/>
                <a:gd name="T4" fmla="*/ 13 w 27"/>
                <a:gd name="T5" fmla="*/ 0 h 43"/>
                <a:gd name="T6" fmla="*/ 27 w 27"/>
                <a:gd name="T7" fmla="*/ 14 h 43"/>
                <a:gd name="T8" fmla="*/ 27 w 27"/>
                <a:gd name="T9" fmla="*/ 30 h 43"/>
                <a:gd name="T10" fmla="*/ 13 w 27"/>
                <a:gd name="T11" fmla="*/ 43 h 43"/>
                <a:gd name="T12" fmla="*/ 13 w 27"/>
                <a:gd name="T13" fmla="*/ 43 h 43"/>
                <a:gd name="T14" fmla="*/ 0 w 27"/>
                <a:gd name="T15" fmla="*/ 30 h 43"/>
                <a:gd name="T16" fmla="*/ 0 w 27"/>
                <a:gd name="T17"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43">
                  <a:moveTo>
                    <a:pt x="0" y="14"/>
                  </a:moveTo>
                  <a:cubicBezTo>
                    <a:pt x="0" y="6"/>
                    <a:pt x="6" y="0"/>
                    <a:pt x="13" y="0"/>
                  </a:cubicBezTo>
                  <a:cubicBezTo>
                    <a:pt x="13" y="0"/>
                    <a:pt x="13" y="0"/>
                    <a:pt x="13" y="0"/>
                  </a:cubicBezTo>
                  <a:cubicBezTo>
                    <a:pt x="21" y="0"/>
                    <a:pt x="27" y="6"/>
                    <a:pt x="27" y="14"/>
                  </a:cubicBezTo>
                  <a:cubicBezTo>
                    <a:pt x="27" y="30"/>
                    <a:pt x="27" y="30"/>
                    <a:pt x="27" y="30"/>
                  </a:cubicBezTo>
                  <a:cubicBezTo>
                    <a:pt x="27" y="37"/>
                    <a:pt x="21" y="43"/>
                    <a:pt x="13" y="43"/>
                  </a:cubicBezTo>
                  <a:cubicBezTo>
                    <a:pt x="13" y="43"/>
                    <a:pt x="13" y="43"/>
                    <a:pt x="13" y="43"/>
                  </a:cubicBezTo>
                  <a:cubicBezTo>
                    <a:pt x="6" y="43"/>
                    <a:pt x="0" y="37"/>
                    <a:pt x="0" y="30"/>
                  </a:cubicBezTo>
                  <a:lnTo>
                    <a:pt x="0" y="14"/>
                  </a:lnTo>
                  <a:close/>
                </a:path>
              </a:pathLst>
            </a:custGeom>
            <a:noFill/>
            <a:ln w="34925" cap="flat">
              <a:solidFill>
                <a:srgbClr val="96969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2" name="Line 94"/>
            <p:cNvSpPr>
              <a:spLocks noChangeShapeType="1"/>
            </p:cNvSpPr>
            <p:nvPr/>
          </p:nvSpPr>
          <p:spPr bwMode="auto">
            <a:xfrm flipV="1">
              <a:off x="5553" y="2751"/>
              <a:ext cx="0" cy="60"/>
            </a:xfrm>
            <a:prstGeom prst="line">
              <a:avLst/>
            </a:prstGeom>
            <a:noFill/>
            <a:ln w="34925" cap="rnd">
              <a:solidFill>
                <a:srgbClr val="969696"/>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3" name="Freeform 95"/>
            <p:cNvSpPr>
              <a:spLocks/>
            </p:cNvSpPr>
            <p:nvPr/>
          </p:nvSpPr>
          <p:spPr bwMode="auto">
            <a:xfrm>
              <a:off x="4983" y="2716"/>
              <a:ext cx="343" cy="437"/>
            </a:xfrm>
            <a:custGeom>
              <a:avLst/>
              <a:gdLst>
                <a:gd name="T0" fmla="*/ 19 w 232"/>
                <a:gd name="T1" fmla="*/ 104 h 296"/>
                <a:gd name="T2" fmla="*/ 23 w 232"/>
                <a:gd name="T3" fmla="*/ 104 h 296"/>
                <a:gd name="T4" fmla="*/ 127 w 232"/>
                <a:gd name="T5" fmla="*/ 0 h 296"/>
                <a:gd name="T6" fmla="*/ 232 w 232"/>
                <a:gd name="T7" fmla="*/ 105 h 296"/>
                <a:gd name="T8" fmla="*/ 232 w 232"/>
                <a:gd name="T9" fmla="*/ 192 h 296"/>
                <a:gd name="T10" fmla="*/ 127 w 232"/>
                <a:gd name="T11" fmla="*/ 296 h 296"/>
                <a:gd name="T12" fmla="*/ 23 w 232"/>
                <a:gd name="T13" fmla="*/ 192 h 296"/>
                <a:gd name="T14" fmla="*/ 23 w 232"/>
                <a:gd name="T15" fmla="*/ 142 h 296"/>
                <a:gd name="T16" fmla="*/ 19 w 232"/>
                <a:gd name="T17" fmla="*/ 142 h 296"/>
                <a:gd name="T18" fmla="*/ 0 w 232"/>
                <a:gd name="T19" fmla="*/ 123 h 296"/>
                <a:gd name="T20" fmla="*/ 19 w 232"/>
                <a:gd name="T21" fmla="*/ 10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296">
                  <a:moveTo>
                    <a:pt x="19" y="104"/>
                  </a:moveTo>
                  <a:cubicBezTo>
                    <a:pt x="23" y="104"/>
                    <a:pt x="23" y="104"/>
                    <a:pt x="23" y="104"/>
                  </a:cubicBezTo>
                  <a:cubicBezTo>
                    <a:pt x="24" y="47"/>
                    <a:pt x="70" y="0"/>
                    <a:pt x="127" y="0"/>
                  </a:cubicBezTo>
                  <a:cubicBezTo>
                    <a:pt x="185" y="0"/>
                    <a:pt x="232" y="47"/>
                    <a:pt x="232" y="105"/>
                  </a:cubicBezTo>
                  <a:cubicBezTo>
                    <a:pt x="232" y="192"/>
                    <a:pt x="232" y="192"/>
                    <a:pt x="232" y="192"/>
                  </a:cubicBezTo>
                  <a:cubicBezTo>
                    <a:pt x="232" y="249"/>
                    <a:pt x="185" y="296"/>
                    <a:pt x="127" y="296"/>
                  </a:cubicBezTo>
                  <a:cubicBezTo>
                    <a:pt x="70" y="296"/>
                    <a:pt x="23" y="249"/>
                    <a:pt x="23" y="192"/>
                  </a:cubicBezTo>
                  <a:cubicBezTo>
                    <a:pt x="23" y="142"/>
                    <a:pt x="23" y="142"/>
                    <a:pt x="23" y="142"/>
                  </a:cubicBezTo>
                  <a:cubicBezTo>
                    <a:pt x="19" y="142"/>
                    <a:pt x="19" y="142"/>
                    <a:pt x="19" y="142"/>
                  </a:cubicBezTo>
                  <a:cubicBezTo>
                    <a:pt x="9" y="142"/>
                    <a:pt x="0" y="134"/>
                    <a:pt x="0" y="123"/>
                  </a:cubicBezTo>
                  <a:cubicBezTo>
                    <a:pt x="0" y="112"/>
                    <a:pt x="9" y="104"/>
                    <a:pt x="19" y="10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4" name="Oval 96"/>
            <p:cNvSpPr>
              <a:spLocks noChangeArrowheads="1"/>
            </p:cNvSpPr>
            <p:nvPr/>
          </p:nvSpPr>
          <p:spPr bwMode="auto">
            <a:xfrm>
              <a:off x="5119" y="2909"/>
              <a:ext cx="28" cy="2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5" name="Oval 97"/>
            <p:cNvSpPr>
              <a:spLocks noChangeArrowheads="1"/>
            </p:cNvSpPr>
            <p:nvPr/>
          </p:nvSpPr>
          <p:spPr bwMode="auto">
            <a:xfrm>
              <a:off x="5024" y="2909"/>
              <a:ext cx="29" cy="2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6" name="Freeform 98"/>
            <p:cNvSpPr>
              <a:spLocks/>
            </p:cNvSpPr>
            <p:nvPr/>
          </p:nvSpPr>
          <p:spPr bwMode="auto">
            <a:xfrm>
              <a:off x="5292" y="2871"/>
              <a:ext cx="61" cy="105"/>
            </a:xfrm>
            <a:custGeom>
              <a:avLst/>
              <a:gdLst>
                <a:gd name="T0" fmla="*/ 21 w 41"/>
                <a:gd name="T1" fmla="*/ 71 h 71"/>
                <a:gd name="T2" fmla="*/ 41 w 41"/>
                <a:gd name="T3" fmla="*/ 50 h 71"/>
                <a:gd name="T4" fmla="*/ 41 w 41"/>
                <a:gd name="T5" fmla="*/ 20 h 71"/>
                <a:gd name="T6" fmla="*/ 21 w 41"/>
                <a:gd name="T7" fmla="*/ 0 h 71"/>
                <a:gd name="T8" fmla="*/ 21 w 41"/>
                <a:gd name="T9" fmla="*/ 0 h 71"/>
                <a:gd name="T10" fmla="*/ 0 w 41"/>
                <a:gd name="T11" fmla="*/ 20 h 71"/>
                <a:gd name="T12" fmla="*/ 0 w 41"/>
                <a:gd name="T13" fmla="*/ 50 h 71"/>
                <a:gd name="T14" fmla="*/ 21 w 41"/>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71">
                  <a:moveTo>
                    <a:pt x="21" y="71"/>
                  </a:moveTo>
                  <a:cubicBezTo>
                    <a:pt x="32" y="71"/>
                    <a:pt x="41" y="62"/>
                    <a:pt x="41" y="50"/>
                  </a:cubicBezTo>
                  <a:cubicBezTo>
                    <a:pt x="41" y="20"/>
                    <a:pt x="41" y="20"/>
                    <a:pt x="41" y="20"/>
                  </a:cubicBezTo>
                  <a:cubicBezTo>
                    <a:pt x="41" y="9"/>
                    <a:pt x="32" y="0"/>
                    <a:pt x="21" y="0"/>
                  </a:cubicBezTo>
                  <a:cubicBezTo>
                    <a:pt x="21" y="0"/>
                    <a:pt x="21" y="0"/>
                    <a:pt x="21" y="0"/>
                  </a:cubicBezTo>
                  <a:cubicBezTo>
                    <a:pt x="9" y="0"/>
                    <a:pt x="0" y="9"/>
                    <a:pt x="0" y="20"/>
                  </a:cubicBezTo>
                  <a:cubicBezTo>
                    <a:pt x="0" y="50"/>
                    <a:pt x="0" y="50"/>
                    <a:pt x="0" y="50"/>
                  </a:cubicBezTo>
                  <a:cubicBezTo>
                    <a:pt x="0" y="62"/>
                    <a:pt x="9" y="71"/>
                    <a:pt x="21" y="7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7" name="Freeform 99"/>
            <p:cNvSpPr>
              <a:spLocks/>
            </p:cNvSpPr>
            <p:nvPr/>
          </p:nvSpPr>
          <p:spPr bwMode="auto">
            <a:xfrm>
              <a:off x="5285" y="2892"/>
              <a:ext cx="52" cy="112"/>
            </a:xfrm>
            <a:custGeom>
              <a:avLst/>
              <a:gdLst>
                <a:gd name="T0" fmla="*/ 17 w 35"/>
                <a:gd name="T1" fmla="*/ 73 h 76"/>
                <a:gd name="T2" fmla="*/ 35 w 35"/>
                <a:gd name="T3" fmla="*/ 66 h 76"/>
                <a:gd name="T4" fmla="*/ 35 w 35"/>
                <a:gd name="T5" fmla="*/ 17 h 76"/>
                <a:gd name="T6" fmla="*/ 17 w 35"/>
                <a:gd name="T7" fmla="*/ 0 h 76"/>
                <a:gd name="T8" fmla="*/ 17 w 35"/>
                <a:gd name="T9" fmla="*/ 0 h 76"/>
                <a:gd name="T10" fmla="*/ 0 w 35"/>
                <a:gd name="T11" fmla="*/ 17 h 76"/>
                <a:gd name="T12" fmla="*/ 0 w 35"/>
                <a:gd name="T13" fmla="*/ 43 h 76"/>
                <a:gd name="T14" fmla="*/ 17 w 35"/>
                <a:gd name="T15" fmla="*/ 61 h 76"/>
                <a:gd name="T16" fmla="*/ 17 w 35"/>
                <a:gd name="T17"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76">
                  <a:moveTo>
                    <a:pt x="17" y="73"/>
                  </a:moveTo>
                  <a:cubicBezTo>
                    <a:pt x="27" y="73"/>
                    <a:pt x="35" y="76"/>
                    <a:pt x="35" y="66"/>
                  </a:cubicBezTo>
                  <a:cubicBezTo>
                    <a:pt x="35" y="17"/>
                    <a:pt x="35" y="17"/>
                    <a:pt x="35" y="17"/>
                  </a:cubicBezTo>
                  <a:cubicBezTo>
                    <a:pt x="35" y="8"/>
                    <a:pt x="27" y="0"/>
                    <a:pt x="17" y="0"/>
                  </a:cubicBezTo>
                  <a:cubicBezTo>
                    <a:pt x="17" y="0"/>
                    <a:pt x="17" y="0"/>
                    <a:pt x="17" y="0"/>
                  </a:cubicBezTo>
                  <a:cubicBezTo>
                    <a:pt x="7" y="0"/>
                    <a:pt x="0" y="8"/>
                    <a:pt x="0" y="17"/>
                  </a:cubicBezTo>
                  <a:cubicBezTo>
                    <a:pt x="0" y="43"/>
                    <a:pt x="0" y="43"/>
                    <a:pt x="0" y="43"/>
                  </a:cubicBezTo>
                  <a:cubicBezTo>
                    <a:pt x="0" y="53"/>
                    <a:pt x="7" y="61"/>
                    <a:pt x="17" y="61"/>
                  </a:cubicBezTo>
                  <a:lnTo>
                    <a:pt x="17" y="73"/>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8" name="Freeform 100"/>
            <p:cNvSpPr>
              <a:spLocks/>
            </p:cNvSpPr>
            <p:nvPr/>
          </p:nvSpPr>
          <p:spPr bwMode="auto">
            <a:xfrm>
              <a:off x="4982" y="2986"/>
              <a:ext cx="155" cy="77"/>
            </a:xfrm>
            <a:custGeom>
              <a:avLst/>
              <a:gdLst>
                <a:gd name="T0" fmla="*/ 52 w 105"/>
                <a:gd name="T1" fmla="*/ 0 h 52"/>
                <a:gd name="T2" fmla="*/ 105 w 105"/>
                <a:gd name="T3" fmla="*/ 52 h 52"/>
                <a:gd name="T4" fmla="*/ 0 w 105"/>
                <a:gd name="T5" fmla="*/ 52 h 52"/>
                <a:gd name="T6" fmla="*/ 52 w 105"/>
                <a:gd name="T7" fmla="*/ 0 h 52"/>
              </a:gdLst>
              <a:ahLst/>
              <a:cxnLst>
                <a:cxn ang="0">
                  <a:pos x="T0" y="T1"/>
                </a:cxn>
                <a:cxn ang="0">
                  <a:pos x="T2" y="T3"/>
                </a:cxn>
                <a:cxn ang="0">
                  <a:pos x="T4" y="T5"/>
                </a:cxn>
                <a:cxn ang="0">
                  <a:pos x="T6" y="T7"/>
                </a:cxn>
              </a:cxnLst>
              <a:rect l="0" t="0" r="r" b="b"/>
              <a:pathLst>
                <a:path w="105" h="52">
                  <a:moveTo>
                    <a:pt x="52" y="0"/>
                  </a:moveTo>
                  <a:cubicBezTo>
                    <a:pt x="81" y="0"/>
                    <a:pt x="105" y="23"/>
                    <a:pt x="105" y="52"/>
                  </a:cubicBezTo>
                  <a:cubicBezTo>
                    <a:pt x="0" y="52"/>
                    <a:pt x="0" y="52"/>
                    <a:pt x="0" y="52"/>
                  </a:cubicBezTo>
                  <a:cubicBezTo>
                    <a:pt x="0" y="23"/>
                    <a:pt x="23" y="0"/>
                    <a:pt x="52"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099" name="Freeform 101"/>
            <p:cNvSpPr>
              <a:spLocks/>
            </p:cNvSpPr>
            <p:nvPr/>
          </p:nvSpPr>
          <p:spPr bwMode="auto">
            <a:xfrm>
              <a:off x="5014" y="3110"/>
              <a:ext cx="157" cy="78"/>
            </a:xfrm>
            <a:custGeom>
              <a:avLst/>
              <a:gdLst>
                <a:gd name="T0" fmla="*/ 53 w 106"/>
                <a:gd name="T1" fmla="*/ 53 h 53"/>
                <a:gd name="T2" fmla="*/ 0 w 106"/>
                <a:gd name="T3" fmla="*/ 0 h 53"/>
                <a:gd name="T4" fmla="*/ 106 w 106"/>
                <a:gd name="T5" fmla="*/ 0 h 53"/>
                <a:gd name="T6" fmla="*/ 53 w 106"/>
                <a:gd name="T7" fmla="*/ 53 h 53"/>
              </a:gdLst>
              <a:ahLst/>
              <a:cxnLst>
                <a:cxn ang="0">
                  <a:pos x="T0" y="T1"/>
                </a:cxn>
                <a:cxn ang="0">
                  <a:pos x="T2" y="T3"/>
                </a:cxn>
                <a:cxn ang="0">
                  <a:pos x="T4" y="T5"/>
                </a:cxn>
                <a:cxn ang="0">
                  <a:pos x="T6" y="T7"/>
                </a:cxn>
              </a:cxnLst>
              <a:rect l="0" t="0" r="r" b="b"/>
              <a:pathLst>
                <a:path w="106" h="53">
                  <a:moveTo>
                    <a:pt x="53" y="53"/>
                  </a:moveTo>
                  <a:cubicBezTo>
                    <a:pt x="24" y="53"/>
                    <a:pt x="0" y="29"/>
                    <a:pt x="0" y="0"/>
                  </a:cubicBezTo>
                  <a:cubicBezTo>
                    <a:pt x="106" y="0"/>
                    <a:pt x="106" y="0"/>
                    <a:pt x="106" y="0"/>
                  </a:cubicBezTo>
                  <a:cubicBezTo>
                    <a:pt x="106" y="29"/>
                    <a:pt x="82" y="53"/>
                    <a:pt x="53" y="53"/>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0" name="Rectangle 102"/>
            <p:cNvSpPr>
              <a:spLocks noChangeArrowheads="1"/>
            </p:cNvSpPr>
            <p:nvPr/>
          </p:nvSpPr>
          <p:spPr bwMode="auto">
            <a:xfrm>
              <a:off x="5088" y="3095"/>
              <a:ext cx="84" cy="46"/>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1" name="Freeform 103"/>
            <p:cNvSpPr>
              <a:spLocks/>
            </p:cNvSpPr>
            <p:nvPr/>
          </p:nvSpPr>
          <p:spPr bwMode="auto">
            <a:xfrm>
              <a:off x="5069" y="2961"/>
              <a:ext cx="16" cy="32"/>
            </a:xfrm>
            <a:custGeom>
              <a:avLst/>
              <a:gdLst>
                <a:gd name="T0" fmla="*/ 5 w 11"/>
                <a:gd name="T1" fmla="*/ 22 h 22"/>
                <a:gd name="T2" fmla="*/ 11 w 11"/>
                <a:gd name="T3" fmla="*/ 16 h 22"/>
                <a:gd name="T4" fmla="*/ 11 w 11"/>
                <a:gd name="T5" fmla="*/ 6 h 22"/>
                <a:gd name="T6" fmla="*/ 5 w 11"/>
                <a:gd name="T7" fmla="*/ 0 h 22"/>
                <a:gd name="T8" fmla="*/ 5 w 11"/>
                <a:gd name="T9" fmla="*/ 0 h 22"/>
                <a:gd name="T10" fmla="*/ 0 w 11"/>
                <a:gd name="T11" fmla="*/ 6 h 22"/>
                <a:gd name="T12" fmla="*/ 0 w 11"/>
                <a:gd name="T13" fmla="*/ 16 h 22"/>
                <a:gd name="T14" fmla="*/ 5 w 11"/>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2">
                  <a:moveTo>
                    <a:pt x="5" y="22"/>
                  </a:moveTo>
                  <a:cubicBezTo>
                    <a:pt x="9" y="22"/>
                    <a:pt x="11" y="19"/>
                    <a:pt x="11" y="16"/>
                  </a:cubicBezTo>
                  <a:cubicBezTo>
                    <a:pt x="11" y="6"/>
                    <a:pt x="11" y="6"/>
                    <a:pt x="11" y="6"/>
                  </a:cubicBezTo>
                  <a:cubicBezTo>
                    <a:pt x="11" y="3"/>
                    <a:pt x="9" y="0"/>
                    <a:pt x="5" y="0"/>
                  </a:cubicBezTo>
                  <a:cubicBezTo>
                    <a:pt x="5" y="0"/>
                    <a:pt x="5" y="0"/>
                    <a:pt x="5" y="0"/>
                  </a:cubicBezTo>
                  <a:cubicBezTo>
                    <a:pt x="2" y="0"/>
                    <a:pt x="0" y="3"/>
                    <a:pt x="0" y="6"/>
                  </a:cubicBezTo>
                  <a:cubicBezTo>
                    <a:pt x="0" y="16"/>
                    <a:pt x="0" y="16"/>
                    <a:pt x="0" y="16"/>
                  </a:cubicBezTo>
                  <a:cubicBezTo>
                    <a:pt x="0" y="19"/>
                    <a:pt x="2" y="22"/>
                    <a:pt x="5" y="22"/>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2" name="Freeform 104"/>
            <p:cNvSpPr>
              <a:spLocks/>
            </p:cNvSpPr>
            <p:nvPr/>
          </p:nvSpPr>
          <p:spPr bwMode="auto">
            <a:xfrm>
              <a:off x="5035" y="2961"/>
              <a:ext cx="16" cy="32"/>
            </a:xfrm>
            <a:custGeom>
              <a:avLst/>
              <a:gdLst>
                <a:gd name="T0" fmla="*/ 6 w 11"/>
                <a:gd name="T1" fmla="*/ 22 h 22"/>
                <a:gd name="T2" fmla="*/ 11 w 11"/>
                <a:gd name="T3" fmla="*/ 16 h 22"/>
                <a:gd name="T4" fmla="*/ 11 w 11"/>
                <a:gd name="T5" fmla="*/ 6 h 22"/>
                <a:gd name="T6" fmla="*/ 6 w 11"/>
                <a:gd name="T7" fmla="*/ 0 h 22"/>
                <a:gd name="T8" fmla="*/ 6 w 11"/>
                <a:gd name="T9" fmla="*/ 0 h 22"/>
                <a:gd name="T10" fmla="*/ 0 w 11"/>
                <a:gd name="T11" fmla="*/ 6 h 22"/>
                <a:gd name="T12" fmla="*/ 0 w 11"/>
                <a:gd name="T13" fmla="*/ 16 h 22"/>
                <a:gd name="T14" fmla="*/ 6 w 11"/>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2">
                  <a:moveTo>
                    <a:pt x="6" y="22"/>
                  </a:moveTo>
                  <a:cubicBezTo>
                    <a:pt x="9" y="22"/>
                    <a:pt x="11" y="19"/>
                    <a:pt x="11" y="16"/>
                  </a:cubicBezTo>
                  <a:cubicBezTo>
                    <a:pt x="11" y="6"/>
                    <a:pt x="11" y="6"/>
                    <a:pt x="11" y="6"/>
                  </a:cubicBezTo>
                  <a:cubicBezTo>
                    <a:pt x="11" y="3"/>
                    <a:pt x="9" y="0"/>
                    <a:pt x="6" y="0"/>
                  </a:cubicBezTo>
                  <a:cubicBezTo>
                    <a:pt x="6" y="0"/>
                    <a:pt x="6" y="0"/>
                    <a:pt x="6" y="0"/>
                  </a:cubicBezTo>
                  <a:cubicBezTo>
                    <a:pt x="3" y="0"/>
                    <a:pt x="0" y="3"/>
                    <a:pt x="0" y="6"/>
                  </a:cubicBezTo>
                  <a:cubicBezTo>
                    <a:pt x="0" y="16"/>
                    <a:pt x="0" y="16"/>
                    <a:pt x="0" y="16"/>
                  </a:cubicBezTo>
                  <a:cubicBezTo>
                    <a:pt x="0" y="19"/>
                    <a:pt x="3" y="22"/>
                    <a:pt x="6" y="22"/>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3" name="Freeform 105"/>
            <p:cNvSpPr>
              <a:spLocks/>
            </p:cNvSpPr>
            <p:nvPr/>
          </p:nvSpPr>
          <p:spPr bwMode="auto">
            <a:xfrm>
              <a:off x="5312" y="2976"/>
              <a:ext cx="50" cy="40"/>
            </a:xfrm>
            <a:custGeom>
              <a:avLst/>
              <a:gdLst>
                <a:gd name="T0" fmla="*/ 11 w 50"/>
                <a:gd name="T1" fmla="*/ 0 h 40"/>
                <a:gd name="T2" fmla="*/ 50 w 50"/>
                <a:gd name="T3" fmla="*/ 40 h 40"/>
                <a:gd name="T4" fmla="*/ 0 w 50"/>
                <a:gd name="T5" fmla="*/ 40 h 40"/>
                <a:gd name="T6" fmla="*/ 11 w 50"/>
                <a:gd name="T7" fmla="*/ 0 h 40"/>
              </a:gdLst>
              <a:ahLst/>
              <a:cxnLst>
                <a:cxn ang="0">
                  <a:pos x="T0" y="T1"/>
                </a:cxn>
                <a:cxn ang="0">
                  <a:pos x="T2" y="T3"/>
                </a:cxn>
                <a:cxn ang="0">
                  <a:pos x="T4" y="T5"/>
                </a:cxn>
                <a:cxn ang="0">
                  <a:pos x="T6" y="T7"/>
                </a:cxn>
              </a:cxnLst>
              <a:rect l="0" t="0" r="r" b="b"/>
              <a:pathLst>
                <a:path w="50" h="40">
                  <a:moveTo>
                    <a:pt x="11" y="0"/>
                  </a:moveTo>
                  <a:lnTo>
                    <a:pt x="50" y="40"/>
                  </a:lnTo>
                  <a:lnTo>
                    <a:pt x="0" y="40"/>
                  </a:lnTo>
                  <a:lnTo>
                    <a:pt x="11"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4" name="Freeform 106"/>
            <p:cNvSpPr>
              <a:spLocks/>
            </p:cNvSpPr>
            <p:nvPr/>
          </p:nvSpPr>
          <p:spPr bwMode="auto">
            <a:xfrm>
              <a:off x="5300" y="3004"/>
              <a:ext cx="51" cy="40"/>
            </a:xfrm>
            <a:custGeom>
              <a:avLst/>
              <a:gdLst>
                <a:gd name="T0" fmla="*/ 12 w 51"/>
                <a:gd name="T1" fmla="*/ 0 h 40"/>
                <a:gd name="T2" fmla="*/ 51 w 51"/>
                <a:gd name="T3" fmla="*/ 40 h 40"/>
                <a:gd name="T4" fmla="*/ 0 w 51"/>
                <a:gd name="T5" fmla="*/ 40 h 40"/>
                <a:gd name="T6" fmla="*/ 12 w 51"/>
                <a:gd name="T7" fmla="*/ 0 h 40"/>
              </a:gdLst>
              <a:ahLst/>
              <a:cxnLst>
                <a:cxn ang="0">
                  <a:pos x="T0" y="T1"/>
                </a:cxn>
                <a:cxn ang="0">
                  <a:pos x="T2" y="T3"/>
                </a:cxn>
                <a:cxn ang="0">
                  <a:pos x="T4" y="T5"/>
                </a:cxn>
                <a:cxn ang="0">
                  <a:pos x="T6" y="T7"/>
                </a:cxn>
              </a:cxnLst>
              <a:rect l="0" t="0" r="r" b="b"/>
              <a:pathLst>
                <a:path w="51" h="40">
                  <a:moveTo>
                    <a:pt x="12" y="0"/>
                  </a:moveTo>
                  <a:lnTo>
                    <a:pt x="51" y="40"/>
                  </a:lnTo>
                  <a:lnTo>
                    <a:pt x="0" y="40"/>
                  </a:lnTo>
                  <a:lnTo>
                    <a:pt x="1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5" name="Freeform 107"/>
            <p:cNvSpPr>
              <a:spLocks/>
            </p:cNvSpPr>
            <p:nvPr/>
          </p:nvSpPr>
          <p:spPr bwMode="auto">
            <a:xfrm>
              <a:off x="5289" y="3032"/>
              <a:ext cx="51" cy="38"/>
            </a:xfrm>
            <a:custGeom>
              <a:avLst/>
              <a:gdLst>
                <a:gd name="T0" fmla="*/ 12 w 51"/>
                <a:gd name="T1" fmla="*/ 0 h 38"/>
                <a:gd name="T2" fmla="*/ 51 w 51"/>
                <a:gd name="T3" fmla="*/ 38 h 38"/>
                <a:gd name="T4" fmla="*/ 0 w 51"/>
                <a:gd name="T5" fmla="*/ 38 h 38"/>
                <a:gd name="T6" fmla="*/ 12 w 51"/>
                <a:gd name="T7" fmla="*/ 0 h 38"/>
              </a:gdLst>
              <a:ahLst/>
              <a:cxnLst>
                <a:cxn ang="0">
                  <a:pos x="T0" y="T1"/>
                </a:cxn>
                <a:cxn ang="0">
                  <a:pos x="T2" y="T3"/>
                </a:cxn>
                <a:cxn ang="0">
                  <a:pos x="T4" y="T5"/>
                </a:cxn>
                <a:cxn ang="0">
                  <a:pos x="T6" y="T7"/>
                </a:cxn>
              </a:cxnLst>
              <a:rect l="0" t="0" r="r" b="b"/>
              <a:pathLst>
                <a:path w="51" h="38">
                  <a:moveTo>
                    <a:pt x="12" y="0"/>
                  </a:moveTo>
                  <a:lnTo>
                    <a:pt x="51" y="38"/>
                  </a:lnTo>
                  <a:lnTo>
                    <a:pt x="0" y="38"/>
                  </a:lnTo>
                  <a:lnTo>
                    <a:pt x="1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6" name="Freeform 108"/>
            <p:cNvSpPr>
              <a:spLocks/>
            </p:cNvSpPr>
            <p:nvPr/>
          </p:nvSpPr>
          <p:spPr bwMode="auto">
            <a:xfrm>
              <a:off x="5260" y="3060"/>
              <a:ext cx="40" cy="50"/>
            </a:xfrm>
            <a:custGeom>
              <a:avLst/>
              <a:gdLst>
                <a:gd name="T0" fmla="*/ 0 w 40"/>
                <a:gd name="T1" fmla="*/ 10 h 50"/>
                <a:gd name="T2" fmla="*/ 40 w 40"/>
                <a:gd name="T3" fmla="*/ 50 h 50"/>
                <a:gd name="T4" fmla="*/ 40 w 40"/>
                <a:gd name="T5" fmla="*/ 0 h 50"/>
                <a:gd name="T6" fmla="*/ 0 w 40"/>
                <a:gd name="T7" fmla="*/ 10 h 50"/>
              </a:gdLst>
              <a:ahLst/>
              <a:cxnLst>
                <a:cxn ang="0">
                  <a:pos x="T0" y="T1"/>
                </a:cxn>
                <a:cxn ang="0">
                  <a:pos x="T2" y="T3"/>
                </a:cxn>
                <a:cxn ang="0">
                  <a:pos x="T4" y="T5"/>
                </a:cxn>
                <a:cxn ang="0">
                  <a:pos x="T6" y="T7"/>
                </a:cxn>
              </a:cxnLst>
              <a:rect l="0" t="0" r="r" b="b"/>
              <a:pathLst>
                <a:path w="40" h="50">
                  <a:moveTo>
                    <a:pt x="0" y="10"/>
                  </a:moveTo>
                  <a:lnTo>
                    <a:pt x="40" y="50"/>
                  </a:lnTo>
                  <a:lnTo>
                    <a:pt x="40" y="0"/>
                  </a:lnTo>
                  <a:lnTo>
                    <a:pt x="0" y="1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7" name="Freeform 109"/>
            <p:cNvSpPr>
              <a:spLocks/>
            </p:cNvSpPr>
            <p:nvPr/>
          </p:nvSpPr>
          <p:spPr bwMode="auto">
            <a:xfrm>
              <a:off x="5014" y="3064"/>
              <a:ext cx="150" cy="46"/>
            </a:xfrm>
            <a:custGeom>
              <a:avLst/>
              <a:gdLst>
                <a:gd name="T0" fmla="*/ 0 w 101"/>
                <a:gd name="T1" fmla="*/ 0 h 31"/>
                <a:gd name="T2" fmla="*/ 69 w 101"/>
                <a:gd name="T3" fmla="*/ 0 h 31"/>
                <a:gd name="T4" fmla="*/ 69 w 101"/>
                <a:gd name="T5" fmla="*/ 0 h 31"/>
                <a:gd name="T6" fmla="*/ 69 w 101"/>
                <a:gd name="T7" fmla="*/ 0 h 31"/>
                <a:gd name="T8" fmla="*/ 70 w 101"/>
                <a:gd name="T9" fmla="*/ 0 h 31"/>
                <a:gd name="T10" fmla="*/ 70 w 101"/>
                <a:gd name="T11" fmla="*/ 0 h 31"/>
                <a:gd name="T12" fmla="*/ 101 w 101"/>
                <a:gd name="T13" fmla="*/ 31 h 31"/>
                <a:gd name="T14" fmla="*/ 38 w 101"/>
                <a:gd name="T15" fmla="*/ 31 h 31"/>
                <a:gd name="T16" fmla="*/ 38 w 101"/>
                <a:gd name="T17" fmla="*/ 31 h 31"/>
                <a:gd name="T18" fmla="*/ 0 w 101"/>
                <a:gd name="T19" fmla="*/ 31 h 31"/>
                <a:gd name="T20" fmla="*/ 0 w 101"/>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31">
                  <a:moveTo>
                    <a:pt x="0" y="0"/>
                  </a:moveTo>
                  <a:cubicBezTo>
                    <a:pt x="69" y="0"/>
                    <a:pt x="69" y="0"/>
                    <a:pt x="69" y="0"/>
                  </a:cubicBezTo>
                  <a:cubicBezTo>
                    <a:pt x="69" y="0"/>
                    <a:pt x="69" y="0"/>
                    <a:pt x="69" y="0"/>
                  </a:cubicBezTo>
                  <a:cubicBezTo>
                    <a:pt x="69" y="0"/>
                    <a:pt x="69" y="0"/>
                    <a:pt x="69" y="0"/>
                  </a:cubicBezTo>
                  <a:cubicBezTo>
                    <a:pt x="70" y="0"/>
                    <a:pt x="70" y="0"/>
                    <a:pt x="70" y="0"/>
                  </a:cubicBezTo>
                  <a:cubicBezTo>
                    <a:pt x="70" y="0"/>
                    <a:pt x="70" y="0"/>
                    <a:pt x="70" y="0"/>
                  </a:cubicBezTo>
                  <a:cubicBezTo>
                    <a:pt x="87" y="0"/>
                    <a:pt x="101" y="14"/>
                    <a:pt x="101" y="31"/>
                  </a:cubicBezTo>
                  <a:cubicBezTo>
                    <a:pt x="38" y="31"/>
                    <a:pt x="38" y="31"/>
                    <a:pt x="38" y="31"/>
                  </a:cubicBezTo>
                  <a:cubicBezTo>
                    <a:pt x="38" y="31"/>
                    <a:pt x="38" y="31"/>
                    <a:pt x="38" y="31"/>
                  </a:cubicBezTo>
                  <a:cubicBezTo>
                    <a:pt x="0" y="31"/>
                    <a:pt x="0" y="31"/>
                    <a:pt x="0" y="31"/>
                  </a:cubicBezTo>
                  <a:lnTo>
                    <a:pt x="0" y="0"/>
                  </a:lnTo>
                  <a:close/>
                </a:path>
              </a:pathLst>
            </a:custGeom>
            <a:solidFill>
              <a:srgbClr val="EC00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8" name="Freeform 110"/>
            <p:cNvSpPr>
              <a:spLocks/>
            </p:cNvSpPr>
            <p:nvPr/>
          </p:nvSpPr>
          <p:spPr bwMode="auto">
            <a:xfrm>
              <a:off x="5094" y="3083"/>
              <a:ext cx="30" cy="27"/>
            </a:xfrm>
            <a:custGeom>
              <a:avLst/>
              <a:gdLst>
                <a:gd name="T0" fmla="*/ 15 w 30"/>
                <a:gd name="T1" fmla="*/ 0 h 27"/>
                <a:gd name="T2" fmla="*/ 30 w 30"/>
                <a:gd name="T3" fmla="*/ 27 h 27"/>
                <a:gd name="T4" fmla="*/ 0 w 30"/>
                <a:gd name="T5" fmla="*/ 27 h 27"/>
                <a:gd name="T6" fmla="*/ 15 w 30"/>
                <a:gd name="T7" fmla="*/ 0 h 27"/>
              </a:gdLst>
              <a:ahLst/>
              <a:cxnLst>
                <a:cxn ang="0">
                  <a:pos x="T0" y="T1"/>
                </a:cxn>
                <a:cxn ang="0">
                  <a:pos x="T2" y="T3"/>
                </a:cxn>
                <a:cxn ang="0">
                  <a:pos x="T4" y="T5"/>
                </a:cxn>
                <a:cxn ang="0">
                  <a:pos x="T6" y="T7"/>
                </a:cxn>
              </a:cxnLst>
              <a:rect l="0" t="0" r="r" b="b"/>
              <a:pathLst>
                <a:path w="30" h="27">
                  <a:moveTo>
                    <a:pt x="15" y="0"/>
                  </a:moveTo>
                  <a:lnTo>
                    <a:pt x="30" y="27"/>
                  </a:lnTo>
                  <a:lnTo>
                    <a:pt x="0" y="27"/>
                  </a:ln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09" name="Freeform 111"/>
            <p:cNvSpPr>
              <a:spLocks/>
            </p:cNvSpPr>
            <p:nvPr/>
          </p:nvSpPr>
          <p:spPr bwMode="auto">
            <a:xfrm>
              <a:off x="5014" y="3083"/>
              <a:ext cx="30" cy="27"/>
            </a:xfrm>
            <a:custGeom>
              <a:avLst/>
              <a:gdLst>
                <a:gd name="T0" fmla="*/ 15 w 30"/>
                <a:gd name="T1" fmla="*/ 0 h 27"/>
                <a:gd name="T2" fmla="*/ 30 w 30"/>
                <a:gd name="T3" fmla="*/ 27 h 27"/>
                <a:gd name="T4" fmla="*/ 0 w 30"/>
                <a:gd name="T5" fmla="*/ 27 h 27"/>
                <a:gd name="T6" fmla="*/ 15 w 30"/>
                <a:gd name="T7" fmla="*/ 0 h 27"/>
              </a:gdLst>
              <a:ahLst/>
              <a:cxnLst>
                <a:cxn ang="0">
                  <a:pos x="T0" y="T1"/>
                </a:cxn>
                <a:cxn ang="0">
                  <a:pos x="T2" y="T3"/>
                </a:cxn>
                <a:cxn ang="0">
                  <a:pos x="T4" y="T5"/>
                </a:cxn>
                <a:cxn ang="0">
                  <a:pos x="T6" y="T7"/>
                </a:cxn>
              </a:cxnLst>
              <a:rect l="0" t="0" r="r" b="b"/>
              <a:pathLst>
                <a:path w="30" h="27">
                  <a:moveTo>
                    <a:pt x="15" y="0"/>
                  </a:moveTo>
                  <a:lnTo>
                    <a:pt x="30" y="27"/>
                  </a:lnTo>
                  <a:lnTo>
                    <a:pt x="0" y="27"/>
                  </a:ln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0" name="Freeform 112"/>
            <p:cNvSpPr>
              <a:spLocks/>
            </p:cNvSpPr>
            <p:nvPr/>
          </p:nvSpPr>
          <p:spPr bwMode="auto">
            <a:xfrm>
              <a:off x="5340" y="3007"/>
              <a:ext cx="103" cy="63"/>
            </a:xfrm>
            <a:custGeom>
              <a:avLst/>
              <a:gdLst>
                <a:gd name="T0" fmla="*/ 63 w 103"/>
                <a:gd name="T1" fmla="*/ 0 h 63"/>
                <a:gd name="T2" fmla="*/ 0 w 103"/>
                <a:gd name="T3" fmla="*/ 63 h 63"/>
                <a:gd name="T4" fmla="*/ 103 w 103"/>
                <a:gd name="T5" fmla="*/ 63 h 63"/>
                <a:gd name="T6" fmla="*/ 63 w 103"/>
                <a:gd name="T7" fmla="*/ 0 h 63"/>
              </a:gdLst>
              <a:ahLst/>
              <a:cxnLst>
                <a:cxn ang="0">
                  <a:pos x="T0" y="T1"/>
                </a:cxn>
                <a:cxn ang="0">
                  <a:pos x="T2" y="T3"/>
                </a:cxn>
                <a:cxn ang="0">
                  <a:pos x="T4" y="T5"/>
                </a:cxn>
                <a:cxn ang="0">
                  <a:pos x="T6" y="T7"/>
                </a:cxn>
              </a:cxnLst>
              <a:rect l="0" t="0" r="r" b="b"/>
              <a:pathLst>
                <a:path w="103" h="63">
                  <a:moveTo>
                    <a:pt x="63" y="0"/>
                  </a:moveTo>
                  <a:lnTo>
                    <a:pt x="0" y="63"/>
                  </a:lnTo>
                  <a:lnTo>
                    <a:pt x="103" y="63"/>
                  </a:lnTo>
                  <a:lnTo>
                    <a:pt x="63"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1" name="Freeform 113"/>
            <p:cNvSpPr>
              <a:spLocks/>
            </p:cNvSpPr>
            <p:nvPr/>
          </p:nvSpPr>
          <p:spPr bwMode="auto">
            <a:xfrm>
              <a:off x="5430" y="3175"/>
              <a:ext cx="103" cy="63"/>
            </a:xfrm>
            <a:custGeom>
              <a:avLst/>
              <a:gdLst>
                <a:gd name="T0" fmla="*/ 64 w 103"/>
                <a:gd name="T1" fmla="*/ 0 h 63"/>
                <a:gd name="T2" fmla="*/ 0 w 103"/>
                <a:gd name="T3" fmla="*/ 63 h 63"/>
                <a:gd name="T4" fmla="*/ 103 w 103"/>
                <a:gd name="T5" fmla="*/ 63 h 63"/>
                <a:gd name="T6" fmla="*/ 64 w 103"/>
                <a:gd name="T7" fmla="*/ 0 h 63"/>
              </a:gdLst>
              <a:ahLst/>
              <a:cxnLst>
                <a:cxn ang="0">
                  <a:pos x="T0" y="T1"/>
                </a:cxn>
                <a:cxn ang="0">
                  <a:pos x="T2" y="T3"/>
                </a:cxn>
                <a:cxn ang="0">
                  <a:pos x="T4" y="T5"/>
                </a:cxn>
                <a:cxn ang="0">
                  <a:pos x="T6" y="T7"/>
                </a:cxn>
              </a:cxnLst>
              <a:rect l="0" t="0" r="r" b="b"/>
              <a:pathLst>
                <a:path w="103" h="63">
                  <a:moveTo>
                    <a:pt x="64" y="0"/>
                  </a:moveTo>
                  <a:lnTo>
                    <a:pt x="0" y="63"/>
                  </a:lnTo>
                  <a:lnTo>
                    <a:pt x="103" y="63"/>
                  </a:lnTo>
                  <a:lnTo>
                    <a:pt x="6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2" name="Freeform 114"/>
            <p:cNvSpPr>
              <a:spLocks/>
            </p:cNvSpPr>
            <p:nvPr/>
          </p:nvSpPr>
          <p:spPr bwMode="auto">
            <a:xfrm>
              <a:off x="5467" y="2408"/>
              <a:ext cx="225" cy="82"/>
            </a:xfrm>
            <a:custGeom>
              <a:avLst/>
              <a:gdLst>
                <a:gd name="T0" fmla="*/ 18 w 225"/>
                <a:gd name="T1" fmla="*/ 14 h 82"/>
                <a:gd name="T2" fmla="*/ 0 w 225"/>
                <a:gd name="T3" fmla="*/ 82 h 82"/>
                <a:gd name="T4" fmla="*/ 225 w 225"/>
                <a:gd name="T5" fmla="*/ 82 h 82"/>
                <a:gd name="T6" fmla="*/ 210 w 225"/>
                <a:gd name="T7" fmla="*/ 14 h 82"/>
                <a:gd name="T8" fmla="*/ 192 w 225"/>
                <a:gd name="T9" fmla="*/ 3 h 82"/>
                <a:gd name="T10" fmla="*/ 163 w 225"/>
                <a:gd name="T11" fmla="*/ 1 h 82"/>
                <a:gd name="T12" fmla="*/ 145 w 225"/>
                <a:gd name="T13" fmla="*/ 4 h 82"/>
                <a:gd name="T14" fmla="*/ 75 w 225"/>
                <a:gd name="T15" fmla="*/ 4 h 82"/>
                <a:gd name="T16" fmla="*/ 61 w 225"/>
                <a:gd name="T17" fmla="*/ 0 h 82"/>
                <a:gd name="T18" fmla="*/ 35 w 225"/>
                <a:gd name="T19" fmla="*/ 4 h 82"/>
                <a:gd name="T20" fmla="*/ 18 w 225"/>
                <a:gd name="T21" fmla="*/ 1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 h="82">
                  <a:moveTo>
                    <a:pt x="18" y="14"/>
                  </a:moveTo>
                  <a:lnTo>
                    <a:pt x="0" y="82"/>
                  </a:lnTo>
                  <a:lnTo>
                    <a:pt x="225" y="82"/>
                  </a:lnTo>
                  <a:lnTo>
                    <a:pt x="210" y="14"/>
                  </a:lnTo>
                  <a:lnTo>
                    <a:pt x="192" y="3"/>
                  </a:lnTo>
                  <a:lnTo>
                    <a:pt x="163" y="1"/>
                  </a:lnTo>
                  <a:lnTo>
                    <a:pt x="145" y="4"/>
                  </a:lnTo>
                  <a:lnTo>
                    <a:pt x="75" y="4"/>
                  </a:lnTo>
                  <a:lnTo>
                    <a:pt x="61" y="0"/>
                  </a:lnTo>
                  <a:lnTo>
                    <a:pt x="35" y="4"/>
                  </a:lnTo>
                  <a:lnTo>
                    <a:pt x="18" y="1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3" name="Freeform 115"/>
            <p:cNvSpPr>
              <a:spLocks/>
            </p:cNvSpPr>
            <p:nvPr/>
          </p:nvSpPr>
          <p:spPr bwMode="auto">
            <a:xfrm>
              <a:off x="5485" y="2400"/>
              <a:ext cx="191" cy="40"/>
            </a:xfrm>
            <a:custGeom>
              <a:avLst/>
              <a:gdLst>
                <a:gd name="T0" fmla="*/ 129 w 129"/>
                <a:gd name="T1" fmla="*/ 15 h 27"/>
                <a:gd name="T2" fmla="*/ 128 w 129"/>
                <a:gd name="T3" fmla="*/ 11 h 27"/>
                <a:gd name="T4" fmla="*/ 123 w 129"/>
                <a:gd name="T5" fmla="*/ 7 h 27"/>
                <a:gd name="T6" fmla="*/ 108 w 129"/>
                <a:gd name="T7" fmla="*/ 1 h 27"/>
                <a:gd name="T8" fmla="*/ 100 w 129"/>
                <a:gd name="T9" fmla="*/ 0 h 27"/>
                <a:gd name="T10" fmla="*/ 95 w 129"/>
                <a:gd name="T11" fmla="*/ 1 h 27"/>
                <a:gd name="T12" fmla="*/ 87 w 129"/>
                <a:gd name="T13" fmla="*/ 4 h 27"/>
                <a:gd name="T14" fmla="*/ 65 w 129"/>
                <a:gd name="T15" fmla="*/ 4 h 27"/>
                <a:gd name="T16" fmla="*/ 43 w 129"/>
                <a:gd name="T17" fmla="*/ 4 h 27"/>
                <a:gd name="T18" fmla="*/ 35 w 129"/>
                <a:gd name="T19" fmla="*/ 1 h 27"/>
                <a:gd name="T20" fmla="*/ 30 w 129"/>
                <a:gd name="T21" fmla="*/ 0 h 27"/>
                <a:gd name="T22" fmla="*/ 22 w 129"/>
                <a:gd name="T23" fmla="*/ 1 h 27"/>
                <a:gd name="T24" fmla="*/ 7 w 129"/>
                <a:gd name="T25" fmla="*/ 7 h 27"/>
                <a:gd name="T26" fmla="*/ 2 w 129"/>
                <a:gd name="T27" fmla="*/ 11 h 27"/>
                <a:gd name="T28" fmla="*/ 0 w 129"/>
                <a:gd name="T29" fmla="*/ 15 h 27"/>
                <a:gd name="T30" fmla="*/ 28 w 129"/>
                <a:gd name="T31" fmla="*/ 7 h 27"/>
                <a:gd name="T32" fmla="*/ 40 w 129"/>
                <a:gd name="T33" fmla="*/ 18 h 27"/>
                <a:gd name="T34" fmla="*/ 52 w 129"/>
                <a:gd name="T35" fmla="*/ 27 h 27"/>
                <a:gd name="T36" fmla="*/ 77 w 129"/>
                <a:gd name="T37" fmla="*/ 27 h 27"/>
                <a:gd name="T38" fmla="*/ 89 w 129"/>
                <a:gd name="T39" fmla="*/ 18 h 27"/>
                <a:gd name="T40" fmla="*/ 102 w 129"/>
                <a:gd name="T41" fmla="*/ 7 h 27"/>
                <a:gd name="T42" fmla="*/ 129 w 129"/>
                <a:gd name="T43"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9" h="27">
                  <a:moveTo>
                    <a:pt x="129" y="15"/>
                  </a:moveTo>
                  <a:cubicBezTo>
                    <a:pt x="129" y="14"/>
                    <a:pt x="128" y="11"/>
                    <a:pt x="128" y="11"/>
                  </a:cubicBezTo>
                  <a:cubicBezTo>
                    <a:pt x="128" y="10"/>
                    <a:pt x="126" y="8"/>
                    <a:pt x="123" y="7"/>
                  </a:cubicBezTo>
                  <a:cubicBezTo>
                    <a:pt x="121" y="6"/>
                    <a:pt x="112" y="1"/>
                    <a:pt x="108" y="1"/>
                  </a:cubicBezTo>
                  <a:cubicBezTo>
                    <a:pt x="105" y="0"/>
                    <a:pt x="102" y="0"/>
                    <a:pt x="100" y="0"/>
                  </a:cubicBezTo>
                  <a:cubicBezTo>
                    <a:pt x="98" y="0"/>
                    <a:pt x="96" y="1"/>
                    <a:pt x="95" y="1"/>
                  </a:cubicBezTo>
                  <a:cubicBezTo>
                    <a:pt x="94" y="2"/>
                    <a:pt x="89" y="4"/>
                    <a:pt x="87" y="4"/>
                  </a:cubicBezTo>
                  <a:cubicBezTo>
                    <a:pt x="85" y="4"/>
                    <a:pt x="65" y="4"/>
                    <a:pt x="65" y="4"/>
                  </a:cubicBezTo>
                  <a:cubicBezTo>
                    <a:pt x="65" y="4"/>
                    <a:pt x="45" y="4"/>
                    <a:pt x="43" y="4"/>
                  </a:cubicBezTo>
                  <a:cubicBezTo>
                    <a:pt x="41" y="4"/>
                    <a:pt x="36" y="2"/>
                    <a:pt x="35" y="1"/>
                  </a:cubicBezTo>
                  <a:cubicBezTo>
                    <a:pt x="34" y="1"/>
                    <a:pt x="32" y="0"/>
                    <a:pt x="30" y="0"/>
                  </a:cubicBezTo>
                  <a:cubicBezTo>
                    <a:pt x="28" y="0"/>
                    <a:pt x="25" y="0"/>
                    <a:pt x="22" y="1"/>
                  </a:cubicBezTo>
                  <a:cubicBezTo>
                    <a:pt x="18" y="1"/>
                    <a:pt x="9" y="6"/>
                    <a:pt x="7" y="7"/>
                  </a:cubicBezTo>
                  <a:cubicBezTo>
                    <a:pt x="4" y="8"/>
                    <a:pt x="2" y="10"/>
                    <a:pt x="2" y="11"/>
                  </a:cubicBezTo>
                  <a:cubicBezTo>
                    <a:pt x="2" y="12"/>
                    <a:pt x="0" y="15"/>
                    <a:pt x="0" y="15"/>
                  </a:cubicBezTo>
                  <a:cubicBezTo>
                    <a:pt x="6" y="12"/>
                    <a:pt x="22" y="7"/>
                    <a:pt x="28" y="7"/>
                  </a:cubicBezTo>
                  <a:cubicBezTo>
                    <a:pt x="33" y="7"/>
                    <a:pt x="36" y="13"/>
                    <a:pt x="40" y="18"/>
                  </a:cubicBezTo>
                  <a:cubicBezTo>
                    <a:pt x="46" y="26"/>
                    <a:pt x="48" y="27"/>
                    <a:pt x="52" y="27"/>
                  </a:cubicBezTo>
                  <a:cubicBezTo>
                    <a:pt x="55" y="27"/>
                    <a:pt x="74" y="27"/>
                    <a:pt x="77" y="27"/>
                  </a:cubicBezTo>
                  <a:cubicBezTo>
                    <a:pt x="81" y="27"/>
                    <a:pt x="83" y="26"/>
                    <a:pt x="89" y="18"/>
                  </a:cubicBezTo>
                  <a:cubicBezTo>
                    <a:pt x="93" y="13"/>
                    <a:pt x="96" y="7"/>
                    <a:pt x="102" y="7"/>
                  </a:cubicBezTo>
                  <a:cubicBezTo>
                    <a:pt x="107" y="7"/>
                    <a:pt x="123" y="12"/>
                    <a:pt x="129" y="1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4" name="Oval 116"/>
            <p:cNvSpPr>
              <a:spLocks noChangeArrowheads="1"/>
            </p:cNvSpPr>
            <p:nvPr/>
          </p:nvSpPr>
          <p:spPr bwMode="auto">
            <a:xfrm>
              <a:off x="5567" y="2411"/>
              <a:ext cx="26" cy="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5" name="Freeform 117"/>
            <p:cNvSpPr>
              <a:spLocks/>
            </p:cNvSpPr>
            <p:nvPr/>
          </p:nvSpPr>
          <p:spPr bwMode="auto">
            <a:xfrm>
              <a:off x="5570" y="2415"/>
              <a:ext cx="20" cy="18"/>
            </a:xfrm>
            <a:custGeom>
              <a:avLst/>
              <a:gdLst>
                <a:gd name="T0" fmla="*/ 9 w 13"/>
                <a:gd name="T1" fmla="*/ 3 h 12"/>
                <a:gd name="T2" fmla="*/ 13 w 13"/>
                <a:gd name="T3" fmla="*/ 0 h 12"/>
                <a:gd name="T4" fmla="*/ 7 w 13"/>
                <a:gd name="T5" fmla="*/ 1 h 12"/>
                <a:gd name="T6" fmla="*/ 0 w 13"/>
                <a:gd name="T7" fmla="*/ 0 h 12"/>
                <a:gd name="T8" fmla="*/ 5 w 13"/>
                <a:gd name="T9" fmla="*/ 3 h 12"/>
                <a:gd name="T10" fmla="*/ 0 w 13"/>
                <a:gd name="T11" fmla="*/ 12 h 12"/>
                <a:gd name="T12" fmla="*/ 7 w 13"/>
                <a:gd name="T13" fmla="*/ 4 h 12"/>
                <a:gd name="T14" fmla="*/ 13 w 13"/>
                <a:gd name="T15" fmla="*/ 12 h 12"/>
                <a:gd name="T16" fmla="*/ 9 w 13"/>
                <a:gd name="T17"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9" y="3"/>
                  </a:moveTo>
                  <a:cubicBezTo>
                    <a:pt x="10" y="2"/>
                    <a:pt x="12" y="1"/>
                    <a:pt x="13" y="0"/>
                  </a:cubicBezTo>
                  <a:cubicBezTo>
                    <a:pt x="11" y="0"/>
                    <a:pt x="9" y="0"/>
                    <a:pt x="7" y="1"/>
                  </a:cubicBezTo>
                  <a:cubicBezTo>
                    <a:pt x="5" y="0"/>
                    <a:pt x="2" y="0"/>
                    <a:pt x="0" y="0"/>
                  </a:cubicBezTo>
                  <a:cubicBezTo>
                    <a:pt x="2" y="1"/>
                    <a:pt x="3" y="2"/>
                    <a:pt x="5" y="3"/>
                  </a:cubicBezTo>
                  <a:cubicBezTo>
                    <a:pt x="3" y="4"/>
                    <a:pt x="1" y="7"/>
                    <a:pt x="0" y="12"/>
                  </a:cubicBezTo>
                  <a:cubicBezTo>
                    <a:pt x="0" y="12"/>
                    <a:pt x="3" y="8"/>
                    <a:pt x="7" y="4"/>
                  </a:cubicBezTo>
                  <a:cubicBezTo>
                    <a:pt x="11" y="8"/>
                    <a:pt x="13" y="12"/>
                    <a:pt x="13" y="12"/>
                  </a:cubicBezTo>
                  <a:cubicBezTo>
                    <a:pt x="12" y="7"/>
                    <a:pt x="11" y="4"/>
                    <a:pt x="9"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6" name="Freeform 118"/>
            <p:cNvSpPr>
              <a:spLocks/>
            </p:cNvSpPr>
            <p:nvPr/>
          </p:nvSpPr>
          <p:spPr bwMode="auto">
            <a:xfrm>
              <a:off x="5676" y="2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7" name="Freeform 119"/>
            <p:cNvSpPr>
              <a:spLocks/>
            </p:cNvSpPr>
            <p:nvPr/>
          </p:nvSpPr>
          <p:spPr bwMode="auto">
            <a:xfrm>
              <a:off x="5674" y="241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8" name="Freeform 120"/>
            <p:cNvSpPr>
              <a:spLocks/>
            </p:cNvSpPr>
            <p:nvPr/>
          </p:nvSpPr>
          <p:spPr bwMode="auto">
            <a:xfrm>
              <a:off x="5676" y="2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19" name="Freeform 121"/>
            <p:cNvSpPr>
              <a:spLocks/>
            </p:cNvSpPr>
            <p:nvPr/>
          </p:nvSpPr>
          <p:spPr bwMode="auto">
            <a:xfrm>
              <a:off x="5445" y="2411"/>
              <a:ext cx="272" cy="169"/>
            </a:xfrm>
            <a:custGeom>
              <a:avLst/>
              <a:gdLst>
                <a:gd name="T0" fmla="*/ 162 w 184"/>
                <a:gd name="T1" fmla="*/ 13 h 115"/>
                <a:gd name="T2" fmla="*/ 157 w 184"/>
                <a:gd name="T3" fmla="*/ 8 h 115"/>
                <a:gd name="T4" fmla="*/ 156 w 184"/>
                <a:gd name="T5" fmla="*/ 8 h 115"/>
                <a:gd name="T6" fmla="*/ 156 w 184"/>
                <a:gd name="T7" fmla="*/ 8 h 115"/>
                <a:gd name="T8" fmla="*/ 129 w 184"/>
                <a:gd name="T9" fmla="*/ 0 h 115"/>
                <a:gd name="T10" fmla="*/ 116 w 184"/>
                <a:gd name="T11" fmla="*/ 11 h 115"/>
                <a:gd name="T12" fmla="*/ 104 w 184"/>
                <a:gd name="T13" fmla="*/ 20 h 115"/>
                <a:gd name="T14" fmla="*/ 79 w 184"/>
                <a:gd name="T15" fmla="*/ 20 h 115"/>
                <a:gd name="T16" fmla="*/ 67 w 184"/>
                <a:gd name="T17" fmla="*/ 11 h 115"/>
                <a:gd name="T18" fmla="*/ 55 w 184"/>
                <a:gd name="T19" fmla="*/ 0 h 115"/>
                <a:gd name="T20" fmla="*/ 27 w 184"/>
                <a:gd name="T21" fmla="*/ 8 h 115"/>
                <a:gd name="T22" fmla="*/ 22 w 184"/>
                <a:gd name="T23" fmla="*/ 13 h 115"/>
                <a:gd name="T24" fmla="*/ 0 w 184"/>
                <a:gd name="T25" fmla="*/ 87 h 115"/>
                <a:gd name="T26" fmla="*/ 20 w 184"/>
                <a:gd name="T27" fmla="*/ 115 h 115"/>
                <a:gd name="T28" fmla="*/ 48 w 184"/>
                <a:gd name="T29" fmla="*/ 90 h 115"/>
                <a:gd name="T30" fmla="*/ 63 w 184"/>
                <a:gd name="T31" fmla="*/ 84 h 115"/>
                <a:gd name="T32" fmla="*/ 92 w 184"/>
                <a:gd name="T33" fmla="*/ 84 h 115"/>
                <a:gd name="T34" fmla="*/ 121 w 184"/>
                <a:gd name="T35" fmla="*/ 84 h 115"/>
                <a:gd name="T36" fmla="*/ 136 w 184"/>
                <a:gd name="T37" fmla="*/ 90 h 115"/>
                <a:gd name="T38" fmla="*/ 163 w 184"/>
                <a:gd name="T39" fmla="*/ 115 h 115"/>
                <a:gd name="T40" fmla="*/ 184 w 184"/>
                <a:gd name="T41" fmla="*/ 87 h 115"/>
                <a:gd name="T42" fmla="*/ 162 w 184"/>
                <a:gd name="T43" fmla="*/ 13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4" h="115">
                  <a:moveTo>
                    <a:pt x="162" y="13"/>
                  </a:moveTo>
                  <a:cubicBezTo>
                    <a:pt x="160" y="9"/>
                    <a:pt x="157" y="8"/>
                    <a:pt x="157" y="8"/>
                  </a:cubicBezTo>
                  <a:cubicBezTo>
                    <a:pt x="157" y="8"/>
                    <a:pt x="157" y="8"/>
                    <a:pt x="156" y="8"/>
                  </a:cubicBezTo>
                  <a:cubicBezTo>
                    <a:pt x="156" y="8"/>
                    <a:pt x="156" y="8"/>
                    <a:pt x="156" y="8"/>
                  </a:cubicBezTo>
                  <a:cubicBezTo>
                    <a:pt x="150" y="5"/>
                    <a:pt x="134" y="0"/>
                    <a:pt x="129" y="0"/>
                  </a:cubicBezTo>
                  <a:cubicBezTo>
                    <a:pt x="123" y="0"/>
                    <a:pt x="120" y="6"/>
                    <a:pt x="116" y="11"/>
                  </a:cubicBezTo>
                  <a:cubicBezTo>
                    <a:pt x="110" y="19"/>
                    <a:pt x="108" y="20"/>
                    <a:pt x="104" y="20"/>
                  </a:cubicBezTo>
                  <a:cubicBezTo>
                    <a:pt x="101" y="20"/>
                    <a:pt x="82" y="20"/>
                    <a:pt x="79" y="20"/>
                  </a:cubicBezTo>
                  <a:cubicBezTo>
                    <a:pt x="75" y="20"/>
                    <a:pt x="73" y="19"/>
                    <a:pt x="67" y="11"/>
                  </a:cubicBezTo>
                  <a:cubicBezTo>
                    <a:pt x="63" y="6"/>
                    <a:pt x="60" y="0"/>
                    <a:pt x="55" y="0"/>
                  </a:cubicBezTo>
                  <a:cubicBezTo>
                    <a:pt x="49" y="0"/>
                    <a:pt x="33" y="5"/>
                    <a:pt x="27" y="8"/>
                  </a:cubicBezTo>
                  <a:cubicBezTo>
                    <a:pt x="27" y="8"/>
                    <a:pt x="24" y="9"/>
                    <a:pt x="22" y="13"/>
                  </a:cubicBezTo>
                  <a:cubicBezTo>
                    <a:pt x="20" y="19"/>
                    <a:pt x="0" y="68"/>
                    <a:pt x="0" y="87"/>
                  </a:cubicBezTo>
                  <a:cubicBezTo>
                    <a:pt x="0" y="113"/>
                    <a:pt x="19" y="115"/>
                    <a:pt x="20" y="115"/>
                  </a:cubicBezTo>
                  <a:cubicBezTo>
                    <a:pt x="22" y="115"/>
                    <a:pt x="41" y="96"/>
                    <a:pt x="48" y="90"/>
                  </a:cubicBezTo>
                  <a:cubicBezTo>
                    <a:pt x="54" y="84"/>
                    <a:pt x="59" y="84"/>
                    <a:pt x="63" y="84"/>
                  </a:cubicBezTo>
                  <a:cubicBezTo>
                    <a:pt x="66" y="84"/>
                    <a:pt x="72" y="84"/>
                    <a:pt x="92" y="84"/>
                  </a:cubicBezTo>
                  <a:cubicBezTo>
                    <a:pt x="112" y="84"/>
                    <a:pt x="117" y="84"/>
                    <a:pt x="121" y="84"/>
                  </a:cubicBezTo>
                  <a:cubicBezTo>
                    <a:pt x="125" y="84"/>
                    <a:pt x="130" y="84"/>
                    <a:pt x="136" y="90"/>
                  </a:cubicBezTo>
                  <a:cubicBezTo>
                    <a:pt x="143" y="96"/>
                    <a:pt x="162" y="115"/>
                    <a:pt x="163" y="115"/>
                  </a:cubicBezTo>
                  <a:cubicBezTo>
                    <a:pt x="165" y="115"/>
                    <a:pt x="184" y="113"/>
                    <a:pt x="184" y="87"/>
                  </a:cubicBezTo>
                  <a:cubicBezTo>
                    <a:pt x="184" y="68"/>
                    <a:pt x="164" y="19"/>
                    <a:pt x="16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0" name="Freeform 122"/>
            <p:cNvSpPr>
              <a:spLocks/>
            </p:cNvSpPr>
            <p:nvPr/>
          </p:nvSpPr>
          <p:spPr bwMode="auto">
            <a:xfrm>
              <a:off x="5674" y="241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1" name="Freeform 123"/>
            <p:cNvSpPr>
              <a:spLocks/>
            </p:cNvSpPr>
            <p:nvPr/>
          </p:nvSpPr>
          <p:spPr bwMode="auto">
            <a:xfrm>
              <a:off x="5674" y="24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2" name="Oval 124"/>
            <p:cNvSpPr>
              <a:spLocks noChangeArrowheads="1"/>
            </p:cNvSpPr>
            <p:nvPr/>
          </p:nvSpPr>
          <p:spPr bwMode="auto">
            <a:xfrm>
              <a:off x="5590" y="2473"/>
              <a:ext cx="51" cy="51"/>
            </a:xfrm>
            <a:prstGeom prst="ellipse">
              <a:avLst/>
            </a:pr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3" name="Oval 125"/>
            <p:cNvSpPr>
              <a:spLocks noChangeArrowheads="1"/>
            </p:cNvSpPr>
            <p:nvPr/>
          </p:nvSpPr>
          <p:spPr bwMode="auto">
            <a:xfrm>
              <a:off x="5593" y="2476"/>
              <a:ext cx="46" cy="44"/>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4" name="Oval 126"/>
            <p:cNvSpPr>
              <a:spLocks noChangeArrowheads="1"/>
            </p:cNvSpPr>
            <p:nvPr/>
          </p:nvSpPr>
          <p:spPr bwMode="auto">
            <a:xfrm>
              <a:off x="5523" y="2476"/>
              <a:ext cx="44" cy="44"/>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5" name="Oval 127"/>
            <p:cNvSpPr>
              <a:spLocks noChangeArrowheads="1"/>
            </p:cNvSpPr>
            <p:nvPr/>
          </p:nvSpPr>
          <p:spPr bwMode="auto">
            <a:xfrm>
              <a:off x="5485" y="2428"/>
              <a:ext cx="51" cy="52"/>
            </a:xfrm>
            <a:prstGeom prst="ellipse">
              <a:avLst/>
            </a:pr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6" name="Oval 128"/>
            <p:cNvSpPr>
              <a:spLocks noChangeArrowheads="1"/>
            </p:cNvSpPr>
            <p:nvPr/>
          </p:nvSpPr>
          <p:spPr bwMode="auto">
            <a:xfrm>
              <a:off x="5488" y="2431"/>
              <a:ext cx="45" cy="45"/>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7" name="Oval 129"/>
            <p:cNvSpPr>
              <a:spLocks noChangeArrowheads="1"/>
            </p:cNvSpPr>
            <p:nvPr/>
          </p:nvSpPr>
          <p:spPr bwMode="auto">
            <a:xfrm>
              <a:off x="5640" y="2464"/>
              <a:ext cx="19" cy="19"/>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8" name="Oval 130"/>
            <p:cNvSpPr>
              <a:spLocks noChangeArrowheads="1"/>
            </p:cNvSpPr>
            <p:nvPr/>
          </p:nvSpPr>
          <p:spPr bwMode="auto">
            <a:xfrm>
              <a:off x="5640" y="2427"/>
              <a:ext cx="19" cy="21"/>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29" name="Oval 131"/>
            <p:cNvSpPr>
              <a:spLocks noChangeArrowheads="1"/>
            </p:cNvSpPr>
            <p:nvPr/>
          </p:nvSpPr>
          <p:spPr bwMode="auto">
            <a:xfrm>
              <a:off x="5656" y="2445"/>
              <a:ext cx="21" cy="2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0" name="Oval 132"/>
            <p:cNvSpPr>
              <a:spLocks noChangeArrowheads="1"/>
            </p:cNvSpPr>
            <p:nvPr/>
          </p:nvSpPr>
          <p:spPr bwMode="auto">
            <a:xfrm>
              <a:off x="5622" y="2445"/>
              <a:ext cx="19" cy="2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1" name="Oval 133"/>
            <p:cNvSpPr>
              <a:spLocks noChangeArrowheads="1"/>
            </p:cNvSpPr>
            <p:nvPr/>
          </p:nvSpPr>
          <p:spPr bwMode="auto">
            <a:xfrm>
              <a:off x="5600" y="2483"/>
              <a:ext cx="31" cy="31"/>
            </a:xfrm>
            <a:prstGeom prst="ellipse">
              <a:avLst/>
            </a:pr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2" name="Oval 134"/>
            <p:cNvSpPr>
              <a:spLocks noChangeArrowheads="1"/>
            </p:cNvSpPr>
            <p:nvPr/>
          </p:nvSpPr>
          <p:spPr bwMode="auto">
            <a:xfrm>
              <a:off x="5554" y="2449"/>
              <a:ext cx="13" cy="1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3" name="Oval 135"/>
            <p:cNvSpPr>
              <a:spLocks noChangeArrowheads="1"/>
            </p:cNvSpPr>
            <p:nvPr/>
          </p:nvSpPr>
          <p:spPr bwMode="auto">
            <a:xfrm>
              <a:off x="5593" y="2449"/>
              <a:ext cx="14" cy="1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4" name="Rectangle 136"/>
            <p:cNvSpPr>
              <a:spLocks noChangeArrowheads="1"/>
            </p:cNvSpPr>
            <p:nvPr/>
          </p:nvSpPr>
          <p:spPr bwMode="auto">
            <a:xfrm>
              <a:off x="5645" y="2426"/>
              <a:ext cx="1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14324"/>
              <a:r>
                <a:rPr lang="es-ES" altLang="es-ES" sz="200" b="1">
                  <a:solidFill>
                    <a:srgbClr val="FCD116"/>
                  </a:solidFill>
                  <a:latin typeface="Myriad Pro Light" charset="0"/>
                </a:rPr>
                <a:t>Y</a:t>
              </a:r>
              <a:endParaRPr lang="es-ES" altLang="es-ES">
                <a:solidFill>
                  <a:srgbClr val="FFFFFF"/>
                </a:solidFill>
              </a:endParaRPr>
            </a:p>
          </p:txBody>
        </p:sp>
        <p:sp>
          <p:nvSpPr>
            <p:cNvPr id="1135" name="Rectangle 137"/>
            <p:cNvSpPr>
              <a:spLocks noChangeArrowheads="1"/>
            </p:cNvSpPr>
            <p:nvPr/>
          </p:nvSpPr>
          <p:spPr bwMode="auto">
            <a:xfrm>
              <a:off x="5645" y="2461"/>
              <a:ext cx="1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14324"/>
              <a:r>
                <a:rPr lang="es-ES" altLang="es-ES" sz="200" b="1">
                  <a:solidFill>
                    <a:srgbClr val="7FBA00"/>
                  </a:solidFill>
                  <a:latin typeface="Myriad Pro Light" charset="0"/>
                </a:rPr>
                <a:t>A</a:t>
              </a:r>
              <a:endParaRPr lang="es-ES" altLang="es-ES">
                <a:solidFill>
                  <a:srgbClr val="FFFFFF"/>
                </a:solidFill>
              </a:endParaRPr>
            </a:p>
          </p:txBody>
        </p:sp>
        <p:sp>
          <p:nvSpPr>
            <p:cNvPr id="1136" name="Rectangle 138"/>
            <p:cNvSpPr>
              <a:spLocks noChangeArrowheads="1"/>
            </p:cNvSpPr>
            <p:nvPr/>
          </p:nvSpPr>
          <p:spPr bwMode="auto">
            <a:xfrm>
              <a:off x="5627" y="2443"/>
              <a:ext cx="1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14324"/>
              <a:r>
                <a:rPr lang="es-ES" altLang="es-ES" sz="200" b="1">
                  <a:solidFill>
                    <a:srgbClr val="00BCF2"/>
                  </a:solidFill>
                  <a:latin typeface="Myriad Pro Light" charset="0"/>
                </a:rPr>
                <a:t>X</a:t>
              </a:r>
              <a:endParaRPr lang="es-ES" altLang="es-ES">
                <a:solidFill>
                  <a:srgbClr val="FFFFFF"/>
                </a:solidFill>
              </a:endParaRPr>
            </a:p>
          </p:txBody>
        </p:sp>
        <p:sp>
          <p:nvSpPr>
            <p:cNvPr id="1137" name="Rectangle 139"/>
            <p:cNvSpPr>
              <a:spLocks noChangeArrowheads="1"/>
            </p:cNvSpPr>
            <p:nvPr/>
          </p:nvSpPr>
          <p:spPr bwMode="auto">
            <a:xfrm>
              <a:off x="5663" y="2443"/>
              <a:ext cx="12"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14324"/>
              <a:r>
                <a:rPr lang="es-ES" altLang="es-ES" sz="200" b="1">
                  <a:solidFill>
                    <a:srgbClr val="E81123"/>
                  </a:solidFill>
                  <a:latin typeface="Myriad Pro Light" charset="0"/>
                </a:rPr>
                <a:t>B</a:t>
              </a:r>
              <a:endParaRPr lang="es-ES" altLang="es-ES">
                <a:solidFill>
                  <a:srgbClr val="FFFFFF"/>
                </a:solidFill>
              </a:endParaRPr>
            </a:p>
          </p:txBody>
        </p:sp>
        <p:sp>
          <p:nvSpPr>
            <p:cNvPr id="1138" name="Freeform 140"/>
            <p:cNvSpPr>
              <a:spLocks/>
            </p:cNvSpPr>
            <p:nvPr/>
          </p:nvSpPr>
          <p:spPr bwMode="auto">
            <a:xfrm>
              <a:off x="5526" y="2479"/>
              <a:ext cx="39" cy="39"/>
            </a:xfrm>
            <a:custGeom>
              <a:avLst/>
              <a:gdLst>
                <a:gd name="T0" fmla="*/ 25 w 26"/>
                <a:gd name="T1" fmla="*/ 9 h 27"/>
                <a:gd name="T2" fmla="*/ 17 w 26"/>
                <a:gd name="T3" fmla="*/ 9 h 27"/>
                <a:gd name="T4" fmla="*/ 17 w 26"/>
                <a:gd name="T5" fmla="*/ 1 h 27"/>
                <a:gd name="T6" fmla="*/ 16 w 26"/>
                <a:gd name="T7" fmla="*/ 0 h 27"/>
                <a:gd name="T8" fmla="*/ 10 w 26"/>
                <a:gd name="T9" fmla="*/ 0 h 27"/>
                <a:gd name="T10" fmla="*/ 8 w 26"/>
                <a:gd name="T11" fmla="*/ 1 h 27"/>
                <a:gd name="T12" fmla="*/ 8 w 26"/>
                <a:gd name="T13" fmla="*/ 9 h 27"/>
                <a:gd name="T14" fmla="*/ 1 w 26"/>
                <a:gd name="T15" fmla="*/ 9 h 27"/>
                <a:gd name="T16" fmla="*/ 0 w 26"/>
                <a:gd name="T17" fmla="*/ 10 h 27"/>
                <a:gd name="T18" fmla="*/ 0 w 26"/>
                <a:gd name="T19" fmla="*/ 17 h 27"/>
                <a:gd name="T20" fmla="*/ 1 w 26"/>
                <a:gd name="T21" fmla="*/ 18 h 27"/>
                <a:gd name="T22" fmla="*/ 8 w 26"/>
                <a:gd name="T23" fmla="*/ 18 h 27"/>
                <a:gd name="T24" fmla="*/ 8 w 26"/>
                <a:gd name="T25" fmla="*/ 25 h 27"/>
                <a:gd name="T26" fmla="*/ 10 w 26"/>
                <a:gd name="T27" fmla="*/ 27 h 27"/>
                <a:gd name="T28" fmla="*/ 16 w 26"/>
                <a:gd name="T29" fmla="*/ 27 h 27"/>
                <a:gd name="T30" fmla="*/ 17 w 26"/>
                <a:gd name="T31" fmla="*/ 25 h 27"/>
                <a:gd name="T32" fmla="*/ 17 w 26"/>
                <a:gd name="T33" fmla="*/ 18 h 27"/>
                <a:gd name="T34" fmla="*/ 25 w 26"/>
                <a:gd name="T35" fmla="*/ 18 h 27"/>
                <a:gd name="T36" fmla="*/ 26 w 26"/>
                <a:gd name="T37" fmla="*/ 17 h 27"/>
                <a:gd name="T38" fmla="*/ 26 w 26"/>
                <a:gd name="T39" fmla="*/ 10 h 27"/>
                <a:gd name="T40" fmla="*/ 25 w 26"/>
                <a:gd name="T41"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27">
                  <a:moveTo>
                    <a:pt x="25" y="9"/>
                  </a:moveTo>
                  <a:cubicBezTo>
                    <a:pt x="17" y="9"/>
                    <a:pt x="17" y="9"/>
                    <a:pt x="17" y="9"/>
                  </a:cubicBezTo>
                  <a:cubicBezTo>
                    <a:pt x="17" y="1"/>
                    <a:pt x="17" y="1"/>
                    <a:pt x="17" y="1"/>
                  </a:cubicBezTo>
                  <a:cubicBezTo>
                    <a:pt x="17" y="1"/>
                    <a:pt x="17" y="0"/>
                    <a:pt x="16" y="0"/>
                  </a:cubicBezTo>
                  <a:cubicBezTo>
                    <a:pt x="10" y="0"/>
                    <a:pt x="10" y="0"/>
                    <a:pt x="10" y="0"/>
                  </a:cubicBezTo>
                  <a:cubicBezTo>
                    <a:pt x="9" y="0"/>
                    <a:pt x="8" y="1"/>
                    <a:pt x="8" y="1"/>
                  </a:cubicBezTo>
                  <a:cubicBezTo>
                    <a:pt x="8" y="9"/>
                    <a:pt x="8" y="9"/>
                    <a:pt x="8" y="9"/>
                  </a:cubicBezTo>
                  <a:cubicBezTo>
                    <a:pt x="1" y="9"/>
                    <a:pt x="1" y="9"/>
                    <a:pt x="1" y="9"/>
                  </a:cubicBezTo>
                  <a:cubicBezTo>
                    <a:pt x="0" y="9"/>
                    <a:pt x="0" y="9"/>
                    <a:pt x="0" y="10"/>
                  </a:cubicBezTo>
                  <a:cubicBezTo>
                    <a:pt x="0" y="17"/>
                    <a:pt x="0" y="17"/>
                    <a:pt x="0" y="17"/>
                  </a:cubicBezTo>
                  <a:cubicBezTo>
                    <a:pt x="0" y="17"/>
                    <a:pt x="0" y="18"/>
                    <a:pt x="1" y="18"/>
                  </a:cubicBezTo>
                  <a:cubicBezTo>
                    <a:pt x="8" y="18"/>
                    <a:pt x="8" y="18"/>
                    <a:pt x="8" y="18"/>
                  </a:cubicBezTo>
                  <a:cubicBezTo>
                    <a:pt x="8" y="25"/>
                    <a:pt x="8" y="25"/>
                    <a:pt x="8" y="25"/>
                  </a:cubicBezTo>
                  <a:cubicBezTo>
                    <a:pt x="8" y="26"/>
                    <a:pt x="9" y="27"/>
                    <a:pt x="10" y="27"/>
                  </a:cubicBezTo>
                  <a:cubicBezTo>
                    <a:pt x="16" y="27"/>
                    <a:pt x="16" y="27"/>
                    <a:pt x="16" y="27"/>
                  </a:cubicBezTo>
                  <a:cubicBezTo>
                    <a:pt x="17" y="27"/>
                    <a:pt x="17" y="26"/>
                    <a:pt x="17" y="25"/>
                  </a:cubicBezTo>
                  <a:cubicBezTo>
                    <a:pt x="17" y="18"/>
                    <a:pt x="17" y="18"/>
                    <a:pt x="17" y="18"/>
                  </a:cubicBezTo>
                  <a:cubicBezTo>
                    <a:pt x="25" y="18"/>
                    <a:pt x="25" y="18"/>
                    <a:pt x="25" y="18"/>
                  </a:cubicBezTo>
                  <a:cubicBezTo>
                    <a:pt x="26" y="18"/>
                    <a:pt x="26" y="17"/>
                    <a:pt x="26" y="17"/>
                  </a:cubicBezTo>
                  <a:cubicBezTo>
                    <a:pt x="26" y="10"/>
                    <a:pt x="26" y="10"/>
                    <a:pt x="26" y="10"/>
                  </a:cubicBezTo>
                  <a:cubicBezTo>
                    <a:pt x="26" y="9"/>
                    <a:pt x="26" y="9"/>
                    <a:pt x="25" y="9"/>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39" name="Oval 141"/>
            <p:cNvSpPr>
              <a:spLocks noChangeArrowheads="1"/>
            </p:cNvSpPr>
            <p:nvPr/>
          </p:nvSpPr>
          <p:spPr bwMode="auto">
            <a:xfrm>
              <a:off x="5495" y="2439"/>
              <a:ext cx="31" cy="31"/>
            </a:xfrm>
            <a:prstGeom prst="ellipse">
              <a:avLst/>
            </a:pr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40" name="Freeform 142"/>
            <p:cNvSpPr>
              <a:spLocks/>
            </p:cNvSpPr>
            <p:nvPr/>
          </p:nvSpPr>
          <p:spPr bwMode="auto">
            <a:xfrm>
              <a:off x="5511" y="2451"/>
              <a:ext cx="54" cy="140"/>
            </a:xfrm>
            <a:custGeom>
              <a:avLst/>
              <a:gdLst>
                <a:gd name="T0" fmla="*/ 36 w 36"/>
                <a:gd name="T1" fmla="*/ 18 h 95"/>
                <a:gd name="T2" fmla="*/ 18 w 36"/>
                <a:gd name="T3" fmla="*/ 0 h 95"/>
                <a:gd name="T4" fmla="*/ 18 w 36"/>
                <a:gd name="T5" fmla="*/ 0 h 95"/>
                <a:gd name="T6" fmla="*/ 0 w 36"/>
                <a:gd name="T7" fmla="*/ 18 h 95"/>
                <a:gd name="T8" fmla="*/ 0 w 36"/>
                <a:gd name="T9" fmla="*/ 77 h 95"/>
                <a:gd name="T10" fmla="*/ 18 w 36"/>
                <a:gd name="T11" fmla="*/ 95 h 95"/>
                <a:gd name="T12" fmla="*/ 18 w 36"/>
                <a:gd name="T13" fmla="*/ 95 h 95"/>
                <a:gd name="T14" fmla="*/ 36 w 36"/>
                <a:gd name="T15" fmla="*/ 77 h 95"/>
                <a:gd name="T16" fmla="*/ 36 w 36"/>
                <a:gd name="T17"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5">
                  <a:moveTo>
                    <a:pt x="36" y="18"/>
                  </a:moveTo>
                  <a:cubicBezTo>
                    <a:pt x="36" y="8"/>
                    <a:pt x="28" y="0"/>
                    <a:pt x="18" y="0"/>
                  </a:cubicBezTo>
                  <a:cubicBezTo>
                    <a:pt x="18" y="0"/>
                    <a:pt x="18" y="0"/>
                    <a:pt x="18" y="0"/>
                  </a:cubicBezTo>
                  <a:cubicBezTo>
                    <a:pt x="8" y="0"/>
                    <a:pt x="0" y="8"/>
                    <a:pt x="0" y="18"/>
                  </a:cubicBezTo>
                  <a:cubicBezTo>
                    <a:pt x="0" y="77"/>
                    <a:pt x="0" y="77"/>
                    <a:pt x="0" y="77"/>
                  </a:cubicBezTo>
                  <a:cubicBezTo>
                    <a:pt x="0" y="87"/>
                    <a:pt x="8" y="95"/>
                    <a:pt x="18" y="95"/>
                  </a:cubicBezTo>
                  <a:cubicBezTo>
                    <a:pt x="18" y="95"/>
                    <a:pt x="18" y="95"/>
                    <a:pt x="18" y="95"/>
                  </a:cubicBezTo>
                  <a:cubicBezTo>
                    <a:pt x="28" y="95"/>
                    <a:pt x="36" y="87"/>
                    <a:pt x="36" y="77"/>
                  </a:cubicBezTo>
                  <a:lnTo>
                    <a:pt x="36" y="1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41" name="Freeform 143"/>
            <p:cNvSpPr>
              <a:spLocks/>
            </p:cNvSpPr>
            <p:nvPr/>
          </p:nvSpPr>
          <p:spPr bwMode="auto">
            <a:xfrm>
              <a:off x="5211" y="2422"/>
              <a:ext cx="53" cy="139"/>
            </a:xfrm>
            <a:custGeom>
              <a:avLst/>
              <a:gdLst>
                <a:gd name="T0" fmla="*/ 36 w 36"/>
                <a:gd name="T1" fmla="*/ 18 h 94"/>
                <a:gd name="T2" fmla="*/ 18 w 36"/>
                <a:gd name="T3" fmla="*/ 0 h 94"/>
                <a:gd name="T4" fmla="*/ 18 w 36"/>
                <a:gd name="T5" fmla="*/ 0 h 94"/>
                <a:gd name="T6" fmla="*/ 0 w 36"/>
                <a:gd name="T7" fmla="*/ 18 h 94"/>
                <a:gd name="T8" fmla="*/ 0 w 36"/>
                <a:gd name="T9" fmla="*/ 76 h 94"/>
                <a:gd name="T10" fmla="*/ 18 w 36"/>
                <a:gd name="T11" fmla="*/ 94 h 94"/>
                <a:gd name="T12" fmla="*/ 18 w 36"/>
                <a:gd name="T13" fmla="*/ 94 h 94"/>
                <a:gd name="T14" fmla="*/ 36 w 36"/>
                <a:gd name="T15" fmla="*/ 76 h 94"/>
                <a:gd name="T16" fmla="*/ 36 w 36"/>
                <a:gd name="T17"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4">
                  <a:moveTo>
                    <a:pt x="36" y="18"/>
                  </a:moveTo>
                  <a:cubicBezTo>
                    <a:pt x="36" y="8"/>
                    <a:pt x="28" y="0"/>
                    <a:pt x="18" y="0"/>
                  </a:cubicBezTo>
                  <a:cubicBezTo>
                    <a:pt x="18" y="0"/>
                    <a:pt x="18" y="0"/>
                    <a:pt x="18" y="0"/>
                  </a:cubicBezTo>
                  <a:cubicBezTo>
                    <a:pt x="8" y="0"/>
                    <a:pt x="0" y="8"/>
                    <a:pt x="0" y="18"/>
                  </a:cubicBezTo>
                  <a:cubicBezTo>
                    <a:pt x="0" y="76"/>
                    <a:pt x="0" y="76"/>
                    <a:pt x="0" y="76"/>
                  </a:cubicBezTo>
                  <a:cubicBezTo>
                    <a:pt x="0" y="86"/>
                    <a:pt x="8" y="94"/>
                    <a:pt x="18" y="94"/>
                  </a:cubicBezTo>
                  <a:cubicBezTo>
                    <a:pt x="18" y="94"/>
                    <a:pt x="18" y="94"/>
                    <a:pt x="18" y="94"/>
                  </a:cubicBezTo>
                  <a:cubicBezTo>
                    <a:pt x="28" y="94"/>
                    <a:pt x="36" y="86"/>
                    <a:pt x="36" y="76"/>
                  </a:cubicBezTo>
                  <a:lnTo>
                    <a:pt x="36"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42" name="Freeform 144"/>
            <p:cNvSpPr>
              <a:spLocks/>
            </p:cNvSpPr>
            <p:nvPr/>
          </p:nvSpPr>
          <p:spPr bwMode="auto">
            <a:xfrm>
              <a:off x="5058" y="2448"/>
              <a:ext cx="54" cy="143"/>
            </a:xfrm>
            <a:custGeom>
              <a:avLst/>
              <a:gdLst>
                <a:gd name="T0" fmla="*/ 36 w 36"/>
                <a:gd name="T1" fmla="*/ 97 h 97"/>
                <a:gd name="T2" fmla="*/ 36 w 36"/>
                <a:gd name="T3" fmla="*/ 18 h 97"/>
                <a:gd name="T4" fmla="*/ 18 w 36"/>
                <a:gd name="T5" fmla="*/ 0 h 97"/>
                <a:gd name="T6" fmla="*/ 0 w 36"/>
                <a:gd name="T7" fmla="*/ 18 h 97"/>
                <a:gd name="T8" fmla="*/ 0 w 36"/>
                <a:gd name="T9" fmla="*/ 97 h 97"/>
                <a:gd name="T10" fmla="*/ 36 w 36"/>
                <a:gd name="T11" fmla="*/ 97 h 97"/>
              </a:gdLst>
              <a:ahLst/>
              <a:cxnLst>
                <a:cxn ang="0">
                  <a:pos x="T0" y="T1"/>
                </a:cxn>
                <a:cxn ang="0">
                  <a:pos x="T2" y="T3"/>
                </a:cxn>
                <a:cxn ang="0">
                  <a:pos x="T4" y="T5"/>
                </a:cxn>
                <a:cxn ang="0">
                  <a:pos x="T6" y="T7"/>
                </a:cxn>
                <a:cxn ang="0">
                  <a:pos x="T8" y="T9"/>
                </a:cxn>
                <a:cxn ang="0">
                  <a:pos x="T10" y="T11"/>
                </a:cxn>
              </a:cxnLst>
              <a:rect l="0" t="0" r="r" b="b"/>
              <a:pathLst>
                <a:path w="36" h="97">
                  <a:moveTo>
                    <a:pt x="36" y="97"/>
                  </a:moveTo>
                  <a:cubicBezTo>
                    <a:pt x="36" y="18"/>
                    <a:pt x="36" y="18"/>
                    <a:pt x="36" y="18"/>
                  </a:cubicBezTo>
                  <a:cubicBezTo>
                    <a:pt x="36" y="8"/>
                    <a:pt x="28" y="0"/>
                    <a:pt x="18" y="0"/>
                  </a:cubicBezTo>
                  <a:cubicBezTo>
                    <a:pt x="8" y="0"/>
                    <a:pt x="0" y="8"/>
                    <a:pt x="0" y="18"/>
                  </a:cubicBezTo>
                  <a:cubicBezTo>
                    <a:pt x="0" y="97"/>
                    <a:pt x="0" y="97"/>
                    <a:pt x="0" y="97"/>
                  </a:cubicBezTo>
                  <a:lnTo>
                    <a:pt x="36" y="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43" name="Freeform 145"/>
            <p:cNvSpPr>
              <a:spLocks/>
            </p:cNvSpPr>
            <p:nvPr/>
          </p:nvSpPr>
          <p:spPr bwMode="auto">
            <a:xfrm>
              <a:off x="5159" y="2396"/>
              <a:ext cx="53" cy="140"/>
            </a:xfrm>
            <a:custGeom>
              <a:avLst/>
              <a:gdLst>
                <a:gd name="T0" fmla="*/ 36 w 36"/>
                <a:gd name="T1" fmla="*/ 18 h 95"/>
                <a:gd name="T2" fmla="*/ 18 w 36"/>
                <a:gd name="T3" fmla="*/ 0 h 95"/>
                <a:gd name="T4" fmla="*/ 18 w 36"/>
                <a:gd name="T5" fmla="*/ 0 h 95"/>
                <a:gd name="T6" fmla="*/ 0 w 36"/>
                <a:gd name="T7" fmla="*/ 18 h 95"/>
                <a:gd name="T8" fmla="*/ 0 w 36"/>
                <a:gd name="T9" fmla="*/ 77 h 95"/>
                <a:gd name="T10" fmla="*/ 18 w 36"/>
                <a:gd name="T11" fmla="*/ 95 h 95"/>
                <a:gd name="T12" fmla="*/ 18 w 36"/>
                <a:gd name="T13" fmla="*/ 95 h 95"/>
                <a:gd name="T14" fmla="*/ 36 w 36"/>
                <a:gd name="T15" fmla="*/ 77 h 95"/>
                <a:gd name="T16" fmla="*/ 36 w 36"/>
                <a:gd name="T17"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5">
                  <a:moveTo>
                    <a:pt x="36" y="18"/>
                  </a:moveTo>
                  <a:cubicBezTo>
                    <a:pt x="36" y="8"/>
                    <a:pt x="28" y="0"/>
                    <a:pt x="18" y="0"/>
                  </a:cubicBezTo>
                  <a:cubicBezTo>
                    <a:pt x="18" y="0"/>
                    <a:pt x="18" y="0"/>
                    <a:pt x="18" y="0"/>
                  </a:cubicBezTo>
                  <a:cubicBezTo>
                    <a:pt x="8" y="0"/>
                    <a:pt x="0" y="8"/>
                    <a:pt x="0" y="18"/>
                  </a:cubicBezTo>
                  <a:cubicBezTo>
                    <a:pt x="0" y="77"/>
                    <a:pt x="0" y="77"/>
                    <a:pt x="0" y="77"/>
                  </a:cubicBezTo>
                  <a:cubicBezTo>
                    <a:pt x="0" y="87"/>
                    <a:pt x="8" y="95"/>
                    <a:pt x="18" y="95"/>
                  </a:cubicBezTo>
                  <a:cubicBezTo>
                    <a:pt x="18" y="95"/>
                    <a:pt x="18" y="95"/>
                    <a:pt x="18" y="95"/>
                  </a:cubicBezTo>
                  <a:cubicBezTo>
                    <a:pt x="28" y="95"/>
                    <a:pt x="36" y="87"/>
                    <a:pt x="36" y="77"/>
                  </a:cubicBezTo>
                  <a:lnTo>
                    <a:pt x="36"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44" name="Freeform 146"/>
            <p:cNvSpPr>
              <a:spLocks/>
            </p:cNvSpPr>
            <p:nvPr/>
          </p:nvSpPr>
          <p:spPr bwMode="auto">
            <a:xfrm>
              <a:off x="5106" y="2422"/>
              <a:ext cx="55" cy="139"/>
            </a:xfrm>
            <a:custGeom>
              <a:avLst/>
              <a:gdLst>
                <a:gd name="T0" fmla="*/ 37 w 37"/>
                <a:gd name="T1" fmla="*/ 18 h 94"/>
                <a:gd name="T2" fmla="*/ 18 w 37"/>
                <a:gd name="T3" fmla="*/ 0 h 94"/>
                <a:gd name="T4" fmla="*/ 18 w 37"/>
                <a:gd name="T5" fmla="*/ 0 h 94"/>
                <a:gd name="T6" fmla="*/ 0 w 37"/>
                <a:gd name="T7" fmla="*/ 18 h 94"/>
                <a:gd name="T8" fmla="*/ 0 w 37"/>
                <a:gd name="T9" fmla="*/ 76 h 94"/>
                <a:gd name="T10" fmla="*/ 18 w 37"/>
                <a:gd name="T11" fmla="*/ 94 h 94"/>
                <a:gd name="T12" fmla="*/ 18 w 37"/>
                <a:gd name="T13" fmla="*/ 94 h 94"/>
                <a:gd name="T14" fmla="*/ 37 w 37"/>
                <a:gd name="T15" fmla="*/ 76 h 94"/>
                <a:gd name="T16" fmla="*/ 37 w 37"/>
                <a:gd name="T17"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94">
                  <a:moveTo>
                    <a:pt x="37" y="18"/>
                  </a:moveTo>
                  <a:cubicBezTo>
                    <a:pt x="37" y="8"/>
                    <a:pt x="28" y="0"/>
                    <a:pt x="18" y="0"/>
                  </a:cubicBezTo>
                  <a:cubicBezTo>
                    <a:pt x="18" y="0"/>
                    <a:pt x="18" y="0"/>
                    <a:pt x="18" y="0"/>
                  </a:cubicBezTo>
                  <a:cubicBezTo>
                    <a:pt x="8" y="0"/>
                    <a:pt x="0" y="8"/>
                    <a:pt x="0" y="18"/>
                  </a:cubicBezTo>
                  <a:cubicBezTo>
                    <a:pt x="0" y="76"/>
                    <a:pt x="0" y="76"/>
                    <a:pt x="0" y="76"/>
                  </a:cubicBezTo>
                  <a:cubicBezTo>
                    <a:pt x="0" y="86"/>
                    <a:pt x="8" y="94"/>
                    <a:pt x="18" y="94"/>
                  </a:cubicBezTo>
                  <a:cubicBezTo>
                    <a:pt x="18" y="94"/>
                    <a:pt x="18" y="94"/>
                    <a:pt x="18" y="94"/>
                  </a:cubicBezTo>
                  <a:cubicBezTo>
                    <a:pt x="28" y="94"/>
                    <a:pt x="37" y="86"/>
                    <a:pt x="37" y="76"/>
                  </a:cubicBezTo>
                  <a:lnTo>
                    <a:pt x="37"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grpSp>
      <p:grpSp>
        <p:nvGrpSpPr>
          <p:cNvPr id="1229" name="Group 1228"/>
          <p:cNvGrpSpPr/>
          <p:nvPr/>
        </p:nvGrpSpPr>
        <p:grpSpPr>
          <a:xfrm>
            <a:off x="4575178" y="3665541"/>
            <a:ext cx="1584325" cy="2370136"/>
            <a:chOff x="4575176" y="3665538"/>
            <a:chExt cx="1584326" cy="2370137"/>
          </a:xfrm>
        </p:grpSpPr>
        <p:grpSp>
          <p:nvGrpSpPr>
            <p:cNvPr id="1172" name="Group 207"/>
            <p:cNvGrpSpPr>
              <a:grpSpLocks noChangeAspect="1"/>
            </p:cNvGrpSpPr>
            <p:nvPr/>
          </p:nvGrpSpPr>
          <p:grpSpPr bwMode="auto">
            <a:xfrm>
              <a:off x="4575176" y="3665538"/>
              <a:ext cx="1584326" cy="2370137"/>
              <a:chOff x="2882" y="2309"/>
              <a:chExt cx="998" cy="1493"/>
            </a:xfrm>
          </p:grpSpPr>
          <p:sp>
            <p:nvSpPr>
              <p:cNvPr id="1173" name="AutoShape 206"/>
              <p:cNvSpPr>
                <a:spLocks noChangeAspect="1" noChangeArrowheads="1" noTextEdit="1"/>
              </p:cNvSpPr>
              <p:nvPr/>
            </p:nvSpPr>
            <p:spPr bwMode="auto">
              <a:xfrm>
                <a:off x="2882" y="2311"/>
                <a:ext cx="997" cy="1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4" name="Rectangle 208"/>
              <p:cNvSpPr>
                <a:spLocks noChangeArrowheads="1"/>
              </p:cNvSpPr>
              <p:nvPr/>
            </p:nvSpPr>
            <p:spPr bwMode="auto">
              <a:xfrm>
                <a:off x="3561" y="2948"/>
                <a:ext cx="43" cy="66"/>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5" name="Freeform 209"/>
              <p:cNvSpPr>
                <a:spLocks/>
              </p:cNvSpPr>
              <p:nvPr/>
            </p:nvSpPr>
            <p:spPr bwMode="auto">
              <a:xfrm>
                <a:off x="3439" y="3455"/>
                <a:ext cx="150" cy="347"/>
              </a:xfrm>
              <a:custGeom>
                <a:avLst/>
                <a:gdLst>
                  <a:gd name="T0" fmla="*/ 84 w 150"/>
                  <a:gd name="T1" fmla="*/ 347 h 347"/>
                  <a:gd name="T2" fmla="*/ 150 w 150"/>
                  <a:gd name="T3" fmla="*/ 347 h 347"/>
                  <a:gd name="T4" fmla="*/ 65 w 150"/>
                  <a:gd name="T5" fmla="*/ 0 h 347"/>
                  <a:gd name="T6" fmla="*/ 0 w 150"/>
                  <a:gd name="T7" fmla="*/ 0 h 347"/>
                  <a:gd name="T8" fmla="*/ 84 w 150"/>
                  <a:gd name="T9" fmla="*/ 347 h 347"/>
                </a:gdLst>
                <a:ahLst/>
                <a:cxnLst>
                  <a:cxn ang="0">
                    <a:pos x="T0" y="T1"/>
                  </a:cxn>
                  <a:cxn ang="0">
                    <a:pos x="T2" y="T3"/>
                  </a:cxn>
                  <a:cxn ang="0">
                    <a:pos x="T4" y="T5"/>
                  </a:cxn>
                  <a:cxn ang="0">
                    <a:pos x="T6" y="T7"/>
                  </a:cxn>
                  <a:cxn ang="0">
                    <a:pos x="T8" y="T9"/>
                  </a:cxn>
                </a:cxnLst>
                <a:rect l="0" t="0" r="r" b="b"/>
                <a:pathLst>
                  <a:path w="150" h="347">
                    <a:moveTo>
                      <a:pt x="84" y="347"/>
                    </a:moveTo>
                    <a:lnTo>
                      <a:pt x="150" y="347"/>
                    </a:lnTo>
                    <a:lnTo>
                      <a:pt x="65" y="0"/>
                    </a:lnTo>
                    <a:lnTo>
                      <a:pt x="0" y="0"/>
                    </a:lnTo>
                    <a:lnTo>
                      <a:pt x="84" y="347"/>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6" name="Rectangle 210"/>
              <p:cNvSpPr>
                <a:spLocks noChangeArrowheads="1"/>
              </p:cNvSpPr>
              <p:nvPr/>
            </p:nvSpPr>
            <p:spPr bwMode="auto">
              <a:xfrm>
                <a:off x="3307" y="3212"/>
                <a:ext cx="65" cy="8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7" name="Freeform 211"/>
              <p:cNvSpPr>
                <a:spLocks/>
              </p:cNvSpPr>
              <p:nvPr/>
            </p:nvSpPr>
            <p:spPr bwMode="auto">
              <a:xfrm>
                <a:off x="3415" y="3212"/>
                <a:ext cx="158" cy="243"/>
              </a:xfrm>
              <a:custGeom>
                <a:avLst/>
                <a:gdLst>
                  <a:gd name="T0" fmla="*/ 158 w 158"/>
                  <a:gd name="T1" fmla="*/ 243 h 243"/>
                  <a:gd name="T2" fmla="*/ 56 w 158"/>
                  <a:gd name="T3" fmla="*/ 243 h 243"/>
                  <a:gd name="T4" fmla="*/ 0 w 158"/>
                  <a:gd name="T5" fmla="*/ 0 h 243"/>
                  <a:gd name="T6" fmla="*/ 102 w 158"/>
                  <a:gd name="T7" fmla="*/ 0 h 243"/>
                  <a:gd name="T8" fmla="*/ 158 w 158"/>
                  <a:gd name="T9" fmla="*/ 243 h 243"/>
                </a:gdLst>
                <a:ahLst/>
                <a:cxnLst>
                  <a:cxn ang="0">
                    <a:pos x="T0" y="T1"/>
                  </a:cxn>
                  <a:cxn ang="0">
                    <a:pos x="T2" y="T3"/>
                  </a:cxn>
                  <a:cxn ang="0">
                    <a:pos x="T4" y="T5"/>
                  </a:cxn>
                  <a:cxn ang="0">
                    <a:pos x="T6" y="T7"/>
                  </a:cxn>
                  <a:cxn ang="0">
                    <a:pos x="T8" y="T9"/>
                  </a:cxn>
                </a:cxnLst>
                <a:rect l="0" t="0" r="r" b="b"/>
                <a:pathLst>
                  <a:path w="158" h="243">
                    <a:moveTo>
                      <a:pt x="158" y="243"/>
                    </a:moveTo>
                    <a:lnTo>
                      <a:pt x="56" y="243"/>
                    </a:lnTo>
                    <a:lnTo>
                      <a:pt x="0" y="0"/>
                    </a:lnTo>
                    <a:lnTo>
                      <a:pt x="102" y="0"/>
                    </a:lnTo>
                    <a:lnTo>
                      <a:pt x="158" y="243"/>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8" name="Freeform 212"/>
              <p:cNvSpPr>
                <a:spLocks/>
              </p:cNvSpPr>
              <p:nvPr/>
            </p:nvSpPr>
            <p:spPr bwMode="auto">
              <a:xfrm>
                <a:off x="3415" y="3212"/>
                <a:ext cx="93" cy="243"/>
              </a:xfrm>
              <a:custGeom>
                <a:avLst/>
                <a:gdLst>
                  <a:gd name="T0" fmla="*/ 93 w 93"/>
                  <a:gd name="T1" fmla="*/ 243 h 243"/>
                  <a:gd name="T2" fmla="*/ 56 w 93"/>
                  <a:gd name="T3" fmla="*/ 243 h 243"/>
                  <a:gd name="T4" fmla="*/ 0 w 93"/>
                  <a:gd name="T5" fmla="*/ 0 h 243"/>
                  <a:gd name="T6" fmla="*/ 36 w 93"/>
                  <a:gd name="T7" fmla="*/ 0 h 243"/>
                  <a:gd name="T8" fmla="*/ 93 w 93"/>
                  <a:gd name="T9" fmla="*/ 243 h 243"/>
                </a:gdLst>
                <a:ahLst/>
                <a:cxnLst>
                  <a:cxn ang="0">
                    <a:pos x="T0" y="T1"/>
                  </a:cxn>
                  <a:cxn ang="0">
                    <a:pos x="T2" y="T3"/>
                  </a:cxn>
                  <a:cxn ang="0">
                    <a:pos x="T4" y="T5"/>
                  </a:cxn>
                  <a:cxn ang="0">
                    <a:pos x="T6" y="T7"/>
                  </a:cxn>
                  <a:cxn ang="0">
                    <a:pos x="T8" y="T9"/>
                  </a:cxn>
                </a:cxnLst>
                <a:rect l="0" t="0" r="r" b="b"/>
                <a:pathLst>
                  <a:path w="93" h="243">
                    <a:moveTo>
                      <a:pt x="93" y="243"/>
                    </a:moveTo>
                    <a:lnTo>
                      <a:pt x="56" y="243"/>
                    </a:lnTo>
                    <a:lnTo>
                      <a:pt x="0" y="0"/>
                    </a:lnTo>
                    <a:lnTo>
                      <a:pt x="36" y="0"/>
                    </a:lnTo>
                    <a:lnTo>
                      <a:pt x="93" y="243"/>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79" name="Freeform 213"/>
              <p:cNvSpPr>
                <a:spLocks/>
              </p:cNvSpPr>
              <p:nvPr/>
            </p:nvSpPr>
            <p:spPr bwMode="auto">
              <a:xfrm>
                <a:off x="3578" y="2863"/>
                <a:ext cx="122" cy="144"/>
              </a:xfrm>
              <a:custGeom>
                <a:avLst/>
                <a:gdLst>
                  <a:gd name="T0" fmla="*/ 40 w 122"/>
                  <a:gd name="T1" fmla="*/ 144 h 144"/>
                  <a:gd name="T2" fmla="*/ 122 w 122"/>
                  <a:gd name="T3" fmla="*/ 144 h 144"/>
                  <a:gd name="T4" fmla="*/ 82 w 122"/>
                  <a:gd name="T5" fmla="*/ 0 h 144"/>
                  <a:gd name="T6" fmla="*/ 0 w 122"/>
                  <a:gd name="T7" fmla="*/ 0 h 144"/>
                  <a:gd name="T8" fmla="*/ 40 w 122"/>
                  <a:gd name="T9" fmla="*/ 144 h 144"/>
                </a:gdLst>
                <a:ahLst/>
                <a:cxnLst>
                  <a:cxn ang="0">
                    <a:pos x="T0" y="T1"/>
                  </a:cxn>
                  <a:cxn ang="0">
                    <a:pos x="T2" y="T3"/>
                  </a:cxn>
                  <a:cxn ang="0">
                    <a:pos x="T4" y="T5"/>
                  </a:cxn>
                  <a:cxn ang="0">
                    <a:pos x="T6" y="T7"/>
                  </a:cxn>
                  <a:cxn ang="0">
                    <a:pos x="T8" y="T9"/>
                  </a:cxn>
                </a:cxnLst>
                <a:rect l="0" t="0" r="r" b="b"/>
                <a:pathLst>
                  <a:path w="122" h="144">
                    <a:moveTo>
                      <a:pt x="40" y="144"/>
                    </a:moveTo>
                    <a:lnTo>
                      <a:pt x="122" y="144"/>
                    </a:lnTo>
                    <a:lnTo>
                      <a:pt x="82" y="0"/>
                    </a:lnTo>
                    <a:lnTo>
                      <a:pt x="0" y="0"/>
                    </a:lnTo>
                    <a:lnTo>
                      <a:pt x="40" y="144"/>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0" name="Freeform 214"/>
              <p:cNvSpPr>
                <a:spLocks/>
              </p:cNvSpPr>
              <p:nvPr/>
            </p:nvSpPr>
            <p:spPr bwMode="auto">
              <a:xfrm>
                <a:off x="3570" y="2740"/>
                <a:ext cx="133" cy="127"/>
              </a:xfrm>
              <a:custGeom>
                <a:avLst/>
                <a:gdLst>
                  <a:gd name="T0" fmla="*/ 90 w 90"/>
                  <a:gd name="T1" fmla="*/ 61 h 86"/>
                  <a:gd name="T2" fmla="*/ 66 w 90"/>
                  <a:gd name="T3" fmla="*/ 86 h 86"/>
                  <a:gd name="T4" fmla="*/ 24 w 90"/>
                  <a:gd name="T5" fmla="*/ 86 h 86"/>
                  <a:gd name="T6" fmla="*/ 0 w 90"/>
                  <a:gd name="T7" fmla="*/ 61 h 86"/>
                  <a:gd name="T8" fmla="*/ 0 w 90"/>
                  <a:gd name="T9" fmla="*/ 24 h 86"/>
                  <a:gd name="T10" fmla="*/ 24 w 90"/>
                  <a:gd name="T11" fmla="*/ 0 h 86"/>
                  <a:gd name="T12" fmla="*/ 66 w 90"/>
                  <a:gd name="T13" fmla="*/ 0 h 86"/>
                  <a:gd name="T14" fmla="*/ 90 w 90"/>
                  <a:gd name="T15" fmla="*/ 24 h 86"/>
                  <a:gd name="T16" fmla="*/ 90 w 90"/>
                  <a:gd name="T17" fmla="*/ 6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6">
                    <a:moveTo>
                      <a:pt x="90" y="61"/>
                    </a:moveTo>
                    <a:cubicBezTo>
                      <a:pt x="90" y="75"/>
                      <a:pt x="79" y="86"/>
                      <a:pt x="66" y="86"/>
                    </a:cubicBezTo>
                    <a:cubicBezTo>
                      <a:pt x="24" y="86"/>
                      <a:pt x="24" y="86"/>
                      <a:pt x="24" y="86"/>
                    </a:cubicBezTo>
                    <a:cubicBezTo>
                      <a:pt x="11" y="86"/>
                      <a:pt x="0" y="75"/>
                      <a:pt x="0" y="61"/>
                    </a:cubicBezTo>
                    <a:cubicBezTo>
                      <a:pt x="0" y="24"/>
                      <a:pt x="0" y="24"/>
                      <a:pt x="0" y="24"/>
                    </a:cubicBezTo>
                    <a:cubicBezTo>
                      <a:pt x="0" y="11"/>
                      <a:pt x="11" y="0"/>
                      <a:pt x="24" y="0"/>
                    </a:cubicBezTo>
                    <a:cubicBezTo>
                      <a:pt x="66" y="0"/>
                      <a:pt x="66" y="0"/>
                      <a:pt x="66" y="0"/>
                    </a:cubicBezTo>
                    <a:cubicBezTo>
                      <a:pt x="79" y="0"/>
                      <a:pt x="90" y="11"/>
                      <a:pt x="90" y="24"/>
                    </a:cubicBezTo>
                    <a:lnTo>
                      <a:pt x="90"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1" name="Freeform 215"/>
              <p:cNvSpPr>
                <a:spLocks/>
              </p:cNvSpPr>
              <p:nvPr/>
            </p:nvSpPr>
            <p:spPr bwMode="auto">
              <a:xfrm>
                <a:off x="2882" y="2309"/>
                <a:ext cx="490" cy="576"/>
              </a:xfrm>
              <a:custGeom>
                <a:avLst/>
                <a:gdLst>
                  <a:gd name="T0" fmla="*/ 0 w 490"/>
                  <a:gd name="T1" fmla="*/ 0 h 576"/>
                  <a:gd name="T2" fmla="*/ 93 w 490"/>
                  <a:gd name="T3" fmla="*/ 0 h 576"/>
                  <a:gd name="T4" fmla="*/ 490 w 490"/>
                  <a:gd name="T5" fmla="*/ 436 h 576"/>
                  <a:gd name="T6" fmla="*/ 344 w 490"/>
                  <a:gd name="T7" fmla="*/ 576 h 576"/>
                  <a:gd name="T8" fmla="*/ 0 w 490"/>
                  <a:gd name="T9" fmla="*/ 0 h 576"/>
                </a:gdLst>
                <a:ahLst/>
                <a:cxnLst>
                  <a:cxn ang="0">
                    <a:pos x="T0" y="T1"/>
                  </a:cxn>
                  <a:cxn ang="0">
                    <a:pos x="T2" y="T3"/>
                  </a:cxn>
                  <a:cxn ang="0">
                    <a:pos x="T4" y="T5"/>
                  </a:cxn>
                  <a:cxn ang="0">
                    <a:pos x="T6" y="T7"/>
                  </a:cxn>
                  <a:cxn ang="0">
                    <a:pos x="T8" y="T9"/>
                  </a:cxn>
                </a:cxnLst>
                <a:rect l="0" t="0" r="r" b="b"/>
                <a:pathLst>
                  <a:path w="490" h="576">
                    <a:moveTo>
                      <a:pt x="0" y="0"/>
                    </a:moveTo>
                    <a:lnTo>
                      <a:pt x="93" y="0"/>
                    </a:lnTo>
                    <a:lnTo>
                      <a:pt x="490" y="436"/>
                    </a:lnTo>
                    <a:lnTo>
                      <a:pt x="344" y="576"/>
                    </a:lnTo>
                    <a:lnTo>
                      <a:pt x="0"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2" name="Freeform 216"/>
              <p:cNvSpPr>
                <a:spLocks/>
              </p:cNvSpPr>
              <p:nvPr/>
            </p:nvSpPr>
            <p:spPr bwMode="auto">
              <a:xfrm>
                <a:off x="3392" y="2309"/>
                <a:ext cx="488" cy="576"/>
              </a:xfrm>
              <a:custGeom>
                <a:avLst/>
                <a:gdLst>
                  <a:gd name="T0" fmla="*/ 488 w 488"/>
                  <a:gd name="T1" fmla="*/ 0 h 576"/>
                  <a:gd name="T2" fmla="*/ 397 w 488"/>
                  <a:gd name="T3" fmla="*/ 0 h 576"/>
                  <a:gd name="T4" fmla="*/ 0 w 488"/>
                  <a:gd name="T5" fmla="*/ 436 h 576"/>
                  <a:gd name="T6" fmla="*/ 146 w 488"/>
                  <a:gd name="T7" fmla="*/ 576 h 576"/>
                  <a:gd name="T8" fmla="*/ 488 w 488"/>
                  <a:gd name="T9" fmla="*/ 0 h 576"/>
                </a:gdLst>
                <a:ahLst/>
                <a:cxnLst>
                  <a:cxn ang="0">
                    <a:pos x="T0" y="T1"/>
                  </a:cxn>
                  <a:cxn ang="0">
                    <a:pos x="T2" y="T3"/>
                  </a:cxn>
                  <a:cxn ang="0">
                    <a:pos x="T4" y="T5"/>
                  </a:cxn>
                  <a:cxn ang="0">
                    <a:pos x="T6" y="T7"/>
                  </a:cxn>
                  <a:cxn ang="0">
                    <a:pos x="T8" y="T9"/>
                  </a:cxn>
                </a:cxnLst>
                <a:rect l="0" t="0" r="r" b="b"/>
                <a:pathLst>
                  <a:path w="488" h="576">
                    <a:moveTo>
                      <a:pt x="488" y="0"/>
                    </a:moveTo>
                    <a:lnTo>
                      <a:pt x="397" y="0"/>
                    </a:lnTo>
                    <a:lnTo>
                      <a:pt x="0" y="436"/>
                    </a:lnTo>
                    <a:lnTo>
                      <a:pt x="146" y="576"/>
                    </a:lnTo>
                    <a:lnTo>
                      <a:pt x="488"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3" name="Freeform 217"/>
              <p:cNvSpPr>
                <a:spLocks/>
              </p:cNvSpPr>
              <p:nvPr/>
            </p:nvSpPr>
            <p:spPr bwMode="auto">
              <a:xfrm>
                <a:off x="3273" y="2514"/>
                <a:ext cx="234" cy="205"/>
              </a:xfrm>
              <a:custGeom>
                <a:avLst/>
                <a:gdLst>
                  <a:gd name="T0" fmla="*/ 234 w 234"/>
                  <a:gd name="T1" fmla="*/ 205 h 205"/>
                  <a:gd name="T2" fmla="*/ 0 w 234"/>
                  <a:gd name="T3" fmla="*/ 205 h 205"/>
                  <a:gd name="T4" fmla="*/ 58 w 234"/>
                  <a:gd name="T5" fmla="*/ 0 h 205"/>
                  <a:gd name="T6" fmla="*/ 195 w 234"/>
                  <a:gd name="T7" fmla="*/ 0 h 205"/>
                  <a:gd name="T8" fmla="*/ 234 w 234"/>
                  <a:gd name="T9" fmla="*/ 205 h 205"/>
                </a:gdLst>
                <a:ahLst/>
                <a:cxnLst>
                  <a:cxn ang="0">
                    <a:pos x="T0" y="T1"/>
                  </a:cxn>
                  <a:cxn ang="0">
                    <a:pos x="T2" y="T3"/>
                  </a:cxn>
                  <a:cxn ang="0">
                    <a:pos x="T4" y="T5"/>
                  </a:cxn>
                  <a:cxn ang="0">
                    <a:pos x="T6" y="T7"/>
                  </a:cxn>
                  <a:cxn ang="0">
                    <a:pos x="T8" y="T9"/>
                  </a:cxn>
                </a:cxnLst>
                <a:rect l="0" t="0" r="r" b="b"/>
                <a:pathLst>
                  <a:path w="234" h="205">
                    <a:moveTo>
                      <a:pt x="234" y="205"/>
                    </a:moveTo>
                    <a:lnTo>
                      <a:pt x="0" y="205"/>
                    </a:lnTo>
                    <a:lnTo>
                      <a:pt x="58" y="0"/>
                    </a:lnTo>
                    <a:lnTo>
                      <a:pt x="195" y="0"/>
                    </a:lnTo>
                    <a:lnTo>
                      <a:pt x="234" y="2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4" name="Freeform 218"/>
              <p:cNvSpPr>
                <a:spLocks/>
              </p:cNvSpPr>
              <p:nvPr/>
            </p:nvSpPr>
            <p:spPr bwMode="auto">
              <a:xfrm>
                <a:off x="3273" y="2514"/>
                <a:ext cx="99" cy="205"/>
              </a:xfrm>
              <a:custGeom>
                <a:avLst/>
                <a:gdLst>
                  <a:gd name="T0" fmla="*/ 99 w 99"/>
                  <a:gd name="T1" fmla="*/ 205 h 205"/>
                  <a:gd name="T2" fmla="*/ 0 w 99"/>
                  <a:gd name="T3" fmla="*/ 205 h 205"/>
                  <a:gd name="T4" fmla="*/ 58 w 99"/>
                  <a:gd name="T5" fmla="*/ 0 h 205"/>
                  <a:gd name="T6" fmla="*/ 99 w 99"/>
                  <a:gd name="T7" fmla="*/ 0 h 205"/>
                  <a:gd name="T8" fmla="*/ 99 w 99"/>
                  <a:gd name="T9" fmla="*/ 205 h 205"/>
                </a:gdLst>
                <a:ahLst/>
                <a:cxnLst>
                  <a:cxn ang="0">
                    <a:pos x="T0" y="T1"/>
                  </a:cxn>
                  <a:cxn ang="0">
                    <a:pos x="T2" y="T3"/>
                  </a:cxn>
                  <a:cxn ang="0">
                    <a:pos x="T4" y="T5"/>
                  </a:cxn>
                  <a:cxn ang="0">
                    <a:pos x="T6" y="T7"/>
                  </a:cxn>
                  <a:cxn ang="0">
                    <a:pos x="T8" y="T9"/>
                  </a:cxn>
                </a:cxnLst>
                <a:rect l="0" t="0" r="r" b="b"/>
                <a:pathLst>
                  <a:path w="99" h="205">
                    <a:moveTo>
                      <a:pt x="99" y="205"/>
                    </a:moveTo>
                    <a:lnTo>
                      <a:pt x="0" y="205"/>
                    </a:lnTo>
                    <a:lnTo>
                      <a:pt x="58" y="0"/>
                    </a:lnTo>
                    <a:lnTo>
                      <a:pt x="99" y="0"/>
                    </a:lnTo>
                    <a:lnTo>
                      <a:pt x="99" y="205"/>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5" name="Freeform 219"/>
              <p:cNvSpPr>
                <a:spLocks/>
              </p:cNvSpPr>
              <p:nvPr/>
            </p:nvSpPr>
            <p:spPr bwMode="auto">
              <a:xfrm>
                <a:off x="3189" y="2703"/>
                <a:ext cx="495" cy="289"/>
              </a:xfrm>
              <a:custGeom>
                <a:avLst/>
                <a:gdLst>
                  <a:gd name="T0" fmla="*/ 420 w 495"/>
                  <a:gd name="T1" fmla="*/ 289 h 289"/>
                  <a:gd name="T2" fmla="*/ 0 w 495"/>
                  <a:gd name="T3" fmla="*/ 289 h 289"/>
                  <a:gd name="T4" fmla="*/ 40 w 495"/>
                  <a:gd name="T5" fmla="*/ 185 h 289"/>
                  <a:gd name="T6" fmla="*/ 0 w 495"/>
                  <a:gd name="T7" fmla="*/ 0 h 289"/>
                  <a:gd name="T8" fmla="*/ 420 w 495"/>
                  <a:gd name="T9" fmla="*/ 0 h 289"/>
                  <a:gd name="T10" fmla="*/ 495 w 495"/>
                  <a:gd name="T11" fmla="*/ 131 h 289"/>
                  <a:gd name="T12" fmla="*/ 420 w 495"/>
                  <a:gd name="T13" fmla="*/ 289 h 289"/>
                </a:gdLst>
                <a:ahLst/>
                <a:cxnLst>
                  <a:cxn ang="0">
                    <a:pos x="T0" y="T1"/>
                  </a:cxn>
                  <a:cxn ang="0">
                    <a:pos x="T2" y="T3"/>
                  </a:cxn>
                  <a:cxn ang="0">
                    <a:pos x="T4" y="T5"/>
                  </a:cxn>
                  <a:cxn ang="0">
                    <a:pos x="T6" y="T7"/>
                  </a:cxn>
                  <a:cxn ang="0">
                    <a:pos x="T8" y="T9"/>
                  </a:cxn>
                  <a:cxn ang="0">
                    <a:pos x="T10" y="T11"/>
                  </a:cxn>
                  <a:cxn ang="0">
                    <a:pos x="T12" y="T13"/>
                  </a:cxn>
                </a:cxnLst>
                <a:rect l="0" t="0" r="r" b="b"/>
                <a:pathLst>
                  <a:path w="495" h="289">
                    <a:moveTo>
                      <a:pt x="420" y="289"/>
                    </a:moveTo>
                    <a:lnTo>
                      <a:pt x="0" y="289"/>
                    </a:lnTo>
                    <a:lnTo>
                      <a:pt x="40" y="185"/>
                    </a:lnTo>
                    <a:lnTo>
                      <a:pt x="0" y="0"/>
                    </a:lnTo>
                    <a:lnTo>
                      <a:pt x="420" y="0"/>
                    </a:lnTo>
                    <a:lnTo>
                      <a:pt x="495" y="131"/>
                    </a:lnTo>
                    <a:lnTo>
                      <a:pt x="420" y="2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6" name="Freeform 220"/>
              <p:cNvSpPr>
                <a:spLocks/>
              </p:cNvSpPr>
              <p:nvPr/>
            </p:nvSpPr>
            <p:spPr bwMode="auto">
              <a:xfrm>
                <a:off x="3189" y="2703"/>
                <a:ext cx="105" cy="289"/>
              </a:xfrm>
              <a:custGeom>
                <a:avLst/>
                <a:gdLst>
                  <a:gd name="T0" fmla="*/ 0 w 105"/>
                  <a:gd name="T1" fmla="*/ 0 h 289"/>
                  <a:gd name="T2" fmla="*/ 105 w 105"/>
                  <a:gd name="T3" fmla="*/ 131 h 289"/>
                  <a:gd name="T4" fmla="*/ 0 w 105"/>
                  <a:gd name="T5" fmla="*/ 289 h 289"/>
                  <a:gd name="T6" fmla="*/ 0 w 105"/>
                  <a:gd name="T7" fmla="*/ 0 h 289"/>
                </a:gdLst>
                <a:ahLst/>
                <a:cxnLst>
                  <a:cxn ang="0">
                    <a:pos x="T0" y="T1"/>
                  </a:cxn>
                  <a:cxn ang="0">
                    <a:pos x="T2" y="T3"/>
                  </a:cxn>
                  <a:cxn ang="0">
                    <a:pos x="T4" y="T5"/>
                  </a:cxn>
                  <a:cxn ang="0">
                    <a:pos x="T6" y="T7"/>
                  </a:cxn>
                </a:cxnLst>
                <a:rect l="0" t="0" r="r" b="b"/>
                <a:pathLst>
                  <a:path w="105" h="289">
                    <a:moveTo>
                      <a:pt x="0" y="0"/>
                    </a:moveTo>
                    <a:lnTo>
                      <a:pt x="105" y="131"/>
                    </a:lnTo>
                    <a:lnTo>
                      <a:pt x="0" y="289"/>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7" name="Freeform 221"/>
              <p:cNvSpPr>
                <a:spLocks/>
              </p:cNvSpPr>
              <p:nvPr/>
            </p:nvSpPr>
            <p:spPr bwMode="auto">
              <a:xfrm>
                <a:off x="3343" y="2600"/>
                <a:ext cx="145" cy="18"/>
              </a:xfrm>
              <a:custGeom>
                <a:avLst/>
                <a:gdLst>
                  <a:gd name="T0" fmla="*/ 145 w 145"/>
                  <a:gd name="T1" fmla="*/ 18 h 18"/>
                  <a:gd name="T2" fmla="*/ 0 w 145"/>
                  <a:gd name="T3" fmla="*/ 18 h 18"/>
                  <a:gd name="T4" fmla="*/ 0 w 145"/>
                  <a:gd name="T5" fmla="*/ 0 h 18"/>
                  <a:gd name="T6" fmla="*/ 142 w 145"/>
                  <a:gd name="T7" fmla="*/ 0 h 18"/>
                  <a:gd name="T8" fmla="*/ 145 w 145"/>
                  <a:gd name="T9" fmla="*/ 18 h 18"/>
                </a:gdLst>
                <a:ahLst/>
                <a:cxnLst>
                  <a:cxn ang="0">
                    <a:pos x="T0" y="T1"/>
                  </a:cxn>
                  <a:cxn ang="0">
                    <a:pos x="T2" y="T3"/>
                  </a:cxn>
                  <a:cxn ang="0">
                    <a:pos x="T4" y="T5"/>
                  </a:cxn>
                  <a:cxn ang="0">
                    <a:pos x="T6" y="T7"/>
                  </a:cxn>
                  <a:cxn ang="0">
                    <a:pos x="T8" y="T9"/>
                  </a:cxn>
                </a:cxnLst>
                <a:rect l="0" t="0" r="r" b="b"/>
                <a:pathLst>
                  <a:path w="145" h="18">
                    <a:moveTo>
                      <a:pt x="145" y="18"/>
                    </a:moveTo>
                    <a:lnTo>
                      <a:pt x="0" y="18"/>
                    </a:lnTo>
                    <a:lnTo>
                      <a:pt x="0" y="0"/>
                    </a:lnTo>
                    <a:lnTo>
                      <a:pt x="142" y="0"/>
                    </a:lnTo>
                    <a:lnTo>
                      <a:pt x="145" y="18"/>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8" name="Freeform 222"/>
              <p:cNvSpPr>
                <a:spLocks/>
              </p:cNvSpPr>
              <p:nvPr/>
            </p:nvSpPr>
            <p:spPr bwMode="auto">
              <a:xfrm>
                <a:off x="3343" y="2652"/>
                <a:ext cx="164" cy="51"/>
              </a:xfrm>
              <a:custGeom>
                <a:avLst/>
                <a:gdLst>
                  <a:gd name="T0" fmla="*/ 0 w 164"/>
                  <a:gd name="T1" fmla="*/ 51 h 51"/>
                  <a:gd name="T2" fmla="*/ 0 w 164"/>
                  <a:gd name="T3" fmla="*/ 0 h 51"/>
                  <a:gd name="T4" fmla="*/ 150 w 164"/>
                  <a:gd name="T5" fmla="*/ 0 h 51"/>
                  <a:gd name="T6" fmla="*/ 164 w 164"/>
                  <a:gd name="T7" fmla="*/ 51 h 51"/>
                  <a:gd name="T8" fmla="*/ 0 w 164"/>
                  <a:gd name="T9" fmla="*/ 51 h 51"/>
                </a:gdLst>
                <a:ahLst/>
                <a:cxnLst>
                  <a:cxn ang="0">
                    <a:pos x="T0" y="T1"/>
                  </a:cxn>
                  <a:cxn ang="0">
                    <a:pos x="T2" y="T3"/>
                  </a:cxn>
                  <a:cxn ang="0">
                    <a:pos x="T4" y="T5"/>
                  </a:cxn>
                  <a:cxn ang="0">
                    <a:pos x="T6" y="T7"/>
                  </a:cxn>
                  <a:cxn ang="0">
                    <a:pos x="T8" y="T9"/>
                  </a:cxn>
                </a:cxnLst>
                <a:rect l="0" t="0" r="r" b="b"/>
                <a:pathLst>
                  <a:path w="164" h="51">
                    <a:moveTo>
                      <a:pt x="0" y="51"/>
                    </a:moveTo>
                    <a:lnTo>
                      <a:pt x="0" y="0"/>
                    </a:lnTo>
                    <a:lnTo>
                      <a:pt x="150" y="0"/>
                    </a:lnTo>
                    <a:lnTo>
                      <a:pt x="164" y="51"/>
                    </a:lnTo>
                    <a:lnTo>
                      <a:pt x="0" y="51"/>
                    </a:lnTo>
                    <a:close/>
                  </a:path>
                </a:pathLst>
              </a:custGeom>
              <a:solidFill>
                <a:srgbClr val="6DC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89" name="Line 223"/>
              <p:cNvSpPr>
                <a:spLocks noChangeShapeType="1"/>
              </p:cNvSpPr>
              <p:nvPr/>
            </p:nvSpPr>
            <p:spPr bwMode="auto">
              <a:xfrm>
                <a:off x="3390" y="2677"/>
                <a:ext cx="84" cy="0"/>
              </a:xfrm>
              <a:prstGeom prst="line">
                <a:avLst/>
              </a:prstGeom>
              <a:noFill/>
              <a:ln w="11113"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0" name="Freeform 224"/>
              <p:cNvSpPr>
                <a:spLocks/>
              </p:cNvSpPr>
              <p:nvPr/>
            </p:nvSpPr>
            <p:spPr bwMode="auto">
              <a:xfrm>
                <a:off x="3033" y="2863"/>
                <a:ext cx="147" cy="144"/>
              </a:xfrm>
              <a:custGeom>
                <a:avLst/>
                <a:gdLst>
                  <a:gd name="T0" fmla="*/ 82 w 147"/>
                  <a:gd name="T1" fmla="*/ 144 h 144"/>
                  <a:gd name="T2" fmla="*/ 0 w 147"/>
                  <a:gd name="T3" fmla="*/ 144 h 144"/>
                  <a:gd name="T4" fmla="*/ 65 w 147"/>
                  <a:gd name="T5" fmla="*/ 0 h 144"/>
                  <a:gd name="T6" fmla="*/ 147 w 147"/>
                  <a:gd name="T7" fmla="*/ 0 h 144"/>
                  <a:gd name="T8" fmla="*/ 82 w 147"/>
                  <a:gd name="T9" fmla="*/ 144 h 144"/>
                </a:gdLst>
                <a:ahLst/>
                <a:cxnLst>
                  <a:cxn ang="0">
                    <a:pos x="T0" y="T1"/>
                  </a:cxn>
                  <a:cxn ang="0">
                    <a:pos x="T2" y="T3"/>
                  </a:cxn>
                  <a:cxn ang="0">
                    <a:pos x="T4" y="T5"/>
                  </a:cxn>
                  <a:cxn ang="0">
                    <a:pos x="T6" y="T7"/>
                  </a:cxn>
                  <a:cxn ang="0">
                    <a:pos x="T8" y="T9"/>
                  </a:cxn>
                </a:cxnLst>
                <a:rect l="0" t="0" r="r" b="b"/>
                <a:pathLst>
                  <a:path w="147" h="144">
                    <a:moveTo>
                      <a:pt x="82" y="144"/>
                    </a:moveTo>
                    <a:lnTo>
                      <a:pt x="0" y="144"/>
                    </a:lnTo>
                    <a:lnTo>
                      <a:pt x="65" y="0"/>
                    </a:lnTo>
                    <a:lnTo>
                      <a:pt x="147" y="0"/>
                    </a:lnTo>
                    <a:lnTo>
                      <a:pt x="82" y="144"/>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1" name="Freeform 225"/>
              <p:cNvSpPr>
                <a:spLocks/>
              </p:cNvSpPr>
              <p:nvPr/>
            </p:nvSpPr>
            <p:spPr bwMode="auto">
              <a:xfrm>
                <a:off x="3009" y="2863"/>
                <a:ext cx="89" cy="144"/>
              </a:xfrm>
              <a:custGeom>
                <a:avLst/>
                <a:gdLst>
                  <a:gd name="T0" fmla="*/ 0 w 89"/>
                  <a:gd name="T1" fmla="*/ 144 h 144"/>
                  <a:gd name="T2" fmla="*/ 24 w 89"/>
                  <a:gd name="T3" fmla="*/ 144 h 144"/>
                  <a:gd name="T4" fmla="*/ 89 w 89"/>
                  <a:gd name="T5" fmla="*/ 0 h 144"/>
                  <a:gd name="T6" fmla="*/ 64 w 89"/>
                  <a:gd name="T7" fmla="*/ 0 h 144"/>
                  <a:gd name="T8" fmla="*/ 0 w 89"/>
                  <a:gd name="T9" fmla="*/ 144 h 144"/>
                </a:gdLst>
                <a:ahLst/>
                <a:cxnLst>
                  <a:cxn ang="0">
                    <a:pos x="T0" y="T1"/>
                  </a:cxn>
                  <a:cxn ang="0">
                    <a:pos x="T2" y="T3"/>
                  </a:cxn>
                  <a:cxn ang="0">
                    <a:pos x="T4" y="T5"/>
                  </a:cxn>
                  <a:cxn ang="0">
                    <a:pos x="T6" y="T7"/>
                  </a:cxn>
                  <a:cxn ang="0">
                    <a:pos x="T8" y="T9"/>
                  </a:cxn>
                </a:cxnLst>
                <a:rect l="0" t="0" r="r" b="b"/>
                <a:pathLst>
                  <a:path w="89" h="144">
                    <a:moveTo>
                      <a:pt x="0" y="144"/>
                    </a:moveTo>
                    <a:lnTo>
                      <a:pt x="24" y="144"/>
                    </a:lnTo>
                    <a:lnTo>
                      <a:pt x="89" y="0"/>
                    </a:lnTo>
                    <a:lnTo>
                      <a:pt x="64" y="0"/>
                    </a:lnTo>
                    <a:lnTo>
                      <a:pt x="0" y="144"/>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2" name="Rectangle 226"/>
              <p:cNvSpPr>
                <a:spLocks noChangeArrowheads="1"/>
              </p:cNvSpPr>
              <p:nvPr/>
            </p:nvSpPr>
            <p:spPr bwMode="auto">
              <a:xfrm>
                <a:off x="3253" y="2992"/>
                <a:ext cx="254" cy="186"/>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3" name="Rectangle 227"/>
              <p:cNvSpPr>
                <a:spLocks noChangeArrowheads="1"/>
              </p:cNvSpPr>
              <p:nvPr/>
            </p:nvSpPr>
            <p:spPr bwMode="auto">
              <a:xfrm>
                <a:off x="3253" y="2992"/>
                <a:ext cx="41" cy="186"/>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4" name="Freeform 228"/>
              <p:cNvSpPr>
                <a:spLocks/>
              </p:cNvSpPr>
              <p:nvPr/>
            </p:nvSpPr>
            <p:spPr bwMode="auto">
              <a:xfrm>
                <a:off x="3253" y="2992"/>
                <a:ext cx="254" cy="45"/>
              </a:xfrm>
              <a:custGeom>
                <a:avLst/>
                <a:gdLst>
                  <a:gd name="T0" fmla="*/ 254 w 254"/>
                  <a:gd name="T1" fmla="*/ 0 h 45"/>
                  <a:gd name="T2" fmla="*/ 0 w 254"/>
                  <a:gd name="T3" fmla="*/ 45 h 45"/>
                  <a:gd name="T4" fmla="*/ 0 w 254"/>
                  <a:gd name="T5" fmla="*/ 0 h 45"/>
                  <a:gd name="T6" fmla="*/ 254 w 254"/>
                  <a:gd name="T7" fmla="*/ 0 h 45"/>
                  <a:gd name="T8" fmla="*/ 254 w 254"/>
                  <a:gd name="T9" fmla="*/ 0 h 45"/>
                </a:gdLst>
                <a:ahLst/>
                <a:cxnLst>
                  <a:cxn ang="0">
                    <a:pos x="T0" y="T1"/>
                  </a:cxn>
                  <a:cxn ang="0">
                    <a:pos x="T2" y="T3"/>
                  </a:cxn>
                  <a:cxn ang="0">
                    <a:pos x="T4" y="T5"/>
                  </a:cxn>
                  <a:cxn ang="0">
                    <a:pos x="T6" y="T7"/>
                  </a:cxn>
                  <a:cxn ang="0">
                    <a:pos x="T8" y="T9"/>
                  </a:cxn>
                </a:cxnLst>
                <a:rect l="0" t="0" r="r" b="b"/>
                <a:pathLst>
                  <a:path w="254" h="45">
                    <a:moveTo>
                      <a:pt x="254" y="0"/>
                    </a:moveTo>
                    <a:lnTo>
                      <a:pt x="0" y="45"/>
                    </a:lnTo>
                    <a:lnTo>
                      <a:pt x="0" y="0"/>
                    </a:lnTo>
                    <a:lnTo>
                      <a:pt x="254" y="0"/>
                    </a:lnTo>
                    <a:lnTo>
                      <a:pt x="254"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5" name="Rectangle 229"/>
              <p:cNvSpPr>
                <a:spLocks noChangeArrowheads="1"/>
              </p:cNvSpPr>
              <p:nvPr/>
            </p:nvSpPr>
            <p:spPr bwMode="auto">
              <a:xfrm>
                <a:off x="3225" y="3093"/>
                <a:ext cx="305" cy="11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6" name="Freeform 230"/>
              <p:cNvSpPr>
                <a:spLocks/>
              </p:cNvSpPr>
              <p:nvPr/>
            </p:nvSpPr>
            <p:spPr bwMode="auto">
              <a:xfrm>
                <a:off x="3343" y="3191"/>
                <a:ext cx="159" cy="102"/>
              </a:xfrm>
              <a:custGeom>
                <a:avLst/>
                <a:gdLst>
                  <a:gd name="T0" fmla="*/ 131 w 159"/>
                  <a:gd name="T1" fmla="*/ 102 h 102"/>
                  <a:gd name="T2" fmla="*/ 29 w 159"/>
                  <a:gd name="T3" fmla="*/ 102 h 102"/>
                  <a:gd name="T4" fmla="*/ 0 w 159"/>
                  <a:gd name="T5" fmla="*/ 0 h 102"/>
                  <a:gd name="T6" fmla="*/ 159 w 159"/>
                  <a:gd name="T7" fmla="*/ 0 h 102"/>
                  <a:gd name="T8" fmla="*/ 131 w 159"/>
                  <a:gd name="T9" fmla="*/ 102 h 102"/>
                </a:gdLst>
                <a:ahLst/>
                <a:cxnLst>
                  <a:cxn ang="0">
                    <a:pos x="T0" y="T1"/>
                  </a:cxn>
                  <a:cxn ang="0">
                    <a:pos x="T2" y="T3"/>
                  </a:cxn>
                  <a:cxn ang="0">
                    <a:pos x="T4" y="T5"/>
                  </a:cxn>
                  <a:cxn ang="0">
                    <a:pos x="T6" y="T7"/>
                  </a:cxn>
                  <a:cxn ang="0">
                    <a:pos x="T8" y="T9"/>
                  </a:cxn>
                </a:cxnLst>
                <a:rect l="0" t="0" r="r" b="b"/>
                <a:pathLst>
                  <a:path w="159" h="102">
                    <a:moveTo>
                      <a:pt x="131" y="102"/>
                    </a:moveTo>
                    <a:lnTo>
                      <a:pt x="29" y="102"/>
                    </a:lnTo>
                    <a:lnTo>
                      <a:pt x="0" y="0"/>
                    </a:lnTo>
                    <a:lnTo>
                      <a:pt x="159" y="0"/>
                    </a:lnTo>
                    <a:lnTo>
                      <a:pt x="131"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7" name="Freeform 231"/>
              <p:cNvSpPr>
                <a:spLocks/>
              </p:cNvSpPr>
              <p:nvPr/>
            </p:nvSpPr>
            <p:spPr bwMode="auto">
              <a:xfrm>
                <a:off x="3185" y="3212"/>
                <a:ext cx="158" cy="243"/>
              </a:xfrm>
              <a:custGeom>
                <a:avLst/>
                <a:gdLst>
                  <a:gd name="T0" fmla="*/ 102 w 158"/>
                  <a:gd name="T1" fmla="*/ 243 h 243"/>
                  <a:gd name="T2" fmla="*/ 0 w 158"/>
                  <a:gd name="T3" fmla="*/ 243 h 243"/>
                  <a:gd name="T4" fmla="*/ 57 w 158"/>
                  <a:gd name="T5" fmla="*/ 0 h 243"/>
                  <a:gd name="T6" fmla="*/ 158 w 158"/>
                  <a:gd name="T7" fmla="*/ 0 h 243"/>
                  <a:gd name="T8" fmla="*/ 102 w 158"/>
                  <a:gd name="T9" fmla="*/ 243 h 243"/>
                </a:gdLst>
                <a:ahLst/>
                <a:cxnLst>
                  <a:cxn ang="0">
                    <a:pos x="T0" y="T1"/>
                  </a:cxn>
                  <a:cxn ang="0">
                    <a:pos x="T2" y="T3"/>
                  </a:cxn>
                  <a:cxn ang="0">
                    <a:pos x="T4" y="T5"/>
                  </a:cxn>
                  <a:cxn ang="0">
                    <a:pos x="T6" y="T7"/>
                  </a:cxn>
                  <a:cxn ang="0">
                    <a:pos x="T8" y="T9"/>
                  </a:cxn>
                </a:cxnLst>
                <a:rect l="0" t="0" r="r" b="b"/>
                <a:pathLst>
                  <a:path w="158" h="243">
                    <a:moveTo>
                      <a:pt x="102" y="243"/>
                    </a:moveTo>
                    <a:lnTo>
                      <a:pt x="0" y="243"/>
                    </a:lnTo>
                    <a:lnTo>
                      <a:pt x="57" y="0"/>
                    </a:lnTo>
                    <a:lnTo>
                      <a:pt x="158" y="0"/>
                    </a:lnTo>
                    <a:lnTo>
                      <a:pt x="102" y="243"/>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8" name="Freeform 232"/>
              <p:cNvSpPr>
                <a:spLocks/>
              </p:cNvSpPr>
              <p:nvPr/>
            </p:nvSpPr>
            <p:spPr bwMode="auto">
              <a:xfrm>
                <a:off x="3185" y="3212"/>
                <a:ext cx="96" cy="243"/>
              </a:xfrm>
              <a:custGeom>
                <a:avLst/>
                <a:gdLst>
                  <a:gd name="T0" fmla="*/ 38 w 96"/>
                  <a:gd name="T1" fmla="*/ 243 h 243"/>
                  <a:gd name="T2" fmla="*/ 0 w 96"/>
                  <a:gd name="T3" fmla="*/ 243 h 243"/>
                  <a:gd name="T4" fmla="*/ 57 w 96"/>
                  <a:gd name="T5" fmla="*/ 0 h 243"/>
                  <a:gd name="T6" fmla="*/ 96 w 96"/>
                  <a:gd name="T7" fmla="*/ 0 h 243"/>
                  <a:gd name="T8" fmla="*/ 38 w 96"/>
                  <a:gd name="T9" fmla="*/ 243 h 243"/>
                </a:gdLst>
                <a:ahLst/>
                <a:cxnLst>
                  <a:cxn ang="0">
                    <a:pos x="T0" y="T1"/>
                  </a:cxn>
                  <a:cxn ang="0">
                    <a:pos x="T2" y="T3"/>
                  </a:cxn>
                  <a:cxn ang="0">
                    <a:pos x="T4" y="T5"/>
                  </a:cxn>
                  <a:cxn ang="0">
                    <a:pos x="T6" y="T7"/>
                  </a:cxn>
                  <a:cxn ang="0">
                    <a:pos x="T8" y="T9"/>
                  </a:cxn>
                </a:cxnLst>
                <a:rect l="0" t="0" r="r" b="b"/>
                <a:pathLst>
                  <a:path w="96" h="243">
                    <a:moveTo>
                      <a:pt x="38" y="243"/>
                    </a:moveTo>
                    <a:lnTo>
                      <a:pt x="0" y="243"/>
                    </a:lnTo>
                    <a:lnTo>
                      <a:pt x="57" y="0"/>
                    </a:lnTo>
                    <a:lnTo>
                      <a:pt x="96" y="0"/>
                    </a:lnTo>
                    <a:lnTo>
                      <a:pt x="38" y="243"/>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199" name="Freeform 233"/>
              <p:cNvSpPr>
                <a:spLocks/>
              </p:cNvSpPr>
              <p:nvPr/>
            </p:nvSpPr>
            <p:spPr bwMode="auto">
              <a:xfrm>
                <a:off x="3099" y="3455"/>
                <a:ext cx="233" cy="347"/>
              </a:xfrm>
              <a:custGeom>
                <a:avLst/>
                <a:gdLst>
                  <a:gd name="T0" fmla="*/ 148 w 233"/>
                  <a:gd name="T1" fmla="*/ 347 h 347"/>
                  <a:gd name="T2" fmla="*/ 0 w 233"/>
                  <a:gd name="T3" fmla="*/ 347 h 347"/>
                  <a:gd name="T4" fmla="*/ 86 w 233"/>
                  <a:gd name="T5" fmla="*/ 0 h 347"/>
                  <a:gd name="T6" fmla="*/ 233 w 233"/>
                  <a:gd name="T7" fmla="*/ 0 h 347"/>
                  <a:gd name="T8" fmla="*/ 148 w 233"/>
                  <a:gd name="T9" fmla="*/ 347 h 347"/>
                </a:gdLst>
                <a:ahLst/>
                <a:cxnLst>
                  <a:cxn ang="0">
                    <a:pos x="T0" y="T1"/>
                  </a:cxn>
                  <a:cxn ang="0">
                    <a:pos x="T2" y="T3"/>
                  </a:cxn>
                  <a:cxn ang="0">
                    <a:pos x="T4" y="T5"/>
                  </a:cxn>
                  <a:cxn ang="0">
                    <a:pos x="T6" y="T7"/>
                  </a:cxn>
                  <a:cxn ang="0">
                    <a:pos x="T8" y="T9"/>
                  </a:cxn>
                </a:cxnLst>
                <a:rect l="0" t="0" r="r" b="b"/>
                <a:pathLst>
                  <a:path w="233" h="347">
                    <a:moveTo>
                      <a:pt x="148" y="347"/>
                    </a:moveTo>
                    <a:lnTo>
                      <a:pt x="0" y="347"/>
                    </a:lnTo>
                    <a:lnTo>
                      <a:pt x="86" y="0"/>
                    </a:lnTo>
                    <a:lnTo>
                      <a:pt x="233" y="0"/>
                    </a:lnTo>
                    <a:lnTo>
                      <a:pt x="148" y="3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0" name="Freeform 234"/>
              <p:cNvSpPr>
                <a:spLocks/>
              </p:cNvSpPr>
              <p:nvPr/>
            </p:nvSpPr>
            <p:spPr bwMode="auto">
              <a:xfrm>
                <a:off x="3049" y="3455"/>
                <a:ext cx="136" cy="347"/>
              </a:xfrm>
              <a:custGeom>
                <a:avLst/>
                <a:gdLst>
                  <a:gd name="T0" fmla="*/ 0 w 136"/>
                  <a:gd name="T1" fmla="*/ 347 h 347"/>
                  <a:gd name="T2" fmla="*/ 50 w 136"/>
                  <a:gd name="T3" fmla="*/ 347 h 347"/>
                  <a:gd name="T4" fmla="*/ 136 w 136"/>
                  <a:gd name="T5" fmla="*/ 0 h 347"/>
                  <a:gd name="T6" fmla="*/ 86 w 136"/>
                  <a:gd name="T7" fmla="*/ 0 h 347"/>
                  <a:gd name="T8" fmla="*/ 0 w 136"/>
                  <a:gd name="T9" fmla="*/ 347 h 347"/>
                </a:gdLst>
                <a:ahLst/>
                <a:cxnLst>
                  <a:cxn ang="0">
                    <a:pos x="T0" y="T1"/>
                  </a:cxn>
                  <a:cxn ang="0">
                    <a:pos x="T2" y="T3"/>
                  </a:cxn>
                  <a:cxn ang="0">
                    <a:pos x="T4" y="T5"/>
                  </a:cxn>
                  <a:cxn ang="0">
                    <a:pos x="T6" y="T7"/>
                  </a:cxn>
                  <a:cxn ang="0">
                    <a:pos x="T8" y="T9"/>
                  </a:cxn>
                </a:cxnLst>
                <a:rect l="0" t="0" r="r" b="b"/>
                <a:pathLst>
                  <a:path w="136" h="347">
                    <a:moveTo>
                      <a:pt x="0" y="347"/>
                    </a:moveTo>
                    <a:lnTo>
                      <a:pt x="50" y="347"/>
                    </a:lnTo>
                    <a:lnTo>
                      <a:pt x="136" y="0"/>
                    </a:lnTo>
                    <a:lnTo>
                      <a:pt x="86" y="0"/>
                    </a:lnTo>
                    <a:lnTo>
                      <a:pt x="0" y="347"/>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1" name="Freeform 235"/>
              <p:cNvSpPr>
                <a:spLocks/>
              </p:cNvSpPr>
              <p:nvPr/>
            </p:nvSpPr>
            <p:spPr bwMode="auto">
              <a:xfrm>
                <a:off x="3491" y="3455"/>
                <a:ext cx="233" cy="347"/>
              </a:xfrm>
              <a:custGeom>
                <a:avLst/>
                <a:gdLst>
                  <a:gd name="T0" fmla="*/ 233 w 233"/>
                  <a:gd name="T1" fmla="*/ 347 h 347"/>
                  <a:gd name="T2" fmla="*/ 85 w 233"/>
                  <a:gd name="T3" fmla="*/ 347 h 347"/>
                  <a:gd name="T4" fmla="*/ 0 w 233"/>
                  <a:gd name="T5" fmla="*/ 0 h 347"/>
                  <a:gd name="T6" fmla="*/ 147 w 233"/>
                  <a:gd name="T7" fmla="*/ 0 h 347"/>
                  <a:gd name="T8" fmla="*/ 233 w 233"/>
                  <a:gd name="T9" fmla="*/ 347 h 347"/>
                </a:gdLst>
                <a:ahLst/>
                <a:cxnLst>
                  <a:cxn ang="0">
                    <a:pos x="T0" y="T1"/>
                  </a:cxn>
                  <a:cxn ang="0">
                    <a:pos x="T2" y="T3"/>
                  </a:cxn>
                  <a:cxn ang="0">
                    <a:pos x="T4" y="T5"/>
                  </a:cxn>
                  <a:cxn ang="0">
                    <a:pos x="T6" y="T7"/>
                  </a:cxn>
                  <a:cxn ang="0">
                    <a:pos x="T8" y="T9"/>
                  </a:cxn>
                </a:cxnLst>
                <a:rect l="0" t="0" r="r" b="b"/>
                <a:pathLst>
                  <a:path w="233" h="347">
                    <a:moveTo>
                      <a:pt x="233" y="347"/>
                    </a:moveTo>
                    <a:lnTo>
                      <a:pt x="85" y="347"/>
                    </a:lnTo>
                    <a:lnTo>
                      <a:pt x="0" y="0"/>
                    </a:lnTo>
                    <a:lnTo>
                      <a:pt x="147" y="0"/>
                    </a:lnTo>
                    <a:lnTo>
                      <a:pt x="233" y="3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2" name="Freeform 236"/>
              <p:cNvSpPr>
                <a:spLocks/>
              </p:cNvSpPr>
              <p:nvPr/>
            </p:nvSpPr>
            <p:spPr bwMode="auto">
              <a:xfrm>
                <a:off x="3189" y="2834"/>
                <a:ext cx="495" cy="158"/>
              </a:xfrm>
              <a:custGeom>
                <a:avLst/>
                <a:gdLst>
                  <a:gd name="T0" fmla="*/ 105 w 495"/>
                  <a:gd name="T1" fmla="*/ 0 h 158"/>
                  <a:gd name="T2" fmla="*/ 495 w 495"/>
                  <a:gd name="T3" fmla="*/ 0 h 158"/>
                  <a:gd name="T4" fmla="*/ 420 w 495"/>
                  <a:gd name="T5" fmla="*/ 158 h 158"/>
                  <a:gd name="T6" fmla="*/ 0 w 495"/>
                  <a:gd name="T7" fmla="*/ 158 h 158"/>
                  <a:gd name="T8" fmla="*/ 105 w 495"/>
                  <a:gd name="T9" fmla="*/ 0 h 158"/>
                </a:gdLst>
                <a:ahLst/>
                <a:cxnLst>
                  <a:cxn ang="0">
                    <a:pos x="T0" y="T1"/>
                  </a:cxn>
                  <a:cxn ang="0">
                    <a:pos x="T2" y="T3"/>
                  </a:cxn>
                  <a:cxn ang="0">
                    <a:pos x="T4" y="T5"/>
                  </a:cxn>
                  <a:cxn ang="0">
                    <a:pos x="T6" y="T7"/>
                  </a:cxn>
                  <a:cxn ang="0">
                    <a:pos x="T8" y="T9"/>
                  </a:cxn>
                </a:cxnLst>
                <a:rect l="0" t="0" r="r" b="b"/>
                <a:pathLst>
                  <a:path w="495" h="158">
                    <a:moveTo>
                      <a:pt x="105" y="0"/>
                    </a:moveTo>
                    <a:lnTo>
                      <a:pt x="495" y="0"/>
                    </a:lnTo>
                    <a:lnTo>
                      <a:pt x="420" y="158"/>
                    </a:lnTo>
                    <a:lnTo>
                      <a:pt x="0" y="158"/>
                    </a:lnTo>
                    <a:lnTo>
                      <a:pt x="105" y="0"/>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3" name="Freeform 237"/>
              <p:cNvSpPr>
                <a:spLocks/>
              </p:cNvSpPr>
              <p:nvPr/>
            </p:nvSpPr>
            <p:spPr bwMode="auto">
              <a:xfrm>
                <a:off x="3476" y="2985"/>
                <a:ext cx="189" cy="122"/>
              </a:xfrm>
              <a:custGeom>
                <a:avLst/>
                <a:gdLst>
                  <a:gd name="T0" fmla="*/ 0 w 189"/>
                  <a:gd name="T1" fmla="*/ 122 h 122"/>
                  <a:gd name="T2" fmla="*/ 68 w 189"/>
                  <a:gd name="T3" fmla="*/ 0 h 122"/>
                  <a:gd name="T4" fmla="*/ 189 w 189"/>
                  <a:gd name="T5" fmla="*/ 0 h 122"/>
                  <a:gd name="T6" fmla="*/ 189 w 189"/>
                  <a:gd name="T7" fmla="*/ 122 h 122"/>
                  <a:gd name="T8" fmla="*/ 0 w 189"/>
                  <a:gd name="T9" fmla="*/ 122 h 122"/>
                </a:gdLst>
                <a:ahLst/>
                <a:cxnLst>
                  <a:cxn ang="0">
                    <a:pos x="T0" y="T1"/>
                  </a:cxn>
                  <a:cxn ang="0">
                    <a:pos x="T2" y="T3"/>
                  </a:cxn>
                  <a:cxn ang="0">
                    <a:pos x="T4" y="T5"/>
                  </a:cxn>
                  <a:cxn ang="0">
                    <a:pos x="T6" y="T7"/>
                  </a:cxn>
                  <a:cxn ang="0">
                    <a:pos x="T8" y="T9"/>
                  </a:cxn>
                </a:cxnLst>
                <a:rect l="0" t="0" r="r" b="b"/>
                <a:pathLst>
                  <a:path w="189" h="122">
                    <a:moveTo>
                      <a:pt x="0" y="122"/>
                    </a:moveTo>
                    <a:lnTo>
                      <a:pt x="68" y="0"/>
                    </a:lnTo>
                    <a:lnTo>
                      <a:pt x="189" y="0"/>
                    </a:lnTo>
                    <a:lnTo>
                      <a:pt x="189" y="122"/>
                    </a:lnTo>
                    <a:lnTo>
                      <a:pt x="0" y="12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5" name="Freeform 239"/>
              <p:cNvSpPr>
                <a:spLocks/>
              </p:cNvSpPr>
              <p:nvPr/>
            </p:nvSpPr>
            <p:spPr bwMode="auto">
              <a:xfrm>
                <a:off x="3530" y="2985"/>
                <a:ext cx="189" cy="122"/>
              </a:xfrm>
              <a:custGeom>
                <a:avLst/>
                <a:gdLst>
                  <a:gd name="T0" fmla="*/ 0 w 189"/>
                  <a:gd name="T1" fmla="*/ 122 h 122"/>
                  <a:gd name="T2" fmla="*/ 68 w 189"/>
                  <a:gd name="T3" fmla="*/ 0 h 122"/>
                  <a:gd name="T4" fmla="*/ 189 w 189"/>
                  <a:gd name="T5" fmla="*/ 0 h 122"/>
                  <a:gd name="T6" fmla="*/ 189 w 189"/>
                  <a:gd name="T7" fmla="*/ 122 h 122"/>
                  <a:gd name="T8" fmla="*/ 0 w 189"/>
                  <a:gd name="T9" fmla="*/ 122 h 122"/>
                </a:gdLst>
                <a:ahLst/>
                <a:cxnLst>
                  <a:cxn ang="0">
                    <a:pos x="T0" y="T1"/>
                  </a:cxn>
                  <a:cxn ang="0">
                    <a:pos x="T2" y="T3"/>
                  </a:cxn>
                  <a:cxn ang="0">
                    <a:pos x="T4" y="T5"/>
                  </a:cxn>
                  <a:cxn ang="0">
                    <a:pos x="T6" y="T7"/>
                  </a:cxn>
                  <a:cxn ang="0">
                    <a:pos x="T8" y="T9"/>
                  </a:cxn>
                </a:cxnLst>
                <a:rect l="0" t="0" r="r" b="b"/>
                <a:pathLst>
                  <a:path w="189" h="122">
                    <a:moveTo>
                      <a:pt x="0" y="122"/>
                    </a:moveTo>
                    <a:lnTo>
                      <a:pt x="68" y="0"/>
                    </a:lnTo>
                    <a:lnTo>
                      <a:pt x="189" y="0"/>
                    </a:lnTo>
                    <a:lnTo>
                      <a:pt x="189" y="122"/>
                    </a:lnTo>
                    <a:lnTo>
                      <a:pt x="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6" name="Freeform 240"/>
              <p:cNvSpPr>
                <a:spLocks/>
              </p:cNvSpPr>
              <p:nvPr/>
            </p:nvSpPr>
            <p:spPr bwMode="auto">
              <a:xfrm>
                <a:off x="3476" y="3107"/>
                <a:ext cx="243" cy="28"/>
              </a:xfrm>
              <a:custGeom>
                <a:avLst/>
                <a:gdLst>
                  <a:gd name="T0" fmla="*/ 0 w 243"/>
                  <a:gd name="T1" fmla="*/ 28 h 28"/>
                  <a:gd name="T2" fmla="*/ 0 w 243"/>
                  <a:gd name="T3" fmla="*/ 0 h 28"/>
                  <a:gd name="T4" fmla="*/ 243 w 243"/>
                  <a:gd name="T5" fmla="*/ 0 h 28"/>
                  <a:gd name="T6" fmla="*/ 218 w 243"/>
                  <a:gd name="T7" fmla="*/ 28 h 28"/>
                  <a:gd name="T8" fmla="*/ 0 w 243"/>
                  <a:gd name="T9" fmla="*/ 28 h 28"/>
                </a:gdLst>
                <a:ahLst/>
                <a:cxnLst>
                  <a:cxn ang="0">
                    <a:pos x="T0" y="T1"/>
                  </a:cxn>
                  <a:cxn ang="0">
                    <a:pos x="T2" y="T3"/>
                  </a:cxn>
                  <a:cxn ang="0">
                    <a:pos x="T4" y="T5"/>
                  </a:cxn>
                  <a:cxn ang="0">
                    <a:pos x="T6" y="T7"/>
                  </a:cxn>
                  <a:cxn ang="0">
                    <a:pos x="T8" y="T9"/>
                  </a:cxn>
                </a:cxnLst>
                <a:rect l="0" t="0" r="r" b="b"/>
                <a:pathLst>
                  <a:path w="243" h="28">
                    <a:moveTo>
                      <a:pt x="0" y="28"/>
                    </a:moveTo>
                    <a:lnTo>
                      <a:pt x="0" y="0"/>
                    </a:lnTo>
                    <a:lnTo>
                      <a:pt x="243" y="0"/>
                    </a:lnTo>
                    <a:lnTo>
                      <a:pt x="218" y="28"/>
                    </a:lnTo>
                    <a:lnTo>
                      <a:pt x="0" y="28"/>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8" name="Freeform 242"/>
              <p:cNvSpPr>
                <a:spLocks/>
              </p:cNvSpPr>
              <p:nvPr/>
            </p:nvSpPr>
            <p:spPr bwMode="auto">
              <a:xfrm>
                <a:off x="3000" y="2989"/>
                <a:ext cx="350" cy="121"/>
              </a:xfrm>
              <a:custGeom>
                <a:avLst/>
                <a:gdLst>
                  <a:gd name="T0" fmla="*/ 350 w 350"/>
                  <a:gd name="T1" fmla="*/ 121 h 121"/>
                  <a:gd name="T2" fmla="*/ 279 w 350"/>
                  <a:gd name="T3" fmla="*/ 0 h 121"/>
                  <a:gd name="T4" fmla="*/ 0 w 350"/>
                  <a:gd name="T5" fmla="*/ 0 h 121"/>
                  <a:gd name="T6" fmla="*/ 0 w 350"/>
                  <a:gd name="T7" fmla="*/ 121 h 121"/>
                  <a:gd name="T8" fmla="*/ 350 w 350"/>
                  <a:gd name="T9" fmla="*/ 121 h 121"/>
                </a:gdLst>
                <a:ahLst/>
                <a:cxnLst>
                  <a:cxn ang="0">
                    <a:pos x="T0" y="T1"/>
                  </a:cxn>
                  <a:cxn ang="0">
                    <a:pos x="T2" y="T3"/>
                  </a:cxn>
                  <a:cxn ang="0">
                    <a:pos x="T4" y="T5"/>
                  </a:cxn>
                  <a:cxn ang="0">
                    <a:pos x="T6" y="T7"/>
                  </a:cxn>
                  <a:cxn ang="0">
                    <a:pos x="T8" y="T9"/>
                  </a:cxn>
                </a:cxnLst>
                <a:rect l="0" t="0" r="r" b="b"/>
                <a:pathLst>
                  <a:path w="350" h="121">
                    <a:moveTo>
                      <a:pt x="350" y="121"/>
                    </a:moveTo>
                    <a:lnTo>
                      <a:pt x="279" y="0"/>
                    </a:lnTo>
                    <a:lnTo>
                      <a:pt x="0" y="0"/>
                    </a:lnTo>
                    <a:lnTo>
                      <a:pt x="0" y="121"/>
                    </a:lnTo>
                    <a:lnTo>
                      <a:pt x="350"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09" name="Freeform 243"/>
              <p:cNvSpPr>
                <a:spLocks/>
              </p:cNvSpPr>
              <p:nvPr/>
            </p:nvSpPr>
            <p:spPr bwMode="auto">
              <a:xfrm>
                <a:off x="3000" y="3110"/>
                <a:ext cx="350" cy="25"/>
              </a:xfrm>
              <a:custGeom>
                <a:avLst/>
                <a:gdLst>
                  <a:gd name="T0" fmla="*/ 350 w 350"/>
                  <a:gd name="T1" fmla="*/ 25 h 25"/>
                  <a:gd name="T2" fmla="*/ 350 w 350"/>
                  <a:gd name="T3" fmla="*/ 0 h 25"/>
                  <a:gd name="T4" fmla="*/ 0 w 350"/>
                  <a:gd name="T5" fmla="*/ 0 h 25"/>
                  <a:gd name="T6" fmla="*/ 24 w 350"/>
                  <a:gd name="T7" fmla="*/ 25 h 25"/>
                  <a:gd name="T8" fmla="*/ 350 w 350"/>
                  <a:gd name="T9" fmla="*/ 25 h 25"/>
                </a:gdLst>
                <a:ahLst/>
                <a:cxnLst>
                  <a:cxn ang="0">
                    <a:pos x="T0" y="T1"/>
                  </a:cxn>
                  <a:cxn ang="0">
                    <a:pos x="T2" y="T3"/>
                  </a:cxn>
                  <a:cxn ang="0">
                    <a:pos x="T4" y="T5"/>
                  </a:cxn>
                  <a:cxn ang="0">
                    <a:pos x="T6" y="T7"/>
                  </a:cxn>
                  <a:cxn ang="0">
                    <a:pos x="T8" y="T9"/>
                  </a:cxn>
                </a:cxnLst>
                <a:rect l="0" t="0" r="r" b="b"/>
                <a:pathLst>
                  <a:path w="350" h="25">
                    <a:moveTo>
                      <a:pt x="350" y="25"/>
                    </a:moveTo>
                    <a:lnTo>
                      <a:pt x="350" y="0"/>
                    </a:lnTo>
                    <a:lnTo>
                      <a:pt x="0" y="0"/>
                    </a:lnTo>
                    <a:lnTo>
                      <a:pt x="24" y="25"/>
                    </a:lnTo>
                    <a:lnTo>
                      <a:pt x="350" y="25"/>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0" name="Freeform 244"/>
              <p:cNvSpPr>
                <a:spLocks/>
              </p:cNvSpPr>
              <p:nvPr/>
            </p:nvSpPr>
            <p:spPr bwMode="auto">
              <a:xfrm>
                <a:off x="3037" y="2740"/>
                <a:ext cx="132" cy="127"/>
              </a:xfrm>
              <a:custGeom>
                <a:avLst/>
                <a:gdLst>
                  <a:gd name="T0" fmla="*/ 89 w 89"/>
                  <a:gd name="T1" fmla="*/ 61 h 86"/>
                  <a:gd name="T2" fmla="*/ 65 w 89"/>
                  <a:gd name="T3" fmla="*/ 86 h 86"/>
                  <a:gd name="T4" fmla="*/ 24 w 89"/>
                  <a:gd name="T5" fmla="*/ 86 h 86"/>
                  <a:gd name="T6" fmla="*/ 0 w 89"/>
                  <a:gd name="T7" fmla="*/ 61 h 86"/>
                  <a:gd name="T8" fmla="*/ 0 w 89"/>
                  <a:gd name="T9" fmla="*/ 24 h 86"/>
                  <a:gd name="T10" fmla="*/ 24 w 89"/>
                  <a:gd name="T11" fmla="*/ 0 h 86"/>
                  <a:gd name="T12" fmla="*/ 65 w 89"/>
                  <a:gd name="T13" fmla="*/ 0 h 86"/>
                  <a:gd name="T14" fmla="*/ 89 w 89"/>
                  <a:gd name="T15" fmla="*/ 24 h 86"/>
                  <a:gd name="T16" fmla="*/ 89 w 89"/>
                  <a:gd name="T17" fmla="*/ 6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86">
                    <a:moveTo>
                      <a:pt x="89" y="61"/>
                    </a:moveTo>
                    <a:cubicBezTo>
                      <a:pt x="89" y="75"/>
                      <a:pt x="79" y="86"/>
                      <a:pt x="65" y="86"/>
                    </a:cubicBezTo>
                    <a:cubicBezTo>
                      <a:pt x="24" y="86"/>
                      <a:pt x="24" y="86"/>
                      <a:pt x="24" y="86"/>
                    </a:cubicBezTo>
                    <a:cubicBezTo>
                      <a:pt x="10" y="86"/>
                      <a:pt x="0" y="75"/>
                      <a:pt x="0" y="61"/>
                    </a:cubicBezTo>
                    <a:cubicBezTo>
                      <a:pt x="0" y="24"/>
                      <a:pt x="0" y="24"/>
                      <a:pt x="0" y="24"/>
                    </a:cubicBezTo>
                    <a:cubicBezTo>
                      <a:pt x="0" y="11"/>
                      <a:pt x="10" y="0"/>
                      <a:pt x="24" y="0"/>
                    </a:cubicBezTo>
                    <a:cubicBezTo>
                      <a:pt x="65" y="0"/>
                      <a:pt x="65" y="0"/>
                      <a:pt x="65" y="0"/>
                    </a:cubicBezTo>
                    <a:cubicBezTo>
                      <a:pt x="79" y="0"/>
                      <a:pt x="89" y="11"/>
                      <a:pt x="89" y="24"/>
                    </a:cubicBezTo>
                    <a:lnTo>
                      <a:pt x="89" y="61"/>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1" name="Freeform 245"/>
              <p:cNvSpPr>
                <a:spLocks/>
              </p:cNvSpPr>
              <p:nvPr/>
            </p:nvSpPr>
            <p:spPr bwMode="auto">
              <a:xfrm>
                <a:off x="3095" y="2740"/>
                <a:ext cx="133" cy="127"/>
              </a:xfrm>
              <a:custGeom>
                <a:avLst/>
                <a:gdLst>
                  <a:gd name="T0" fmla="*/ 90 w 90"/>
                  <a:gd name="T1" fmla="*/ 61 h 86"/>
                  <a:gd name="T2" fmla="*/ 66 w 90"/>
                  <a:gd name="T3" fmla="*/ 86 h 86"/>
                  <a:gd name="T4" fmla="*/ 24 w 90"/>
                  <a:gd name="T5" fmla="*/ 86 h 86"/>
                  <a:gd name="T6" fmla="*/ 0 w 90"/>
                  <a:gd name="T7" fmla="*/ 61 h 86"/>
                  <a:gd name="T8" fmla="*/ 0 w 90"/>
                  <a:gd name="T9" fmla="*/ 24 h 86"/>
                  <a:gd name="T10" fmla="*/ 24 w 90"/>
                  <a:gd name="T11" fmla="*/ 0 h 86"/>
                  <a:gd name="T12" fmla="*/ 66 w 90"/>
                  <a:gd name="T13" fmla="*/ 0 h 86"/>
                  <a:gd name="T14" fmla="*/ 90 w 90"/>
                  <a:gd name="T15" fmla="*/ 24 h 86"/>
                  <a:gd name="T16" fmla="*/ 90 w 90"/>
                  <a:gd name="T17" fmla="*/ 6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6">
                    <a:moveTo>
                      <a:pt x="90" y="61"/>
                    </a:moveTo>
                    <a:cubicBezTo>
                      <a:pt x="90" y="75"/>
                      <a:pt x="79" y="86"/>
                      <a:pt x="66" y="86"/>
                    </a:cubicBezTo>
                    <a:cubicBezTo>
                      <a:pt x="24" y="86"/>
                      <a:pt x="24" y="86"/>
                      <a:pt x="24" y="86"/>
                    </a:cubicBezTo>
                    <a:cubicBezTo>
                      <a:pt x="11" y="86"/>
                      <a:pt x="0" y="75"/>
                      <a:pt x="0" y="61"/>
                    </a:cubicBezTo>
                    <a:cubicBezTo>
                      <a:pt x="0" y="24"/>
                      <a:pt x="0" y="24"/>
                      <a:pt x="0" y="24"/>
                    </a:cubicBezTo>
                    <a:cubicBezTo>
                      <a:pt x="0" y="11"/>
                      <a:pt x="11" y="0"/>
                      <a:pt x="24" y="0"/>
                    </a:cubicBezTo>
                    <a:cubicBezTo>
                      <a:pt x="66" y="0"/>
                      <a:pt x="66" y="0"/>
                      <a:pt x="66" y="0"/>
                    </a:cubicBezTo>
                    <a:cubicBezTo>
                      <a:pt x="79" y="0"/>
                      <a:pt x="90" y="11"/>
                      <a:pt x="90" y="24"/>
                    </a:cubicBezTo>
                    <a:lnTo>
                      <a:pt x="90"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2" name="Rectangle 246"/>
              <p:cNvSpPr>
                <a:spLocks noChangeArrowheads="1"/>
              </p:cNvSpPr>
              <p:nvPr/>
            </p:nvSpPr>
            <p:spPr bwMode="auto">
              <a:xfrm>
                <a:off x="3343" y="2600"/>
                <a:ext cx="7" cy="18"/>
              </a:xfrm>
              <a:prstGeom prst="rect">
                <a:avLst/>
              </a:prstGeom>
              <a:solidFill>
                <a:srgbClr val="FCD11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3" name="Freeform 247"/>
              <p:cNvSpPr>
                <a:spLocks/>
              </p:cNvSpPr>
              <p:nvPr/>
            </p:nvSpPr>
            <p:spPr bwMode="auto">
              <a:xfrm>
                <a:off x="3332" y="2461"/>
                <a:ext cx="218" cy="120"/>
              </a:xfrm>
              <a:custGeom>
                <a:avLst/>
                <a:gdLst>
                  <a:gd name="T0" fmla="*/ 0 w 218"/>
                  <a:gd name="T1" fmla="*/ 0 h 120"/>
                  <a:gd name="T2" fmla="*/ 107 w 218"/>
                  <a:gd name="T3" fmla="*/ 120 h 120"/>
                  <a:gd name="T4" fmla="*/ 218 w 218"/>
                  <a:gd name="T5" fmla="*/ 0 h 120"/>
                </a:gdLst>
                <a:ahLst/>
                <a:cxnLst>
                  <a:cxn ang="0">
                    <a:pos x="T0" y="T1"/>
                  </a:cxn>
                  <a:cxn ang="0">
                    <a:pos x="T2" y="T3"/>
                  </a:cxn>
                  <a:cxn ang="0">
                    <a:pos x="T4" y="T5"/>
                  </a:cxn>
                </a:cxnLst>
                <a:rect l="0" t="0" r="r" b="b"/>
                <a:pathLst>
                  <a:path w="218" h="120">
                    <a:moveTo>
                      <a:pt x="0" y="0"/>
                    </a:moveTo>
                    <a:lnTo>
                      <a:pt x="107" y="120"/>
                    </a:lnTo>
                    <a:lnTo>
                      <a:pt x="218" y="0"/>
                    </a:lnTo>
                  </a:path>
                </a:pathLst>
              </a:custGeom>
              <a:noFill/>
              <a:ln w="23813" cap="rnd">
                <a:solidFill>
                  <a:srgbClr val="0072C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4" name="Rectangle 248"/>
              <p:cNvSpPr>
                <a:spLocks noChangeArrowheads="1"/>
              </p:cNvSpPr>
              <p:nvPr/>
            </p:nvSpPr>
            <p:spPr bwMode="auto">
              <a:xfrm>
                <a:off x="3225" y="3135"/>
                <a:ext cx="69" cy="77"/>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5" name="Freeform 249"/>
              <p:cNvSpPr>
                <a:spLocks/>
              </p:cNvSpPr>
              <p:nvPr/>
            </p:nvSpPr>
            <p:spPr bwMode="auto">
              <a:xfrm>
                <a:off x="3607" y="3742"/>
                <a:ext cx="105" cy="60"/>
              </a:xfrm>
              <a:custGeom>
                <a:avLst/>
                <a:gdLst>
                  <a:gd name="T0" fmla="*/ 0 w 105"/>
                  <a:gd name="T1" fmla="*/ 60 h 60"/>
                  <a:gd name="T2" fmla="*/ 0 w 105"/>
                  <a:gd name="T3" fmla="*/ 0 h 60"/>
                  <a:gd name="T4" fmla="*/ 105 w 105"/>
                  <a:gd name="T5" fmla="*/ 60 h 60"/>
                  <a:gd name="T6" fmla="*/ 0 w 105"/>
                  <a:gd name="T7" fmla="*/ 60 h 60"/>
                </a:gdLst>
                <a:ahLst/>
                <a:cxnLst>
                  <a:cxn ang="0">
                    <a:pos x="T0" y="T1"/>
                  </a:cxn>
                  <a:cxn ang="0">
                    <a:pos x="T2" y="T3"/>
                  </a:cxn>
                  <a:cxn ang="0">
                    <a:pos x="T4" y="T5"/>
                  </a:cxn>
                  <a:cxn ang="0">
                    <a:pos x="T6" y="T7"/>
                  </a:cxn>
                </a:cxnLst>
                <a:rect l="0" t="0" r="r" b="b"/>
                <a:pathLst>
                  <a:path w="105" h="60">
                    <a:moveTo>
                      <a:pt x="0" y="60"/>
                    </a:moveTo>
                    <a:lnTo>
                      <a:pt x="0" y="0"/>
                    </a:lnTo>
                    <a:lnTo>
                      <a:pt x="105" y="60"/>
                    </a:lnTo>
                    <a:lnTo>
                      <a:pt x="0" y="6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6" name="Freeform 250"/>
              <p:cNvSpPr>
                <a:spLocks/>
              </p:cNvSpPr>
              <p:nvPr/>
            </p:nvSpPr>
            <p:spPr bwMode="auto">
              <a:xfrm>
                <a:off x="3607" y="3739"/>
                <a:ext cx="205" cy="63"/>
              </a:xfrm>
              <a:custGeom>
                <a:avLst/>
                <a:gdLst>
                  <a:gd name="T0" fmla="*/ 101 w 205"/>
                  <a:gd name="T1" fmla="*/ 0 h 63"/>
                  <a:gd name="T2" fmla="*/ 205 w 205"/>
                  <a:gd name="T3" fmla="*/ 63 h 63"/>
                  <a:gd name="T4" fmla="*/ 105 w 205"/>
                  <a:gd name="T5" fmla="*/ 63 h 63"/>
                  <a:gd name="T6" fmla="*/ 0 w 205"/>
                  <a:gd name="T7" fmla="*/ 3 h 63"/>
                  <a:gd name="T8" fmla="*/ 101 w 205"/>
                  <a:gd name="T9" fmla="*/ 0 h 63"/>
                </a:gdLst>
                <a:ahLst/>
                <a:cxnLst>
                  <a:cxn ang="0">
                    <a:pos x="T0" y="T1"/>
                  </a:cxn>
                  <a:cxn ang="0">
                    <a:pos x="T2" y="T3"/>
                  </a:cxn>
                  <a:cxn ang="0">
                    <a:pos x="T4" y="T5"/>
                  </a:cxn>
                  <a:cxn ang="0">
                    <a:pos x="T6" y="T7"/>
                  </a:cxn>
                  <a:cxn ang="0">
                    <a:pos x="T8" y="T9"/>
                  </a:cxn>
                </a:cxnLst>
                <a:rect l="0" t="0" r="r" b="b"/>
                <a:pathLst>
                  <a:path w="205" h="63">
                    <a:moveTo>
                      <a:pt x="101" y="0"/>
                    </a:moveTo>
                    <a:lnTo>
                      <a:pt x="205" y="63"/>
                    </a:lnTo>
                    <a:lnTo>
                      <a:pt x="105" y="63"/>
                    </a:lnTo>
                    <a:lnTo>
                      <a:pt x="0" y="3"/>
                    </a:lnTo>
                    <a:lnTo>
                      <a:pt x="10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7" name="Freeform 251"/>
              <p:cNvSpPr>
                <a:spLocks/>
              </p:cNvSpPr>
              <p:nvPr/>
            </p:nvSpPr>
            <p:spPr bwMode="auto">
              <a:xfrm>
                <a:off x="3146" y="3739"/>
                <a:ext cx="206" cy="63"/>
              </a:xfrm>
              <a:custGeom>
                <a:avLst/>
                <a:gdLst>
                  <a:gd name="T0" fmla="*/ 101 w 206"/>
                  <a:gd name="T1" fmla="*/ 0 h 63"/>
                  <a:gd name="T2" fmla="*/ 206 w 206"/>
                  <a:gd name="T3" fmla="*/ 63 h 63"/>
                  <a:gd name="T4" fmla="*/ 101 w 206"/>
                  <a:gd name="T5" fmla="*/ 63 h 63"/>
                  <a:gd name="T6" fmla="*/ 0 w 206"/>
                  <a:gd name="T7" fmla="*/ 3 h 63"/>
                  <a:gd name="T8" fmla="*/ 101 w 206"/>
                  <a:gd name="T9" fmla="*/ 0 h 63"/>
                </a:gdLst>
                <a:ahLst/>
                <a:cxnLst>
                  <a:cxn ang="0">
                    <a:pos x="T0" y="T1"/>
                  </a:cxn>
                  <a:cxn ang="0">
                    <a:pos x="T2" y="T3"/>
                  </a:cxn>
                  <a:cxn ang="0">
                    <a:pos x="T4" y="T5"/>
                  </a:cxn>
                  <a:cxn ang="0">
                    <a:pos x="T6" y="T7"/>
                  </a:cxn>
                  <a:cxn ang="0">
                    <a:pos x="T8" y="T9"/>
                  </a:cxn>
                </a:cxnLst>
                <a:rect l="0" t="0" r="r" b="b"/>
                <a:pathLst>
                  <a:path w="206" h="63">
                    <a:moveTo>
                      <a:pt x="101" y="0"/>
                    </a:moveTo>
                    <a:lnTo>
                      <a:pt x="206" y="63"/>
                    </a:lnTo>
                    <a:lnTo>
                      <a:pt x="101" y="63"/>
                    </a:lnTo>
                    <a:lnTo>
                      <a:pt x="0" y="3"/>
                    </a:lnTo>
                    <a:lnTo>
                      <a:pt x="10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8" name="Freeform 252"/>
              <p:cNvSpPr>
                <a:spLocks/>
              </p:cNvSpPr>
              <p:nvPr/>
            </p:nvSpPr>
            <p:spPr bwMode="auto">
              <a:xfrm>
                <a:off x="3146" y="3742"/>
                <a:ext cx="105" cy="60"/>
              </a:xfrm>
              <a:custGeom>
                <a:avLst/>
                <a:gdLst>
                  <a:gd name="T0" fmla="*/ 0 w 105"/>
                  <a:gd name="T1" fmla="*/ 60 h 60"/>
                  <a:gd name="T2" fmla="*/ 0 w 105"/>
                  <a:gd name="T3" fmla="*/ 0 h 60"/>
                  <a:gd name="T4" fmla="*/ 105 w 105"/>
                  <a:gd name="T5" fmla="*/ 60 h 60"/>
                  <a:gd name="T6" fmla="*/ 0 w 105"/>
                  <a:gd name="T7" fmla="*/ 60 h 60"/>
                </a:gdLst>
                <a:ahLst/>
                <a:cxnLst>
                  <a:cxn ang="0">
                    <a:pos x="T0" y="T1"/>
                  </a:cxn>
                  <a:cxn ang="0">
                    <a:pos x="T2" y="T3"/>
                  </a:cxn>
                  <a:cxn ang="0">
                    <a:pos x="T4" y="T5"/>
                  </a:cxn>
                  <a:cxn ang="0">
                    <a:pos x="T6" y="T7"/>
                  </a:cxn>
                </a:cxnLst>
                <a:rect l="0" t="0" r="r" b="b"/>
                <a:pathLst>
                  <a:path w="105" h="60">
                    <a:moveTo>
                      <a:pt x="0" y="60"/>
                    </a:moveTo>
                    <a:lnTo>
                      <a:pt x="0" y="0"/>
                    </a:lnTo>
                    <a:lnTo>
                      <a:pt x="105" y="60"/>
                    </a:lnTo>
                    <a:lnTo>
                      <a:pt x="0" y="6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19" name="Freeform 253"/>
              <p:cNvSpPr>
                <a:spLocks/>
              </p:cNvSpPr>
              <p:nvPr/>
            </p:nvSpPr>
            <p:spPr bwMode="auto">
              <a:xfrm>
                <a:off x="3355" y="2883"/>
                <a:ext cx="177" cy="65"/>
              </a:xfrm>
              <a:custGeom>
                <a:avLst/>
                <a:gdLst>
                  <a:gd name="T0" fmla="*/ 14 w 177"/>
                  <a:gd name="T1" fmla="*/ 12 h 65"/>
                  <a:gd name="T2" fmla="*/ 0 w 177"/>
                  <a:gd name="T3" fmla="*/ 65 h 65"/>
                  <a:gd name="T4" fmla="*/ 177 w 177"/>
                  <a:gd name="T5" fmla="*/ 65 h 65"/>
                  <a:gd name="T6" fmla="*/ 164 w 177"/>
                  <a:gd name="T7" fmla="*/ 12 h 65"/>
                  <a:gd name="T8" fmla="*/ 150 w 177"/>
                  <a:gd name="T9" fmla="*/ 2 h 65"/>
                  <a:gd name="T10" fmla="*/ 127 w 177"/>
                  <a:gd name="T11" fmla="*/ 2 h 65"/>
                  <a:gd name="T12" fmla="*/ 113 w 177"/>
                  <a:gd name="T13" fmla="*/ 3 h 65"/>
                  <a:gd name="T14" fmla="*/ 59 w 177"/>
                  <a:gd name="T15" fmla="*/ 3 h 65"/>
                  <a:gd name="T16" fmla="*/ 48 w 177"/>
                  <a:gd name="T17" fmla="*/ 0 h 65"/>
                  <a:gd name="T18" fmla="*/ 28 w 177"/>
                  <a:gd name="T19" fmla="*/ 3 h 65"/>
                  <a:gd name="T20" fmla="*/ 14 w 177"/>
                  <a:gd name="T21"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65">
                    <a:moveTo>
                      <a:pt x="14" y="12"/>
                    </a:moveTo>
                    <a:lnTo>
                      <a:pt x="0" y="65"/>
                    </a:lnTo>
                    <a:lnTo>
                      <a:pt x="177" y="65"/>
                    </a:lnTo>
                    <a:lnTo>
                      <a:pt x="164" y="12"/>
                    </a:lnTo>
                    <a:lnTo>
                      <a:pt x="150" y="2"/>
                    </a:lnTo>
                    <a:lnTo>
                      <a:pt x="127" y="2"/>
                    </a:lnTo>
                    <a:lnTo>
                      <a:pt x="113" y="3"/>
                    </a:lnTo>
                    <a:lnTo>
                      <a:pt x="59" y="3"/>
                    </a:lnTo>
                    <a:lnTo>
                      <a:pt x="48" y="0"/>
                    </a:lnTo>
                    <a:lnTo>
                      <a:pt x="28" y="3"/>
                    </a:lnTo>
                    <a:lnTo>
                      <a:pt x="14" y="1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0" name="Freeform 254"/>
              <p:cNvSpPr>
                <a:spLocks/>
              </p:cNvSpPr>
              <p:nvPr/>
            </p:nvSpPr>
            <p:spPr bwMode="auto">
              <a:xfrm>
                <a:off x="3369" y="2877"/>
                <a:ext cx="150" cy="31"/>
              </a:xfrm>
              <a:custGeom>
                <a:avLst/>
                <a:gdLst>
                  <a:gd name="T0" fmla="*/ 101 w 101"/>
                  <a:gd name="T1" fmla="*/ 11 h 21"/>
                  <a:gd name="T2" fmla="*/ 100 w 101"/>
                  <a:gd name="T3" fmla="*/ 8 h 21"/>
                  <a:gd name="T4" fmla="*/ 96 w 101"/>
                  <a:gd name="T5" fmla="*/ 5 h 21"/>
                  <a:gd name="T6" fmla="*/ 85 w 101"/>
                  <a:gd name="T7" fmla="*/ 0 h 21"/>
                  <a:gd name="T8" fmla="*/ 78 w 101"/>
                  <a:gd name="T9" fmla="*/ 0 h 21"/>
                  <a:gd name="T10" fmla="*/ 74 w 101"/>
                  <a:gd name="T11" fmla="*/ 1 h 21"/>
                  <a:gd name="T12" fmla="*/ 68 w 101"/>
                  <a:gd name="T13" fmla="*/ 3 h 21"/>
                  <a:gd name="T14" fmla="*/ 50 w 101"/>
                  <a:gd name="T15" fmla="*/ 3 h 21"/>
                  <a:gd name="T16" fmla="*/ 33 w 101"/>
                  <a:gd name="T17" fmla="*/ 3 h 21"/>
                  <a:gd name="T18" fmla="*/ 27 w 101"/>
                  <a:gd name="T19" fmla="*/ 1 h 21"/>
                  <a:gd name="T20" fmla="*/ 23 w 101"/>
                  <a:gd name="T21" fmla="*/ 0 h 21"/>
                  <a:gd name="T22" fmla="*/ 16 w 101"/>
                  <a:gd name="T23" fmla="*/ 0 h 21"/>
                  <a:gd name="T24" fmla="*/ 5 w 101"/>
                  <a:gd name="T25" fmla="*/ 5 h 21"/>
                  <a:gd name="T26" fmla="*/ 1 w 101"/>
                  <a:gd name="T27" fmla="*/ 8 h 21"/>
                  <a:gd name="T28" fmla="*/ 0 w 101"/>
                  <a:gd name="T29" fmla="*/ 12 h 21"/>
                  <a:gd name="T30" fmla="*/ 21 w 101"/>
                  <a:gd name="T31" fmla="*/ 5 h 21"/>
                  <a:gd name="T32" fmla="*/ 31 w 101"/>
                  <a:gd name="T33" fmla="*/ 14 h 21"/>
                  <a:gd name="T34" fmla="*/ 40 w 101"/>
                  <a:gd name="T35" fmla="*/ 21 h 21"/>
                  <a:gd name="T36" fmla="*/ 60 w 101"/>
                  <a:gd name="T37" fmla="*/ 21 h 21"/>
                  <a:gd name="T38" fmla="*/ 69 w 101"/>
                  <a:gd name="T39" fmla="*/ 14 h 21"/>
                  <a:gd name="T40" fmla="*/ 79 w 101"/>
                  <a:gd name="T41" fmla="*/ 5 h 21"/>
                  <a:gd name="T42" fmla="*/ 101 w 101"/>
                  <a:gd name="T43" fmla="*/ 12 h 21"/>
                  <a:gd name="T44" fmla="*/ 101 w 101"/>
                  <a:gd name="T4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21">
                    <a:moveTo>
                      <a:pt x="101" y="11"/>
                    </a:moveTo>
                    <a:cubicBezTo>
                      <a:pt x="101" y="11"/>
                      <a:pt x="100" y="9"/>
                      <a:pt x="100" y="8"/>
                    </a:cubicBezTo>
                    <a:cubicBezTo>
                      <a:pt x="100" y="7"/>
                      <a:pt x="98" y="6"/>
                      <a:pt x="96" y="5"/>
                    </a:cubicBezTo>
                    <a:cubicBezTo>
                      <a:pt x="94" y="4"/>
                      <a:pt x="87" y="1"/>
                      <a:pt x="85" y="0"/>
                    </a:cubicBezTo>
                    <a:cubicBezTo>
                      <a:pt x="82" y="0"/>
                      <a:pt x="79" y="0"/>
                      <a:pt x="78" y="0"/>
                    </a:cubicBezTo>
                    <a:cubicBezTo>
                      <a:pt x="76" y="0"/>
                      <a:pt x="75" y="0"/>
                      <a:pt x="74" y="1"/>
                    </a:cubicBezTo>
                    <a:cubicBezTo>
                      <a:pt x="73" y="1"/>
                      <a:pt x="70" y="3"/>
                      <a:pt x="68" y="3"/>
                    </a:cubicBezTo>
                    <a:cubicBezTo>
                      <a:pt x="66" y="3"/>
                      <a:pt x="50" y="3"/>
                      <a:pt x="50" y="3"/>
                    </a:cubicBezTo>
                    <a:cubicBezTo>
                      <a:pt x="50" y="3"/>
                      <a:pt x="34" y="3"/>
                      <a:pt x="33" y="3"/>
                    </a:cubicBezTo>
                    <a:cubicBezTo>
                      <a:pt x="31" y="3"/>
                      <a:pt x="28" y="1"/>
                      <a:pt x="27" y="1"/>
                    </a:cubicBezTo>
                    <a:cubicBezTo>
                      <a:pt x="26" y="0"/>
                      <a:pt x="24" y="0"/>
                      <a:pt x="23" y="0"/>
                    </a:cubicBezTo>
                    <a:cubicBezTo>
                      <a:pt x="21" y="0"/>
                      <a:pt x="19" y="0"/>
                      <a:pt x="16" y="0"/>
                    </a:cubicBezTo>
                    <a:cubicBezTo>
                      <a:pt x="14" y="1"/>
                      <a:pt x="7" y="4"/>
                      <a:pt x="5" y="5"/>
                    </a:cubicBezTo>
                    <a:cubicBezTo>
                      <a:pt x="2" y="6"/>
                      <a:pt x="1" y="7"/>
                      <a:pt x="1" y="8"/>
                    </a:cubicBezTo>
                    <a:cubicBezTo>
                      <a:pt x="1" y="9"/>
                      <a:pt x="0" y="12"/>
                      <a:pt x="0" y="12"/>
                    </a:cubicBezTo>
                    <a:cubicBezTo>
                      <a:pt x="4" y="9"/>
                      <a:pt x="16" y="5"/>
                      <a:pt x="21" y="5"/>
                    </a:cubicBezTo>
                    <a:cubicBezTo>
                      <a:pt x="26" y="5"/>
                      <a:pt x="28" y="10"/>
                      <a:pt x="31" y="14"/>
                    </a:cubicBezTo>
                    <a:cubicBezTo>
                      <a:pt x="36" y="20"/>
                      <a:pt x="37" y="21"/>
                      <a:pt x="40" y="21"/>
                    </a:cubicBezTo>
                    <a:cubicBezTo>
                      <a:pt x="43" y="21"/>
                      <a:pt x="58" y="21"/>
                      <a:pt x="60" y="21"/>
                    </a:cubicBezTo>
                    <a:cubicBezTo>
                      <a:pt x="63" y="21"/>
                      <a:pt x="65" y="20"/>
                      <a:pt x="69" y="14"/>
                    </a:cubicBezTo>
                    <a:cubicBezTo>
                      <a:pt x="73" y="10"/>
                      <a:pt x="75" y="5"/>
                      <a:pt x="79" y="5"/>
                    </a:cubicBezTo>
                    <a:cubicBezTo>
                      <a:pt x="84" y="5"/>
                      <a:pt x="96" y="9"/>
                      <a:pt x="101" y="12"/>
                    </a:cubicBezTo>
                    <a:lnTo>
                      <a:pt x="10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1" name="Freeform 255"/>
              <p:cNvSpPr>
                <a:spLocks/>
              </p:cNvSpPr>
              <p:nvPr/>
            </p:nvSpPr>
            <p:spPr bwMode="auto">
              <a:xfrm>
                <a:off x="3519" y="289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2" name="Freeform 256"/>
              <p:cNvSpPr>
                <a:spLocks/>
              </p:cNvSpPr>
              <p:nvPr/>
            </p:nvSpPr>
            <p:spPr bwMode="auto">
              <a:xfrm>
                <a:off x="3517" y="28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3" name="Freeform 257"/>
              <p:cNvSpPr>
                <a:spLocks/>
              </p:cNvSpPr>
              <p:nvPr/>
            </p:nvSpPr>
            <p:spPr bwMode="auto">
              <a:xfrm>
                <a:off x="3519" y="289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4" name="Freeform 258"/>
              <p:cNvSpPr>
                <a:spLocks/>
              </p:cNvSpPr>
              <p:nvPr/>
            </p:nvSpPr>
            <p:spPr bwMode="auto">
              <a:xfrm>
                <a:off x="3337" y="2885"/>
                <a:ext cx="214" cy="134"/>
              </a:xfrm>
              <a:custGeom>
                <a:avLst/>
                <a:gdLst>
                  <a:gd name="T0" fmla="*/ 128 w 145"/>
                  <a:gd name="T1" fmla="*/ 11 h 91"/>
                  <a:gd name="T2" fmla="*/ 123 w 145"/>
                  <a:gd name="T3" fmla="*/ 7 h 91"/>
                  <a:gd name="T4" fmla="*/ 123 w 145"/>
                  <a:gd name="T5" fmla="*/ 6 h 91"/>
                  <a:gd name="T6" fmla="*/ 123 w 145"/>
                  <a:gd name="T7" fmla="*/ 7 h 91"/>
                  <a:gd name="T8" fmla="*/ 101 w 145"/>
                  <a:gd name="T9" fmla="*/ 0 h 91"/>
                  <a:gd name="T10" fmla="*/ 91 w 145"/>
                  <a:gd name="T11" fmla="*/ 9 h 91"/>
                  <a:gd name="T12" fmla="*/ 82 w 145"/>
                  <a:gd name="T13" fmla="*/ 16 h 91"/>
                  <a:gd name="T14" fmla="*/ 62 w 145"/>
                  <a:gd name="T15" fmla="*/ 16 h 91"/>
                  <a:gd name="T16" fmla="*/ 53 w 145"/>
                  <a:gd name="T17" fmla="*/ 9 h 91"/>
                  <a:gd name="T18" fmla="*/ 43 w 145"/>
                  <a:gd name="T19" fmla="*/ 0 h 91"/>
                  <a:gd name="T20" fmla="*/ 22 w 145"/>
                  <a:gd name="T21" fmla="*/ 7 h 91"/>
                  <a:gd name="T22" fmla="*/ 17 w 145"/>
                  <a:gd name="T23" fmla="*/ 11 h 91"/>
                  <a:gd name="T24" fmla="*/ 0 w 145"/>
                  <a:gd name="T25" fmla="*/ 69 h 91"/>
                  <a:gd name="T26" fmla="*/ 16 w 145"/>
                  <a:gd name="T27" fmla="*/ 91 h 91"/>
                  <a:gd name="T28" fmla="*/ 38 w 145"/>
                  <a:gd name="T29" fmla="*/ 71 h 91"/>
                  <a:gd name="T30" fmla="*/ 49 w 145"/>
                  <a:gd name="T31" fmla="*/ 66 h 91"/>
                  <a:gd name="T32" fmla="*/ 72 w 145"/>
                  <a:gd name="T33" fmla="*/ 66 h 91"/>
                  <a:gd name="T34" fmla="*/ 96 w 145"/>
                  <a:gd name="T35" fmla="*/ 66 h 91"/>
                  <a:gd name="T36" fmla="*/ 107 w 145"/>
                  <a:gd name="T37" fmla="*/ 71 h 91"/>
                  <a:gd name="T38" fmla="*/ 129 w 145"/>
                  <a:gd name="T39" fmla="*/ 91 h 91"/>
                  <a:gd name="T40" fmla="*/ 145 w 145"/>
                  <a:gd name="T41" fmla="*/ 69 h 91"/>
                  <a:gd name="T42" fmla="*/ 128 w 145"/>
                  <a:gd name="T43" fmla="*/ 1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5" h="91">
                    <a:moveTo>
                      <a:pt x="128" y="11"/>
                    </a:moveTo>
                    <a:cubicBezTo>
                      <a:pt x="126" y="7"/>
                      <a:pt x="123" y="7"/>
                      <a:pt x="123" y="7"/>
                    </a:cubicBezTo>
                    <a:cubicBezTo>
                      <a:pt x="123" y="7"/>
                      <a:pt x="123" y="7"/>
                      <a:pt x="123" y="6"/>
                    </a:cubicBezTo>
                    <a:cubicBezTo>
                      <a:pt x="123" y="7"/>
                      <a:pt x="123" y="7"/>
                      <a:pt x="123" y="7"/>
                    </a:cubicBezTo>
                    <a:cubicBezTo>
                      <a:pt x="118" y="4"/>
                      <a:pt x="106" y="0"/>
                      <a:pt x="101" y="0"/>
                    </a:cubicBezTo>
                    <a:cubicBezTo>
                      <a:pt x="97" y="0"/>
                      <a:pt x="95" y="5"/>
                      <a:pt x="91" y="9"/>
                    </a:cubicBezTo>
                    <a:cubicBezTo>
                      <a:pt x="87" y="15"/>
                      <a:pt x="85" y="16"/>
                      <a:pt x="82" y="16"/>
                    </a:cubicBezTo>
                    <a:cubicBezTo>
                      <a:pt x="80" y="16"/>
                      <a:pt x="65" y="16"/>
                      <a:pt x="62" y="16"/>
                    </a:cubicBezTo>
                    <a:cubicBezTo>
                      <a:pt x="59" y="16"/>
                      <a:pt x="58" y="15"/>
                      <a:pt x="53" y="9"/>
                    </a:cubicBezTo>
                    <a:cubicBezTo>
                      <a:pt x="50" y="5"/>
                      <a:pt x="48" y="0"/>
                      <a:pt x="43" y="0"/>
                    </a:cubicBezTo>
                    <a:cubicBezTo>
                      <a:pt x="38" y="0"/>
                      <a:pt x="26" y="4"/>
                      <a:pt x="22" y="7"/>
                    </a:cubicBezTo>
                    <a:cubicBezTo>
                      <a:pt x="22" y="7"/>
                      <a:pt x="19" y="7"/>
                      <a:pt x="17" y="11"/>
                    </a:cubicBezTo>
                    <a:cubicBezTo>
                      <a:pt x="16" y="15"/>
                      <a:pt x="0" y="54"/>
                      <a:pt x="0" y="69"/>
                    </a:cubicBezTo>
                    <a:cubicBezTo>
                      <a:pt x="0" y="89"/>
                      <a:pt x="15" y="91"/>
                      <a:pt x="16" y="91"/>
                    </a:cubicBezTo>
                    <a:cubicBezTo>
                      <a:pt x="18" y="91"/>
                      <a:pt x="33" y="76"/>
                      <a:pt x="38" y="71"/>
                    </a:cubicBezTo>
                    <a:cubicBezTo>
                      <a:pt x="42" y="66"/>
                      <a:pt x="46" y="66"/>
                      <a:pt x="49" y="66"/>
                    </a:cubicBezTo>
                    <a:cubicBezTo>
                      <a:pt x="52" y="66"/>
                      <a:pt x="57" y="66"/>
                      <a:pt x="72" y="66"/>
                    </a:cubicBezTo>
                    <a:cubicBezTo>
                      <a:pt x="88" y="66"/>
                      <a:pt x="93" y="66"/>
                      <a:pt x="96" y="66"/>
                    </a:cubicBezTo>
                    <a:cubicBezTo>
                      <a:pt x="99" y="66"/>
                      <a:pt x="103" y="66"/>
                      <a:pt x="107" y="71"/>
                    </a:cubicBezTo>
                    <a:cubicBezTo>
                      <a:pt x="112" y="76"/>
                      <a:pt x="127" y="91"/>
                      <a:pt x="129" y="91"/>
                    </a:cubicBezTo>
                    <a:cubicBezTo>
                      <a:pt x="130" y="91"/>
                      <a:pt x="145" y="89"/>
                      <a:pt x="145" y="69"/>
                    </a:cubicBezTo>
                    <a:cubicBezTo>
                      <a:pt x="145" y="54"/>
                      <a:pt x="129" y="15"/>
                      <a:pt x="128"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5" name="Freeform 259"/>
              <p:cNvSpPr>
                <a:spLocks/>
              </p:cNvSpPr>
              <p:nvPr/>
            </p:nvSpPr>
            <p:spPr bwMode="auto">
              <a:xfrm>
                <a:off x="3517" y="28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6" name="Freeform 260"/>
              <p:cNvSpPr>
                <a:spLocks/>
              </p:cNvSpPr>
              <p:nvPr/>
            </p:nvSpPr>
            <p:spPr bwMode="auto">
              <a:xfrm>
                <a:off x="3517" y="28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7" name="Rectangle 261"/>
              <p:cNvSpPr>
                <a:spLocks noChangeArrowheads="1"/>
              </p:cNvSpPr>
              <p:nvPr/>
            </p:nvSpPr>
            <p:spPr bwMode="auto">
              <a:xfrm>
                <a:off x="3343" y="2652"/>
                <a:ext cx="29" cy="51"/>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1228" name="Rectangle 262"/>
              <p:cNvSpPr>
                <a:spLocks noChangeArrowheads="1"/>
              </p:cNvSpPr>
              <p:nvPr/>
            </p:nvSpPr>
            <p:spPr bwMode="auto">
              <a:xfrm>
                <a:off x="3406" y="2690"/>
                <a:ext cx="53" cy="13"/>
              </a:xfrm>
              <a:prstGeom prst="rect">
                <a:avLst/>
              </a:prstGeom>
              <a:solidFill>
                <a:srgbClr val="0072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grpSp>
        <p:pic>
          <p:nvPicPr>
            <p:cNvPr id="845" name="Picture 844"/>
            <p:cNvPicPr>
              <a:picLocks noChangeAspect="1"/>
            </p:cNvPicPr>
            <p:nvPr/>
          </p:nvPicPr>
          <p:blipFill>
            <a:blip r:embed="rId13"/>
            <a:stretch>
              <a:fillRect/>
            </a:stretch>
          </p:blipFill>
          <p:spPr>
            <a:xfrm>
              <a:off x="5284036" y="4565870"/>
              <a:ext cx="377742" cy="252400"/>
            </a:xfrm>
            <a:prstGeom prst="rect">
              <a:avLst/>
            </a:prstGeom>
          </p:spPr>
        </p:pic>
      </p:grpSp>
      <p:sp>
        <p:nvSpPr>
          <p:cNvPr id="848" name="Freeform 239"/>
          <p:cNvSpPr>
            <a:spLocks/>
          </p:cNvSpPr>
          <p:nvPr/>
        </p:nvSpPr>
        <p:spPr bwMode="auto">
          <a:xfrm>
            <a:off x="5607051" y="4738690"/>
            <a:ext cx="300038" cy="193675"/>
          </a:xfrm>
          <a:custGeom>
            <a:avLst/>
            <a:gdLst>
              <a:gd name="T0" fmla="*/ 0 w 189"/>
              <a:gd name="T1" fmla="*/ 122 h 122"/>
              <a:gd name="T2" fmla="*/ 68 w 189"/>
              <a:gd name="T3" fmla="*/ 0 h 122"/>
              <a:gd name="T4" fmla="*/ 189 w 189"/>
              <a:gd name="T5" fmla="*/ 0 h 122"/>
              <a:gd name="T6" fmla="*/ 189 w 189"/>
              <a:gd name="T7" fmla="*/ 122 h 122"/>
              <a:gd name="T8" fmla="*/ 0 w 189"/>
              <a:gd name="T9" fmla="*/ 122 h 122"/>
            </a:gdLst>
            <a:ahLst/>
            <a:cxnLst>
              <a:cxn ang="0">
                <a:pos x="T0" y="T1"/>
              </a:cxn>
              <a:cxn ang="0">
                <a:pos x="T2" y="T3"/>
              </a:cxn>
              <a:cxn ang="0">
                <a:pos x="T4" y="T5"/>
              </a:cxn>
              <a:cxn ang="0">
                <a:pos x="T6" y="T7"/>
              </a:cxn>
              <a:cxn ang="0">
                <a:pos x="T8" y="T9"/>
              </a:cxn>
            </a:cxnLst>
            <a:rect l="0" t="0" r="r" b="b"/>
            <a:pathLst>
              <a:path w="189" h="122">
                <a:moveTo>
                  <a:pt x="0" y="122"/>
                </a:moveTo>
                <a:lnTo>
                  <a:pt x="68" y="0"/>
                </a:lnTo>
                <a:lnTo>
                  <a:pt x="189" y="0"/>
                </a:lnTo>
                <a:lnTo>
                  <a:pt x="189" y="122"/>
                </a:lnTo>
                <a:lnTo>
                  <a:pt x="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
        <p:nvSpPr>
          <p:cNvPr id="850" name="Freeform 242"/>
          <p:cNvSpPr>
            <a:spLocks/>
          </p:cNvSpPr>
          <p:nvPr/>
        </p:nvSpPr>
        <p:spPr bwMode="auto">
          <a:xfrm>
            <a:off x="4765677" y="4745041"/>
            <a:ext cx="555625" cy="192087"/>
          </a:xfrm>
          <a:custGeom>
            <a:avLst/>
            <a:gdLst>
              <a:gd name="T0" fmla="*/ 350 w 350"/>
              <a:gd name="T1" fmla="*/ 121 h 121"/>
              <a:gd name="T2" fmla="*/ 279 w 350"/>
              <a:gd name="T3" fmla="*/ 0 h 121"/>
              <a:gd name="T4" fmla="*/ 0 w 350"/>
              <a:gd name="T5" fmla="*/ 0 h 121"/>
              <a:gd name="T6" fmla="*/ 0 w 350"/>
              <a:gd name="T7" fmla="*/ 121 h 121"/>
              <a:gd name="T8" fmla="*/ 350 w 350"/>
              <a:gd name="T9" fmla="*/ 121 h 121"/>
            </a:gdLst>
            <a:ahLst/>
            <a:cxnLst>
              <a:cxn ang="0">
                <a:pos x="T0" y="T1"/>
              </a:cxn>
              <a:cxn ang="0">
                <a:pos x="T2" y="T3"/>
              </a:cxn>
              <a:cxn ang="0">
                <a:pos x="T4" y="T5"/>
              </a:cxn>
              <a:cxn ang="0">
                <a:pos x="T6" y="T7"/>
              </a:cxn>
              <a:cxn ang="0">
                <a:pos x="T8" y="T9"/>
              </a:cxn>
            </a:cxnLst>
            <a:rect l="0" t="0" r="r" b="b"/>
            <a:pathLst>
              <a:path w="350" h="121">
                <a:moveTo>
                  <a:pt x="350" y="121"/>
                </a:moveTo>
                <a:lnTo>
                  <a:pt x="279" y="0"/>
                </a:lnTo>
                <a:lnTo>
                  <a:pt x="0" y="0"/>
                </a:lnTo>
                <a:lnTo>
                  <a:pt x="0" y="121"/>
                </a:lnTo>
                <a:lnTo>
                  <a:pt x="350"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a:solidFill>
                <a:srgbClr val="FFFFFF"/>
              </a:solidFill>
            </a:endParaRPr>
          </a:p>
        </p:txBody>
      </p:sp>
    </p:spTree>
    <p:extLst>
      <p:ext uri="{BB962C8B-B14F-4D97-AF65-F5344CB8AC3E}">
        <p14:creationId xmlns:p14="http://schemas.microsoft.com/office/powerpoint/2010/main" val="35084438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r>
              <a:rPr lang="es-ES" dirty="0" smtClean="0"/>
              <a:t>¿Por qué es relevante?</a:t>
            </a:r>
            <a:endParaRPr lang="es-ES" dirty="0"/>
          </a:p>
        </p:txBody>
      </p:sp>
      <p:sp>
        <p:nvSpPr>
          <p:cNvPr id="4" name="Title 3"/>
          <p:cNvSpPr>
            <a:spLocks noGrp="1"/>
          </p:cNvSpPr>
          <p:nvPr>
            <p:ph type="title"/>
          </p:nvPr>
        </p:nvSpPr>
        <p:spPr/>
        <p:txBody>
          <a:bodyPr/>
          <a:lstStyle/>
          <a:p>
            <a:r>
              <a:rPr lang="es-ES" dirty="0" smtClean="0"/>
              <a:t>¿Qué son los datos en movimiento?</a:t>
            </a:r>
            <a:endParaRPr lang="es-ES" dirty="0"/>
          </a:p>
        </p:txBody>
      </p:sp>
      <p:sp>
        <p:nvSpPr>
          <p:cNvPr id="6" name="Text Placeholder 5"/>
          <p:cNvSpPr>
            <a:spLocks noGrp="1"/>
          </p:cNvSpPr>
          <p:nvPr>
            <p:ph type="body" sz="quarter" idx="13"/>
          </p:nvPr>
        </p:nvSpPr>
        <p:spPr/>
        <p:txBody>
          <a:bodyPr/>
          <a:lstStyle/>
          <a:p>
            <a:endParaRPr lang="es-ES" dirty="0"/>
          </a:p>
        </p:txBody>
      </p:sp>
    </p:spTree>
    <p:extLst>
      <p:ext uri="{BB962C8B-B14F-4D97-AF65-F5344CB8AC3E}">
        <p14:creationId xmlns:p14="http://schemas.microsoft.com/office/powerpoint/2010/main" val="971022865"/>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4400" dirty="0" smtClean="0"/>
              <a:t>¿Que son los datos en movimiento?</a:t>
            </a:r>
            <a:endParaRPr lang="es-ES" sz="4400" dirty="0"/>
          </a:p>
        </p:txBody>
      </p:sp>
      <p:sp>
        <p:nvSpPr>
          <p:cNvPr id="3" name="Text Placeholder 2"/>
          <p:cNvSpPr txBox="1">
            <a:spLocks/>
          </p:cNvSpPr>
          <p:nvPr/>
        </p:nvSpPr>
        <p:spPr>
          <a:xfrm>
            <a:off x="4920763" y="1919848"/>
            <a:ext cx="4762119" cy="1292658"/>
          </a:xfrm>
          <a:prstGeom prst="rect">
            <a:avLst/>
          </a:prstGeom>
        </p:spPr>
        <p:txBody>
          <a:bodyPr vert="horz" wrap="square" lIns="146304" tIns="91438" rIns="146304" bIns="91438" rtlCol="0">
            <a:spAutoFit/>
          </a:bodyPr>
          <a:lstStyle>
            <a:lvl1pPr marL="0" marR="0" indent="0" algn="l" defTabSz="699463" rtl="0" eaLnBrk="1" fontAlgn="auto" latinLnBrk="0" hangingPunct="1">
              <a:lnSpc>
                <a:spcPct val="90000"/>
              </a:lnSpc>
              <a:spcBef>
                <a:spcPct val="20000"/>
              </a:spcBef>
              <a:spcAft>
                <a:spcPts val="0"/>
              </a:spcAft>
              <a:buClr>
                <a:schemeClr val="tx1"/>
              </a:buClr>
              <a:buSzPct val="100000"/>
              <a:buFontTx/>
              <a:buNone/>
              <a:tabLst/>
              <a:defRPr sz="3000" kern="1200" spc="0" baseline="0">
                <a:gradFill>
                  <a:gsLst>
                    <a:gs pos="1250">
                      <a:schemeClr val="tx1"/>
                    </a:gs>
                    <a:gs pos="100000">
                      <a:schemeClr val="tx1"/>
                    </a:gs>
                  </a:gsLst>
                  <a:lin ang="5400000" scaled="0"/>
                </a:gradFill>
                <a:latin typeface="+mj-lt"/>
                <a:ea typeface="+mn-ea"/>
                <a:cs typeface="+mn-cs"/>
              </a:defRPr>
            </a:lvl1pPr>
            <a:lvl2pPr marL="21428" marR="0" indent="0" algn="l" defTabSz="699463" rtl="0" eaLnBrk="1" fontAlgn="auto" latinLnBrk="0" hangingPunct="1">
              <a:lnSpc>
                <a:spcPct val="90000"/>
              </a:lnSpc>
              <a:spcBef>
                <a:spcPct val="20000"/>
              </a:spcBef>
              <a:spcAft>
                <a:spcPts val="0"/>
              </a:spcAft>
              <a:buClr>
                <a:schemeClr val="tx1"/>
              </a:buClr>
              <a:buSzPct val="100000"/>
              <a:buFontTx/>
              <a:buNone/>
              <a:tabLst/>
              <a:defRPr sz="1500" kern="1200" spc="0" baseline="0">
                <a:gradFill>
                  <a:gsLst>
                    <a:gs pos="1250">
                      <a:schemeClr val="tx1"/>
                    </a:gs>
                    <a:gs pos="100000">
                      <a:schemeClr val="tx1"/>
                    </a:gs>
                  </a:gsLst>
                  <a:lin ang="5400000" scaled="0"/>
                </a:gradFill>
                <a:latin typeface="+mn-lt"/>
                <a:ea typeface="+mn-ea"/>
                <a:cs typeface="+mn-cs"/>
              </a:defRPr>
            </a:lvl2pPr>
            <a:lvl3pPr marL="167856" marR="0" indent="0" algn="l" defTabSz="699463" rtl="0" eaLnBrk="1" fontAlgn="auto" latinLnBrk="0" hangingPunct="1">
              <a:lnSpc>
                <a:spcPct val="90000"/>
              </a:lnSpc>
              <a:spcBef>
                <a:spcPct val="20000"/>
              </a:spcBef>
              <a:spcAft>
                <a:spcPts val="0"/>
              </a:spcAft>
              <a:buClr>
                <a:schemeClr val="tx1"/>
              </a:buClr>
              <a:buSzPct val="100000"/>
              <a:buFontTx/>
              <a:buNone/>
              <a:tabLst/>
              <a:defRPr sz="1500" kern="1200" spc="0" baseline="0">
                <a:gradFill>
                  <a:gsLst>
                    <a:gs pos="1250">
                      <a:schemeClr val="tx1"/>
                    </a:gs>
                    <a:gs pos="100000">
                      <a:schemeClr val="tx1"/>
                    </a:gs>
                  </a:gsLst>
                  <a:lin ang="5400000" scaled="0"/>
                </a:gradFill>
                <a:latin typeface="+mn-lt"/>
                <a:ea typeface="+mn-ea"/>
                <a:cs typeface="+mn-cs"/>
              </a:defRPr>
            </a:lvl3pPr>
            <a:lvl4pPr marL="357140" marR="0" indent="0" algn="l" defTabSz="699463" rtl="0" eaLnBrk="1" fontAlgn="auto" latinLnBrk="0" hangingPunct="1">
              <a:lnSpc>
                <a:spcPct val="90000"/>
              </a:lnSpc>
              <a:spcBef>
                <a:spcPct val="20000"/>
              </a:spcBef>
              <a:spcAft>
                <a:spcPts val="0"/>
              </a:spcAft>
              <a:buClr>
                <a:schemeClr val="tx1"/>
              </a:buClr>
              <a:buSzPct val="100000"/>
              <a:buFontTx/>
              <a:buNone/>
              <a:tabLst/>
              <a:defRPr sz="1350" kern="1200" spc="0" baseline="0">
                <a:gradFill>
                  <a:gsLst>
                    <a:gs pos="1250">
                      <a:schemeClr val="tx1"/>
                    </a:gs>
                    <a:gs pos="100000">
                      <a:schemeClr val="tx1"/>
                    </a:gs>
                  </a:gsLst>
                  <a:lin ang="5400000" scaled="0"/>
                </a:gradFill>
                <a:latin typeface="+mn-lt"/>
                <a:ea typeface="+mn-ea"/>
                <a:cs typeface="+mn-cs"/>
              </a:defRPr>
            </a:lvl4pPr>
            <a:lvl5pPr marL="554757" marR="0" indent="0" algn="l" defTabSz="699463" rtl="0" eaLnBrk="1" fontAlgn="auto" latinLnBrk="0" hangingPunct="1">
              <a:lnSpc>
                <a:spcPct val="90000"/>
              </a:lnSpc>
              <a:spcBef>
                <a:spcPct val="20000"/>
              </a:spcBef>
              <a:spcAft>
                <a:spcPts val="0"/>
              </a:spcAft>
              <a:buClr>
                <a:schemeClr val="tx1"/>
              </a:buClr>
              <a:buSzPct val="100000"/>
              <a:buFontTx/>
              <a:buNone/>
              <a:tabLst/>
              <a:defRPr sz="1350" kern="1200" spc="0" baseline="0">
                <a:gradFill>
                  <a:gsLst>
                    <a:gs pos="1250">
                      <a:schemeClr val="tx1"/>
                    </a:gs>
                    <a:gs pos="100000">
                      <a:schemeClr val="tx1"/>
                    </a:gs>
                  </a:gsLst>
                  <a:lin ang="5400000" scaled="0"/>
                </a:gradFill>
                <a:latin typeface="+mn-lt"/>
                <a:ea typeface="+mn-ea"/>
                <a:cs typeface="+mn-cs"/>
              </a:defRPr>
            </a:lvl5pPr>
            <a:lvl6pPr marL="1923523" indent="-174866" algn="l" defTabSz="69946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73256" indent="-174866" algn="l" defTabSz="69946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622987" indent="-174866" algn="l" defTabSz="69946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72720" indent="-174866" algn="l" defTabSz="699463"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lgn="ctr"/>
            <a:r>
              <a:rPr lang="es-ES" sz="4000" b="1" dirty="0"/>
              <a:t>Datos en movimiento</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6783" y="3344864"/>
            <a:ext cx="2610079" cy="261007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4642" y="3344862"/>
            <a:ext cx="1752598" cy="2604030"/>
          </a:xfrm>
          <a:prstGeom prst="rect">
            <a:avLst/>
          </a:prstGeom>
        </p:spPr>
      </p:pic>
      <p:sp>
        <p:nvSpPr>
          <p:cNvPr id="6" name="Text Placeholder 2"/>
          <p:cNvSpPr txBox="1">
            <a:spLocks/>
          </p:cNvSpPr>
          <p:nvPr/>
        </p:nvSpPr>
        <p:spPr>
          <a:xfrm>
            <a:off x="-189616" y="1919849"/>
            <a:ext cx="4762119" cy="738660"/>
          </a:xfrm>
          <a:prstGeom prst="rect">
            <a:avLst/>
          </a:prstGeom>
        </p:spPr>
        <p:txBody>
          <a:bodyPr vert="horz" wrap="square" lIns="146304" tIns="91438" rIns="146304" bIns="91438" rtlCol="0">
            <a:spAutoFit/>
          </a:bodyPr>
          <a:lstStyle>
            <a:lvl1pPr marL="0" marR="0" indent="0" algn="l" defTabSz="699463" rtl="0" eaLnBrk="1" fontAlgn="auto" latinLnBrk="0" hangingPunct="1">
              <a:lnSpc>
                <a:spcPct val="90000"/>
              </a:lnSpc>
              <a:spcBef>
                <a:spcPct val="20000"/>
              </a:spcBef>
              <a:spcAft>
                <a:spcPts val="0"/>
              </a:spcAft>
              <a:buClr>
                <a:schemeClr val="tx1"/>
              </a:buClr>
              <a:buSzPct val="100000"/>
              <a:buFontTx/>
              <a:buNone/>
              <a:tabLst/>
              <a:defRPr sz="3000" kern="1200" spc="0" baseline="0">
                <a:gradFill>
                  <a:gsLst>
                    <a:gs pos="1250">
                      <a:schemeClr val="tx1"/>
                    </a:gs>
                    <a:gs pos="100000">
                      <a:schemeClr val="tx1"/>
                    </a:gs>
                  </a:gsLst>
                  <a:lin ang="5400000" scaled="0"/>
                </a:gradFill>
                <a:latin typeface="+mj-lt"/>
                <a:ea typeface="+mn-ea"/>
                <a:cs typeface="+mn-cs"/>
              </a:defRPr>
            </a:lvl1pPr>
            <a:lvl2pPr marL="21428" marR="0" indent="0" algn="l" defTabSz="699463" rtl="0" eaLnBrk="1" fontAlgn="auto" latinLnBrk="0" hangingPunct="1">
              <a:lnSpc>
                <a:spcPct val="90000"/>
              </a:lnSpc>
              <a:spcBef>
                <a:spcPct val="20000"/>
              </a:spcBef>
              <a:spcAft>
                <a:spcPts val="0"/>
              </a:spcAft>
              <a:buClr>
                <a:schemeClr val="tx1"/>
              </a:buClr>
              <a:buSzPct val="100000"/>
              <a:buFontTx/>
              <a:buNone/>
              <a:tabLst/>
              <a:defRPr sz="1500" kern="1200" spc="0" baseline="0">
                <a:gradFill>
                  <a:gsLst>
                    <a:gs pos="1250">
                      <a:schemeClr val="tx1"/>
                    </a:gs>
                    <a:gs pos="100000">
                      <a:schemeClr val="tx1"/>
                    </a:gs>
                  </a:gsLst>
                  <a:lin ang="5400000" scaled="0"/>
                </a:gradFill>
                <a:latin typeface="+mn-lt"/>
                <a:ea typeface="+mn-ea"/>
                <a:cs typeface="+mn-cs"/>
              </a:defRPr>
            </a:lvl2pPr>
            <a:lvl3pPr marL="167856" marR="0" indent="0" algn="l" defTabSz="699463" rtl="0" eaLnBrk="1" fontAlgn="auto" latinLnBrk="0" hangingPunct="1">
              <a:lnSpc>
                <a:spcPct val="90000"/>
              </a:lnSpc>
              <a:spcBef>
                <a:spcPct val="20000"/>
              </a:spcBef>
              <a:spcAft>
                <a:spcPts val="0"/>
              </a:spcAft>
              <a:buClr>
                <a:schemeClr val="tx1"/>
              </a:buClr>
              <a:buSzPct val="100000"/>
              <a:buFontTx/>
              <a:buNone/>
              <a:tabLst/>
              <a:defRPr sz="1500" kern="1200" spc="0" baseline="0">
                <a:gradFill>
                  <a:gsLst>
                    <a:gs pos="1250">
                      <a:schemeClr val="tx1"/>
                    </a:gs>
                    <a:gs pos="100000">
                      <a:schemeClr val="tx1"/>
                    </a:gs>
                  </a:gsLst>
                  <a:lin ang="5400000" scaled="0"/>
                </a:gradFill>
                <a:latin typeface="+mn-lt"/>
                <a:ea typeface="+mn-ea"/>
                <a:cs typeface="+mn-cs"/>
              </a:defRPr>
            </a:lvl3pPr>
            <a:lvl4pPr marL="357140" marR="0" indent="0" algn="l" defTabSz="699463" rtl="0" eaLnBrk="1" fontAlgn="auto" latinLnBrk="0" hangingPunct="1">
              <a:lnSpc>
                <a:spcPct val="90000"/>
              </a:lnSpc>
              <a:spcBef>
                <a:spcPct val="20000"/>
              </a:spcBef>
              <a:spcAft>
                <a:spcPts val="0"/>
              </a:spcAft>
              <a:buClr>
                <a:schemeClr val="tx1"/>
              </a:buClr>
              <a:buSzPct val="100000"/>
              <a:buFontTx/>
              <a:buNone/>
              <a:tabLst/>
              <a:defRPr sz="1350" kern="1200" spc="0" baseline="0">
                <a:gradFill>
                  <a:gsLst>
                    <a:gs pos="1250">
                      <a:schemeClr val="tx1"/>
                    </a:gs>
                    <a:gs pos="100000">
                      <a:schemeClr val="tx1"/>
                    </a:gs>
                  </a:gsLst>
                  <a:lin ang="5400000" scaled="0"/>
                </a:gradFill>
                <a:latin typeface="+mn-lt"/>
                <a:ea typeface="+mn-ea"/>
                <a:cs typeface="+mn-cs"/>
              </a:defRPr>
            </a:lvl4pPr>
            <a:lvl5pPr marL="554757" marR="0" indent="0" algn="l" defTabSz="699463" rtl="0" eaLnBrk="1" fontAlgn="auto" latinLnBrk="0" hangingPunct="1">
              <a:lnSpc>
                <a:spcPct val="90000"/>
              </a:lnSpc>
              <a:spcBef>
                <a:spcPct val="20000"/>
              </a:spcBef>
              <a:spcAft>
                <a:spcPts val="0"/>
              </a:spcAft>
              <a:buClr>
                <a:schemeClr val="tx1"/>
              </a:buClr>
              <a:buSzPct val="100000"/>
              <a:buFontTx/>
              <a:buNone/>
              <a:tabLst/>
              <a:defRPr sz="1350" kern="1200" spc="0" baseline="0">
                <a:gradFill>
                  <a:gsLst>
                    <a:gs pos="1250">
                      <a:schemeClr val="tx1"/>
                    </a:gs>
                    <a:gs pos="100000">
                      <a:schemeClr val="tx1"/>
                    </a:gs>
                  </a:gsLst>
                  <a:lin ang="5400000" scaled="0"/>
                </a:gradFill>
                <a:latin typeface="+mn-lt"/>
                <a:ea typeface="+mn-ea"/>
                <a:cs typeface="+mn-cs"/>
              </a:defRPr>
            </a:lvl5pPr>
            <a:lvl6pPr marL="1923523" indent="-174866" algn="l" defTabSz="69946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73256" indent="-174866" algn="l" defTabSz="69946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622987" indent="-174866" algn="l" defTabSz="69946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72720" indent="-174866" algn="l" defTabSz="699463"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lgn="ctr"/>
            <a:r>
              <a:rPr lang="es-ES" sz="4000" b="1" dirty="0"/>
              <a:t>Datos parados</a:t>
            </a:r>
          </a:p>
        </p:txBody>
      </p:sp>
    </p:spTree>
    <p:extLst>
      <p:ext uri="{BB962C8B-B14F-4D97-AF65-F5344CB8AC3E}">
        <p14:creationId xmlns:p14="http://schemas.microsoft.com/office/powerpoint/2010/main" val="131753710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396081" y="2034446"/>
            <a:ext cx="2925666" cy="1874254"/>
          </a:xfrm>
          <a:prstGeom prst="rect">
            <a:avLst/>
          </a:prstGeom>
        </p:spPr>
      </p:pic>
      <p:pic>
        <p:nvPicPr>
          <p:cNvPr id="25" name="Picture 24"/>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3367483" y="4777228"/>
            <a:ext cx="2925666" cy="1874254"/>
          </a:xfrm>
          <a:prstGeom prst="rect">
            <a:avLst/>
          </a:prstGeom>
          <a:noFill/>
          <a:ln>
            <a:noFill/>
          </a:ln>
        </p:spPr>
      </p:pic>
      <p:pic>
        <p:nvPicPr>
          <p:cNvPr id="9" name="Picture 8"/>
          <p:cNvPicPr>
            <a:picLocks noChangeAspect="1"/>
          </p:cNvPicPr>
          <p:nvPr/>
        </p:nvPicPr>
        <p:blipFill rotWithShape="1">
          <a:blip r:embed="rId8">
            <a:extLst>
              <a:ext uri="{28A0092B-C50C-407E-A947-70E740481C1C}">
                <a14:useLocalDpi xmlns:a14="http://schemas.microsoft.com/office/drawing/2010/main" val="0"/>
              </a:ext>
            </a:extLst>
          </a:blip>
          <a:srcRect t="-3973"/>
          <a:stretch/>
        </p:blipFill>
        <p:spPr>
          <a:xfrm>
            <a:off x="396081" y="4702761"/>
            <a:ext cx="2925666" cy="1948721"/>
          </a:xfrm>
          <a:prstGeom prst="rect">
            <a:avLst/>
          </a:prstGeom>
        </p:spPr>
      </p:pic>
      <p:pic>
        <p:nvPicPr>
          <p:cNvPr id="10" name="Picture 9"/>
          <p:cNvPicPr>
            <a:picLocks noChangeAspect="1"/>
          </p:cNvPicPr>
          <p:nvPr/>
        </p:nvPicPr>
        <p:blipFill rotWithShape="1">
          <a:blip r:embed="rId9">
            <a:extLst>
              <a:ext uri="{28A0092B-C50C-407E-A947-70E740481C1C}">
                <a14:useLocalDpi xmlns:a14="http://schemas.microsoft.com/office/drawing/2010/main" val="0"/>
              </a:ext>
            </a:extLst>
          </a:blip>
          <a:srcRect t="-6667"/>
          <a:stretch/>
        </p:blipFill>
        <p:spPr>
          <a:xfrm>
            <a:off x="3367742" y="1714453"/>
            <a:ext cx="2925666" cy="2194249"/>
          </a:xfrm>
          <a:prstGeom prst="rect">
            <a:avLst/>
          </a:prstGeom>
        </p:spPr>
      </p:pic>
      <p:sp>
        <p:nvSpPr>
          <p:cNvPr id="2" name="Title 1"/>
          <p:cNvSpPr>
            <a:spLocks noGrp="1"/>
          </p:cNvSpPr>
          <p:nvPr>
            <p:ph type="title"/>
          </p:nvPr>
        </p:nvSpPr>
        <p:spPr/>
        <p:txBody>
          <a:bodyPr/>
          <a:lstStyle/>
          <a:p>
            <a:r>
              <a:rPr lang="es-ES" dirty="0" smtClean="0"/>
              <a:t>Escenarios </a:t>
            </a:r>
            <a:r>
              <a:rPr lang="es-ES" dirty="0" err="1" smtClean="0"/>
              <a:t>IoT</a:t>
            </a:r>
            <a:r>
              <a:rPr lang="es-ES" dirty="0" smtClean="0"/>
              <a:t> conectados</a:t>
            </a:r>
            <a:endParaRPr lang="es-ES" dirty="0"/>
          </a:p>
        </p:txBody>
      </p:sp>
      <p:sp>
        <p:nvSpPr>
          <p:cNvPr id="24" name="Rectangle 23"/>
          <p:cNvSpPr>
            <a:spLocks/>
          </p:cNvSpPr>
          <p:nvPr>
            <p:custDataLst>
              <p:tags r:id="rId1"/>
            </p:custDataLst>
          </p:nvPr>
        </p:nvSpPr>
        <p:spPr bwMode="auto">
          <a:xfrm>
            <a:off x="396081" y="3954394"/>
            <a:ext cx="2925666" cy="822843"/>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144">
              <a:lnSpc>
                <a:spcPct val="90000"/>
              </a:lnSpc>
            </a:pPr>
            <a:r>
              <a:rPr lang="es-ES" sz="2000" dirty="0">
                <a:gradFill flip="none" rotWithShape="1">
                  <a:gsLst>
                    <a:gs pos="0">
                      <a:srgbClr val="FFFFFF"/>
                    </a:gs>
                    <a:gs pos="100000">
                      <a:srgbClr val="FFFFFF"/>
                    </a:gs>
                  </a:gsLst>
                  <a:lin ang="5400000" scaled="0"/>
                  <a:tileRect/>
                </a:gradFill>
                <a:ea typeface="Segoe UI" pitchFamily="34" charset="0"/>
                <a:cs typeface="Segoe UI" pitchFamily="34" charset="0"/>
              </a:rPr>
              <a:t>Smart </a:t>
            </a:r>
            <a:r>
              <a:rPr lang="es-ES" sz="2000" dirty="0" err="1">
                <a:gradFill flip="none" rotWithShape="1">
                  <a:gsLst>
                    <a:gs pos="0">
                      <a:srgbClr val="FFFFFF"/>
                    </a:gs>
                    <a:gs pos="100000">
                      <a:srgbClr val="FFFFFF"/>
                    </a:gs>
                  </a:gsLst>
                  <a:lin ang="5400000" scaled="0"/>
                  <a:tileRect/>
                </a:gradFill>
                <a:ea typeface="Segoe UI" pitchFamily="34" charset="0"/>
                <a:cs typeface="Segoe UI" pitchFamily="34" charset="0"/>
              </a:rPr>
              <a:t>grid</a:t>
            </a:r>
            <a:endParaRPr lang="es-ES" sz="2000" dirty="0">
              <a:gradFill flip="none" rotWithShape="1">
                <a:gsLst>
                  <a:gs pos="0">
                    <a:srgbClr val="FFFFFF"/>
                  </a:gs>
                  <a:gs pos="100000">
                    <a:srgbClr val="FFFFFF"/>
                  </a:gs>
                </a:gsLst>
                <a:lin ang="5400000" scaled="0"/>
                <a:tileRect/>
              </a:gradFill>
              <a:ea typeface="Segoe UI" pitchFamily="34" charset="0"/>
              <a:cs typeface="Segoe UI" pitchFamily="34" charset="0"/>
            </a:endParaRPr>
          </a:p>
        </p:txBody>
      </p:sp>
      <p:sp>
        <p:nvSpPr>
          <p:cNvPr id="26" name="Rectangle 25"/>
          <p:cNvSpPr>
            <a:spLocks/>
          </p:cNvSpPr>
          <p:nvPr>
            <p:custDataLst>
              <p:tags r:id="rId2"/>
            </p:custDataLst>
          </p:nvPr>
        </p:nvSpPr>
        <p:spPr bwMode="auto">
          <a:xfrm>
            <a:off x="3367483" y="3954394"/>
            <a:ext cx="2925666" cy="822843"/>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91426" bIns="146283" numCol="1" spcCol="0" rtlCol="0" fromWordArt="0" anchor="t" anchorCtr="0" forceAA="0" compatLnSpc="1">
            <a:prstTxWarp prst="textNoShape">
              <a:avLst/>
            </a:prstTxWarp>
            <a:noAutofit/>
          </a:bodyPr>
          <a:lstStyle/>
          <a:p>
            <a:pPr defTabSz="932144">
              <a:lnSpc>
                <a:spcPct val="90000"/>
              </a:lnSpc>
            </a:pPr>
            <a:r>
              <a:rPr lang="es-ES" sz="2000" dirty="0">
                <a:gradFill flip="none" rotWithShape="1">
                  <a:gsLst>
                    <a:gs pos="0">
                      <a:srgbClr val="FFFFFF"/>
                    </a:gs>
                    <a:gs pos="100000">
                      <a:srgbClr val="FFFFFF"/>
                    </a:gs>
                  </a:gsLst>
                  <a:lin ang="5400000" scaled="0"/>
                  <a:tileRect/>
                </a:gradFill>
                <a:ea typeface="Segoe UI" pitchFamily="34" charset="0"/>
                <a:cs typeface="Segoe UI" pitchFamily="34" charset="0"/>
              </a:rPr>
              <a:t>Alertas de ventas con  CRM</a:t>
            </a:r>
          </a:p>
        </p:txBody>
      </p:sp>
      <p:sp>
        <p:nvSpPr>
          <p:cNvPr id="5" name="Rectangle 4"/>
          <p:cNvSpPr>
            <a:spLocks/>
          </p:cNvSpPr>
          <p:nvPr>
            <p:custDataLst>
              <p:tags r:id="rId3"/>
            </p:custDataLst>
          </p:nvPr>
        </p:nvSpPr>
        <p:spPr bwMode="auto">
          <a:xfrm>
            <a:off x="396081" y="1211614"/>
            <a:ext cx="2925666" cy="82284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144">
              <a:lnSpc>
                <a:spcPct val="90000"/>
              </a:lnSpc>
            </a:pPr>
            <a:r>
              <a:rPr lang="es-ES" sz="2000" dirty="0">
                <a:gradFill flip="none" rotWithShape="1">
                  <a:gsLst>
                    <a:gs pos="0">
                      <a:srgbClr val="FFFFFF"/>
                    </a:gs>
                    <a:gs pos="100000">
                      <a:srgbClr val="FFFFFF"/>
                    </a:gs>
                  </a:gsLst>
                  <a:lin ang="5400000" scaled="0"/>
                  <a:tileRect/>
                </a:gradFill>
                <a:ea typeface="Segoe UI" pitchFamily="34" charset="0"/>
                <a:cs typeface="Segoe UI" pitchFamily="34" charset="0"/>
              </a:rPr>
              <a:t>Detección de fraudes en tiempo real</a:t>
            </a:r>
          </a:p>
        </p:txBody>
      </p:sp>
      <p:sp>
        <p:nvSpPr>
          <p:cNvPr id="23" name="Rectangle 22"/>
          <p:cNvSpPr>
            <a:spLocks/>
          </p:cNvSpPr>
          <p:nvPr>
            <p:custDataLst>
              <p:tags r:id="rId4"/>
            </p:custDataLst>
          </p:nvPr>
        </p:nvSpPr>
        <p:spPr bwMode="auto">
          <a:xfrm>
            <a:off x="3367742" y="1211614"/>
            <a:ext cx="2925666" cy="822843"/>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144">
              <a:lnSpc>
                <a:spcPct val="90000"/>
              </a:lnSpc>
            </a:pPr>
            <a:r>
              <a:rPr lang="es-ES" sz="2000" dirty="0">
                <a:gradFill flip="none" rotWithShape="1">
                  <a:gsLst>
                    <a:gs pos="0">
                      <a:srgbClr val="FFFFFF"/>
                    </a:gs>
                    <a:gs pos="100000">
                      <a:srgbClr val="FFFFFF"/>
                    </a:gs>
                  </a:gsLst>
                  <a:lin ang="5400000" scaled="0"/>
                  <a:tileRect/>
                </a:gradFill>
                <a:ea typeface="Segoe UI" pitchFamily="34" charset="0"/>
                <a:cs typeface="Segoe UI" pitchFamily="34" charset="0"/>
              </a:rPr>
              <a:t>Coches conectados</a:t>
            </a:r>
          </a:p>
        </p:txBody>
      </p:sp>
    </p:spTree>
    <p:extLst>
      <p:ext uri="{BB962C8B-B14F-4D97-AF65-F5344CB8AC3E}">
        <p14:creationId xmlns:p14="http://schemas.microsoft.com/office/powerpoint/2010/main" val="2043494928"/>
      </p:ext>
    </p:extLst>
  </p:cSld>
  <p:clrMapOvr>
    <a:masterClrMapping/>
  </p:clrMapOvr>
  <p:transition spd="slow">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397029" y="2034446"/>
            <a:ext cx="2925666" cy="1874254"/>
          </a:xfrm>
          <a:prstGeom prst="rect">
            <a:avLst/>
          </a:prstGeom>
        </p:spPr>
      </p:pic>
      <p:pic>
        <p:nvPicPr>
          <p:cNvPr id="21" name="Picture 20"/>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3368231" y="2034446"/>
            <a:ext cx="2971378" cy="1874254"/>
          </a:xfrm>
          <a:prstGeom prst="rect">
            <a:avLst/>
          </a:prstGeom>
        </p:spPr>
      </p:pic>
      <p:pic>
        <p:nvPicPr>
          <p:cNvPr id="27" name="Picture 26"/>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396898" y="4777228"/>
            <a:ext cx="2925666" cy="1874254"/>
          </a:xfrm>
          <a:prstGeom prst="rect">
            <a:avLst/>
          </a:prstGeom>
        </p:spPr>
      </p:pic>
      <p:pic>
        <p:nvPicPr>
          <p:cNvPr id="29" name="Picture 28"/>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3368303" y="4777228"/>
            <a:ext cx="2971378" cy="1874254"/>
          </a:xfrm>
          <a:prstGeom prst="rect">
            <a:avLst/>
          </a:prstGeom>
        </p:spPr>
      </p:pic>
      <p:sp>
        <p:nvSpPr>
          <p:cNvPr id="3" name="Text Placeholder 2"/>
          <p:cNvSpPr>
            <a:spLocks noGrp="1"/>
          </p:cNvSpPr>
          <p:nvPr>
            <p:ph type="body" sz="quarter" idx="11"/>
          </p:nvPr>
        </p:nvSpPr>
        <p:spPr/>
        <p:txBody>
          <a:bodyPr/>
          <a:lstStyle/>
          <a:p>
            <a:endParaRPr lang="en-US"/>
          </a:p>
        </p:txBody>
      </p:sp>
      <p:sp>
        <p:nvSpPr>
          <p:cNvPr id="2" name="Title 1"/>
          <p:cNvSpPr>
            <a:spLocks noGrp="1"/>
          </p:cNvSpPr>
          <p:nvPr>
            <p:ph type="title"/>
          </p:nvPr>
        </p:nvSpPr>
        <p:spPr/>
        <p:txBody>
          <a:bodyPr/>
          <a:lstStyle/>
          <a:p>
            <a:r>
              <a:rPr lang="es-ES" dirty="0" smtClean="0"/>
              <a:t>Escenarios </a:t>
            </a:r>
            <a:r>
              <a:rPr lang="es-ES" dirty="0" err="1" smtClean="0"/>
              <a:t>IoT</a:t>
            </a:r>
            <a:r>
              <a:rPr lang="es-ES" dirty="0" smtClean="0"/>
              <a:t> conectados</a:t>
            </a:r>
            <a:endParaRPr lang="es-ES" dirty="0"/>
          </a:p>
        </p:txBody>
      </p:sp>
      <p:sp>
        <p:nvSpPr>
          <p:cNvPr id="28" name="Rectangle 27"/>
          <p:cNvSpPr>
            <a:spLocks/>
          </p:cNvSpPr>
          <p:nvPr>
            <p:custDataLst>
              <p:tags r:id="rId1"/>
            </p:custDataLst>
          </p:nvPr>
        </p:nvSpPr>
        <p:spPr bwMode="auto">
          <a:xfrm>
            <a:off x="396898" y="3954394"/>
            <a:ext cx="2925666" cy="822843"/>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144">
              <a:lnSpc>
                <a:spcPct val="90000"/>
              </a:lnSpc>
            </a:pPr>
            <a:r>
              <a:rPr lang="es-ES" dirty="0">
                <a:gradFill flip="none" rotWithShape="1">
                  <a:gsLst>
                    <a:gs pos="0">
                      <a:srgbClr val="FFFFFF"/>
                    </a:gs>
                    <a:gs pos="100000">
                      <a:srgbClr val="FFFFFF"/>
                    </a:gs>
                  </a:gsLst>
                  <a:lin ang="5400000" scaled="0"/>
                  <a:tileRect/>
                </a:gradFill>
                <a:ea typeface="Segoe UI" pitchFamily="34" charset="0"/>
                <a:cs typeface="Segoe UI" pitchFamily="34" charset="0"/>
              </a:rPr>
              <a:t>Servicios de protección de datos e identidad</a:t>
            </a:r>
          </a:p>
        </p:txBody>
      </p:sp>
      <p:sp>
        <p:nvSpPr>
          <p:cNvPr id="30" name="Rectangle 29"/>
          <p:cNvSpPr>
            <a:spLocks/>
          </p:cNvSpPr>
          <p:nvPr>
            <p:custDataLst>
              <p:tags r:id="rId2"/>
            </p:custDataLst>
          </p:nvPr>
        </p:nvSpPr>
        <p:spPr bwMode="auto">
          <a:xfrm>
            <a:off x="3368303" y="3954394"/>
            <a:ext cx="2971378" cy="82284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144">
              <a:lnSpc>
                <a:spcPct val="90000"/>
              </a:lnSpc>
            </a:pPr>
            <a:r>
              <a:rPr lang="es-ES" dirty="0">
                <a:gradFill flip="none" rotWithShape="1">
                  <a:gsLst>
                    <a:gs pos="0">
                      <a:srgbClr val="FFFFFF"/>
                    </a:gs>
                    <a:gs pos="100000">
                      <a:srgbClr val="FFFFFF"/>
                    </a:gs>
                  </a:gsLst>
                  <a:lin ang="5400000" scaled="0"/>
                  <a:tileRect/>
                </a:gradFill>
                <a:ea typeface="Segoe UI" pitchFamily="34" charset="0"/>
                <a:cs typeface="Segoe UI" pitchFamily="34" charset="0"/>
              </a:rPr>
              <a:t>Registro financiero de las ventas en tiempo real</a:t>
            </a:r>
          </a:p>
        </p:txBody>
      </p:sp>
      <p:sp>
        <p:nvSpPr>
          <p:cNvPr id="20" name="Rectangle 19"/>
          <p:cNvSpPr>
            <a:spLocks/>
          </p:cNvSpPr>
          <p:nvPr>
            <p:custDataLst>
              <p:tags r:id="rId3"/>
            </p:custDataLst>
          </p:nvPr>
        </p:nvSpPr>
        <p:spPr bwMode="auto">
          <a:xfrm>
            <a:off x="397029" y="1211614"/>
            <a:ext cx="2925666" cy="822843"/>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144">
              <a:lnSpc>
                <a:spcPct val="90000"/>
              </a:lnSpc>
            </a:pPr>
            <a:r>
              <a:rPr lang="es-ES" sz="2000" dirty="0">
                <a:gradFill flip="none" rotWithShape="1">
                  <a:gsLst>
                    <a:gs pos="0">
                      <a:srgbClr val="FFFFFF"/>
                    </a:gs>
                    <a:gs pos="100000">
                      <a:srgbClr val="FFFFFF"/>
                    </a:gs>
                  </a:gsLst>
                  <a:lin ang="5400000" scaled="0"/>
                  <a:tileRect/>
                </a:gradFill>
                <a:ea typeface="Segoe UI" pitchFamily="34" charset="0"/>
                <a:cs typeface="Segoe UI" pitchFamily="34" charset="0"/>
              </a:rPr>
              <a:t>Análisis de los </a:t>
            </a:r>
            <a:r>
              <a:rPr lang="es-ES" sz="2000" dirty="0" err="1">
                <a:gradFill flip="none" rotWithShape="1">
                  <a:gsLst>
                    <a:gs pos="0">
                      <a:srgbClr val="FFFFFF"/>
                    </a:gs>
                    <a:gs pos="100000">
                      <a:srgbClr val="FFFFFF"/>
                    </a:gs>
                  </a:gsLst>
                  <a:lin ang="5400000" scaled="0"/>
                  <a:tileRect/>
                </a:gradFill>
                <a:ea typeface="Segoe UI" pitchFamily="34" charset="0"/>
                <a:cs typeface="Segoe UI" pitchFamily="34" charset="0"/>
              </a:rPr>
              <a:t>clicks</a:t>
            </a:r>
            <a:r>
              <a:rPr lang="es-ES" sz="2000" dirty="0">
                <a:gradFill flip="none" rotWithShape="1">
                  <a:gsLst>
                    <a:gs pos="0">
                      <a:srgbClr val="FFFFFF"/>
                    </a:gs>
                    <a:gs pos="100000">
                      <a:srgbClr val="FFFFFF"/>
                    </a:gs>
                  </a:gsLst>
                  <a:lin ang="5400000" scaled="0"/>
                  <a:tileRect/>
                </a:gradFill>
                <a:ea typeface="Segoe UI" pitchFamily="34" charset="0"/>
                <a:cs typeface="Segoe UI" pitchFamily="34" charset="0"/>
              </a:rPr>
              <a:t> de las apps</a:t>
            </a:r>
          </a:p>
        </p:txBody>
      </p:sp>
      <p:sp>
        <p:nvSpPr>
          <p:cNvPr id="22" name="Rectangle 21"/>
          <p:cNvSpPr>
            <a:spLocks/>
          </p:cNvSpPr>
          <p:nvPr>
            <p:custDataLst>
              <p:tags r:id="rId4"/>
            </p:custDataLst>
          </p:nvPr>
        </p:nvSpPr>
        <p:spPr bwMode="auto">
          <a:xfrm>
            <a:off x="3368301" y="1211614"/>
            <a:ext cx="2971306" cy="822843"/>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144">
              <a:lnSpc>
                <a:spcPct val="90000"/>
              </a:lnSpc>
            </a:pPr>
            <a:r>
              <a:rPr lang="es-ES" sz="2000" dirty="0">
                <a:gradFill flip="none" rotWithShape="1">
                  <a:gsLst>
                    <a:gs pos="0">
                      <a:srgbClr val="FFFFFF"/>
                    </a:gs>
                    <a:gs pos="100000">
                      <a:srgbClr val="FFFFFF"/>
                    </a:gs>
                  </a:gsLst>
                  <a:lin ang="5400000" scaled="0"/>
                  <a:tileRect/>
                </a:gradFill>
                <a:ea typeface="Segoe UI" pitchFamily="34" charset="0"/>
                <a:cs typeface="Segoe UI" pitchFamily="34" charset="0"/>
              </a:rPr>
              <a:t>Alertas en tiempo real de datos financieros</a:t>
            </a:r>
          </a:p>
        </p:txBody>
      </p:sp>
    </p:spTree>
    <p:extLst>
      <p:ext uri="{BB962C8B-B14F-4D97-AF65-F5344CB8AC3E}">
        <p14:creationId xmlns:p14="http://schemas.microsoft.com/office/powerpoint/2010/main" val="2752699834"/>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ES" sz="3600" dirty="0"/>
              <a:t>Resumen de escenarios</a:t>
            </a:r>
          </a:p>
        </p:txBody>
      </p:sp>
      <p:grpSp>
        <p:nvGrpSpPr>
          <p:cNvPr id="49" name="Group 48"/>
          <p:cNvGrpSpPr/>
          <p:nvPr/>
        </p:nvGrpSpPr>
        <p:grpSpPr>
          <a:xfrm>
            <a:off x="319881" y="2049462"/>
            <a:ext cx="8718447" cy="3581400"/>
            <a:chOff x="273027" y="1211287"/>
            <a:chExt cx="11888788" cy="4883727"/>
          </a:xfrm>
        </p:grpSpPr>
        <p:grpSp>
          <p:nvGrpSpPr>
            <p:cNvPr id="46" name="Group 45"/>
            <p:cNvGrpSpPr/>
            <p:nvPr/>
          </p:nvGrpSpPr>
          <p:grpSpPr>
            <a:xfrm>
              <a:off x="273027" y="1211316"/>
              <a:ext cx="3933595" cy="4883698"/>
              <a:chOff x="273027" y="1211316"/>
              <a:chExt cx="3933595" cy="4883698"/>
            </a:xfrm>
          </p:grpSpPr>
          <p:grpSp>
            <p:nvGrpSpPr>
              <p:cNvPr id="36" name="Group 35"/>
              <p:cNvGrpSpPr/>
              <p:nvPr/>
            </p:nvGrpSpPr>
            <p:grpSpPr>
              <a:xfrm>
                <a:off x="274702" y="1211316"/>
                <a:ext cx="3931920" cy="3931920"/>
                <a:chOff x="274702" y="1211316"/>
                <a:chExt cx="3931920" cy="3931920"/>
              </a:xfrm>
            </p:grpSpPr>
            <p:pic>
              <p:nvPicPr>
                <p:cNvPr id="30" name="Picture 29"/>
                <p:cNvPicPr>
                  <a:picLocks noChangeAspect="1"/>
                </p:cNvPicPr>
                <p:nvPr/>
              </p:nvPicPr>
              <p:blipFill rotWithShape="1">
                <a:blip r:embed="rId3"/>
                <a:srcRect l="257" t="11551" r="257" b="11551"/>
                <a:stretch/>
              </p:blipFill>
              <p:spPr>
                <a:xfrm>
                  <a:off x="274702" y="1211316"/>
                  <a:ext cx="3931920" cy="3931920"/>
                </a:xfrm>
                <a:prstGeom prst="rect">
                  <a:avLst/>
                </a:prstGeom>
              </p:spPr>
            </p:pic>
            <p:sp>
              <p:nvSpPr>
                <p:cNvPr id="31" name="TextBox 30"/>
                <p:cNvSpPr txBox="1"/>
                <p:nvPr/>
              </p:nvSpPr>
              <p:spPr>
                <a:xfrm>
                  <a:off x="274702" y="1211316"/>
                  <a:ext cx="2396563" cy="1082756"/>
                </a:xfrm>
                <a:prstGeom prst="rect">
                  <a:avLst/>
                </a:prstGeom>
                <a:noFill/>
              </p:spPr>
              <p:txBody>
                <a:bodyPr wrap="none" lIns="182854" tIns="146283" rIns="182854" bIns="146283" rtlCol="0">
                  <a:spAutoFit/>
                </a:bodyPr>
                <a:lstStyle/>
                <a:p>
                  <a:pPr>
                    <a:lnSpc>
                      <a:spcPct val="90000"/>
                    </a:lnSpc>
                    <a:spcAft>
                      <a:spcPts val="600"/>
                    </a:spcAft>
                  </a:pPr>
                  <a:r>
                    <a:rPr lang="es-ES" sz="3600" dirty="0">
                      <a:gradFill>
                        <a:gsLst>
                          <a:gs pos="2917">
                            <a:srgbClr val="FFFFFF"/>
                          </a:gs>
                          <a:gs pos="100000">
                            <a:srgbClr val="FFFFFF"/>
                          </a:gs>
                        </a:gsLst>
                        <a:lin ang="5400000" scaled="0"/>
                      </a:gradFill>
                      <a:latin typeface="+mj-lt"/>
                    </a:rPr>
                    <a:t>Ingesta</a:t>
                  </a:r>
                </a:p>
              </p:txBody>
            </p:sp>
          </p:grpSp>
          <p:sp>
            <p:nvSpPr>
              <p:cNvPr id="37" name="Rectangle 36"/>
              <p:cNvSpPr/>
              <p:nvPr/>
            </p:nvSpPr>
            <p:spPr bwMode="auto">
              <a:xfrm>
                <a:off x="273027" y="5143207"/>
                <a:ext cx="3931920" cy="951807"/>
              </a:xfrm>
              <a:prstGeom prst="rect">
                <a:avLst/>
              </a:prstGeom>
              <a:solidFill>
                <a:srgbClr val="00208F"/>
              </a:solidFill>
            </p:spPr>
            <p:txBody>
              <a:bodyPr wrap="square" lIns="182854" tIns="146283" rIns="182854" bIns="146283" rtlCol="0">
                <a:noAutofit/>
              </a:bodyPr>
              <a:lstStyle/>
              <a:p>
                <a:pPr>
                  <a:lnSpc>
                    <a:spcPct val="90000"/>
                  </a:lnSpc>
                </a:pPr>
                <a:r>
                  <a:rPr lang="es-ES" cap="all" dirty="0">
                    <a:gradFill>
                      <a:gsLst>
                        <a:gs pos="2917">
                          <a:srgbClr val="FFFFFF"/>
                        </a:gs>
                        <a:gs pos="100000">
                          <a:srgbClr val="FFFFFF"/>
                        </a:gs>
                      </a:gsLst>
                      <a:lin ang="5400000" scaled="0"/>
                    </a:gradFill>
                    <a:latin typeface="Segoe UI Semibold" panose="020B0702040204020203" pitchFamily="34" charset="0"/>
                    <a:cs typeface="Segoe UI Semibold" panose="020B0702040204020203" pitchFamily="34" charset="0"/>
                  </a:rPr>
                  <a:t>Archivado</a:t>
                </a:r>
              </a:p>
            </p:txBody>
          </p:sp>
        </p:grpSp>
        <p:grpSp>
          <p:nvGrpSpPr>
            <p:cNvPr id="47" name="Group 46"/>
            <p:cNvGrpSpPr/>
            <p:nvPr/>
          </p:nvGrpSpPr>
          <p:grpSpPr>
            <a:xfrm>
              <a:off x="4252299" y="1211287"/>
              <a:ext cx="3931920" cy="4883727"/>
              <a:chOff x="4252299" y="1211287"/>
              <a:chExt cx="3931920" cy="4883727"/>
            </a:xfrm>
          </p:grpSpPr>
          <p:grpSp>
            <p:nvGrpSpPr>
              <p:cNvPr id="35" name="Group 34"/>
              <p:cNvGrpSpPr/>
              <p:nvPr/>
            </p:nvGrpSpPr>
            <p:grpSpPr>
              <a:xfrm>
                <a:off x="4252299" y="1211287"/>
                <a:ext cx="3931920" cy="3931920"/>
                <a:chOff x="4252299" y="1211287"/>
                <a:chExt cx="3931920" cy="3931920"/>
              </a:xfrm>
            </p:grpSpPr>
            <p:pic>
              <p:nvPicPr>
                <p:cNvPr id="29" name="Picture 28"/>
                <p:cNvPicPr>
                  <a:picLocks noChangeAspect="1"/>
                </p:cNvPicPr>
                <p:nvPr/>
              </p:nvPicPr>
              <p:blipFill rotWithShape="1">
                <a:blip r:embed="rId4"/>
                <a:srcRect l="401" t="401" r="401" b="401"/>
                <a:stretch/>
              </p:blipFill>
              <p:spPr>
                <a:xfrm>
                  <a:off x="4252299" y="1211287"/>
                  <a:ext cx="3931920" cy="3931920"/>
                </a:xfrm>
                <a:prstGeom prst="rect">
                  <a:avLst/>
                </a:prstGeom>
              </p:spPr>
            </p:pic>
            <p:sp>
              <p:nvSpPr>
                <p:cNvPr id="32" name="TextBox 31"/>
                <p:cNvSpPr txBox="1"/>
                <p:nvPr/>
              </p:nvSpPr>
              <p:spPr>
                <a:xfrm>
                  <a:off x="4252299" y="1211316"/>
                  <a:ext cx="2956157" cy="1082756"/>
                </a:xfrm>
                <a:prstGeom prst="rect">
                  <a:avLst/>
                </a:prstGeom>
                <a:noFill/>
              </p:spPr>
              <p:txBody>
                <a:bodyPr wrap="none" lIns="182854" tIns="146283" rIns="182854" bIns="146283" rtlCol="0">
                  <a:spAutoFit/>
                </a:bodyPr>
                <a:lstStyle/>
                <a:p>
                  <a:pPr>
                    <a:lnSpc>
                      <a:spcPct val="90000"/>
                    </a:lnSpc>
                    <a:spcAft>
                      <a:spcPts val="600"/>
                    </a:spcAft>
                  </a:pPr>
                  <a:r>
                    <a:rPr lang="es-ES" sz="3600" dirty="0">
                      <a:gradFill>
                        <a:gsLst>
                          <a:gs pos="2917">
                            <a:srgbClr val="FFFFFF"/>
                          </a:gs>
                          <a:gs pos="100000">
                            <a:srgbClr val="FFFFFF"/>
                          </a:gs>
                        </a:gsLst>
                        <a:lin ang="5400000" scaled="0"/>
                      </a:gradFill>
                      <a:latin typeface="+mj-lt"/>
                    </a:rPr>
                    <a:t>Analíticas</a:t>
                  </a:r>
                </a:p>
              </p:txBody>
            </p:sp>
          </p:grpSp>
          <p:sp>
            <p:nvSpPr>
              <p:cNvPr id="38" name="Rectangle 37"/>
              <p:cNvSpPr/>
              <p:nvPr/>
            </p:nvSpPr>
            <p:spPr bwMode="auto">
              <a:xfrm>
                <a:off x="4252299" y="5143207"/>
                <a:ext cx="3931920" cy="951807"/>
              </a:xfrm>
              <a:prstGeom prst="rect">
                <a:avLst/>
              </a:prstGeom>
              <a:solidFill>
                <a:srgbClr val="00584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nSpc>
                    <a:spcPct val="90000"/>
                  </a:lnSpc>
                </a:pPr>
                <a:r>
                  <a:rPr lang="es-ES" cap="all" dirty="0">
                    <a:gradFill>
                      <a:gsLst>
                        <a:gs pos="2917">
                          <a:srgbClr val="FFFFFF"/>
                        </a:gs>
                        <a:gs pos="100000">
                          <a:srgbClr val="FFFFFF"/>
                        </a:gs>
                      </a:gsLst>
                      <a:lin ang="5400000" scaled="0"/>
                    </a:gradFill>
                    <a:latin typeface="Segoe UI Semibold" panose="020B0702040204020203" pitchFamily="34" charset="0"/>
                    <a:ea typeface="MS PGothic" charset="0"/>
                    <a:cs typeface="Segoe UI Semibold" panose="020B0702040204020203" pitchFamily="34" charset="0"/>
                  </a:rPr>
                  <a:t>Telemetría / Análisis de registros</a:t>
                </a:r>
              </a:p>
            </p:txBody>
          </p:sp>
        </p:grpSp>
        <p:grpSp>
          <p:nvGrpSpPr>
            <p:cNvPr id="48" name="Group 47"/>
            <p:cNvGrpSpPr/>
            <p:nvPr/>
          </p:nvGrpSpPr>
          <p:grpSpPr>
            <a:xfrm>
              <a:off x="8229895" y="1211287"/>
              <a:ext cx="3931920" cy="4883727"/>
              <a:chOff x="8229895" y="1211287"/>
              <a:chExt cx="3931920" cy="4883727"/>
            </a:xfrm>
          </p:grpSpPr>
          <p:grpSp>
            <p:nvGrpSpPr>
              <p:cNvPr id="45" name="Group 44"/>
              <p:cNvGrpSpPr/>
              <p:nvPr/>
            </p:nvGrpSpPr>
            <p:grpSpPr>
              <a:xfrm>
                <a:off x="8229895" y="1211287"/>
                <a:ext cx="3931920" cy="3931920"/>
                <a:chOff x="8229895" y="1211287"/>
                <a:chExt cx="3931920" cy="3931920"/>
              </a:xfrm>
            </p:grpSpPr>
            <p:pic>
              <p:nvPicPr>
                <p:cNvPr id="44" name="Picture 43"/>
                <p:cNvPicPr>
                  <a:picLocks noChangeAspect="1"/>
                </p:cNvPicPr>
                <p:nvPr/>
              </p:nvPicPr>
              <p:blipFill rotWithShape="1">
                <a:blip r:embed="rId5"/>
                <a:srcRect l="543" t="543" r="543" b="543"/>
                <a:stretch/>
              </p:blipFill>
              <p:spPr>
                <a:xfrm>
                  <a:off x="8229895" y="1211287"/>
                  <a:ext cx="3931920" cy="3931920"/>
                </a:xfrm>
                <a:prstGeom prst="rect">
                  <a:avLst/>
                </a:prstGeom>
              </p:spPr>
            </p:pic>
            <p:sp>
              <p:nvSpPr>
                <p:cNvPr id="33" name="TextBox 32"/>
                <p:cNvSpPr txBox="1"/>
                <p:nvPr/>
              </p:nvSpPr>
              <p:spPr>
                <a:xfrm>
                  <a:off x="8229895" y="1211316"/>
                  <a:ext cx="2840304" cy="1082756"/>
                </a:xfrm>
                <a:prstGeom prst="rect">
                  <a:avLst/>
                </a:prstGeom>
                <a:noFill/>
              </p:spPr>
              <p:txBody>
                <a:bodyPr wrap="none" lIns="182854" tIns="146283" rIns="182854" bIns="146283" rtlCol="0">
                  <a:spAutoFit/>
                </a:bodyPr>
                <a:lstStyle/>
                <a:p>
                  <a:pPr>
                    <a:lnSpc>
                      <a:spcPct val="90000"/>
                    </a:lnSpc>
                    <a:spcAft>
                      <a:spcPts val="600"/>
                    </a:spcAft>
                  </a:pPr>
                  <a:r>
                    <a:rPr lang="es-ES" sz="3600" dirty="0">
                      <a:gradFill>
                        <a:gsLst>
                          <a:gs pos="2917">
                            <a:srgbClr val="FFFFFF"/>
                          </a:gs>
                          <a:gs pos="100000">
                            <a:srgbClr val="FFFFFF"/>
                          </a:gs>
                        </a:gsLst>
                        <a:lin ang="5400000" scaled="0"/>
                      </a:gradFill>
                      <a:latin typeface="+mj-lt"/>
                    </a:rPr>
                    <a:t>Acciones</a:t>
                  </a:r>
                </a:p>
              </p:txBody>
            </p:sp>
          </p:grpSp>
          <p:sp>
            <p:nvSpPr>
              <p:cNvPr id="39" name="Rectangle 38"/>
              <p:cNvSpPr/>
              <p:nvPr/>
            </p:nvSpPr>
            <p:spPr bwMode="auto">
              <a:xfrm>
                <a:off x="8229895" y="5143207"/>
                <a:ext cx="3931920" cy="951807"/>
              </a:xfrm>
              <a:prstGeom prst="rect">
                <a:avLst/>
              </a:prstGeom>
              <a:solidFill>
                <a:srgbClr val="44235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nSpc>
                    <a:spcPct val="90000"/>
                  </a:lnSpc>
                </a:pPr>
                <a:r>
                  <a:rPr lang="es-ES" cap="all" dirty="0">
                    <a:gradFill>
                      <a:gsLst>
                        <a:gs pos="2917">
                          <a:srgbClr val="FFFFFF"/>
                        </a:gs>
                        <a:gs pos="100000">
                          <a:srgbClr val="FFFFFF"/>
                        </a:gs>
                      </a:gsLst>
                      <a:lin ang="5400000" scaled="0"/>
                    </a:gradFill>
                    <a:latin typeface="Segoe UI Semibold" panose="020B0702040204020203" pitchFamily="34" charset="0"/>
                    <a:ea typeface="MS PGothic" charset="0"/>
                    <a:cs typeface="Segoe UI Semibold" panose="020B0702040204020203" pitchFamily="34" charset="0"/>
                  </a:rPr>
                  <a:t>Internet of </a:t>
                </a:r>
                <a:r>
                  <a:rPr lang="es-ES" cap="all" dirty="0" err="1">
                    <a:gradFill>
                      <a:gsLst>
                        <a:gs pos="2917">
                          <a:srgbClr val="FFFFFF"/>
                        </a:gs>
                        <a:gs pos="100000">
                          <a:srgbClr val="FFFFFF"/>
                        </a:gs>
                      </a:gsLst>
                      <a:lin ang="5400000" scaled="0"/>
                    </a:gradFill>
                    <a:latin typeface="Segoe UI Semibold" panose="020B0702040204020203" pitchFamily="34" charset="0"/>
                    <a:ea typeface="MS PGothic" charset="0"/>
                    <a:cs typeface="Segoe UI Semibold" panose="020B0702040204020203" pitchFamily="34" charset="0"/>
                  </a:rPr>
                  <a:t>things</a:t>
                </a:r>
                <a:r>
                  <a:rPr lang="es-ES" cap="all" dirty="0">
                    <a:gradFill>
                      <a:gsLst>
                        <a:gs pos="2917">
                          <a:srgbClr val="FFFFFF"/>
                        </a:gs>
                        <a:gs pos="100000">
                          <a:srgbClr val="FFFFFF"/>
                        </a:gs>
                      </a:gsLst>
                      <a:lin ang="5400000" scaled="0"/>
                    </a:gradFill>
                    <a:latin typeface="Segoe UI Semibold" panose="020B0702040204020203" pitchFamily="34" charset="0"/>
                    <a:ea typeface="MS PGothic" charset="0"/>
                    <a:cs typeface="Segoe UI Semibold" panose="020B0702040204020203" pitchFamily="34" charset="0"/>
                  </a:rPr>
                  <a:t> (</a:t>
                </a:r>
                <a:r>
                  <a:rPr lang="es-ES" cap="all" dirty="0" err="1">
                    <a:gradFill>
                      <a:gsLst>
                        <a:gs pos="2917">
                          <a:srgbClr val="FFFFFF"/>
                        </a:gs>
                        <a:gs pos="100000">
                          <a:srgbClr val="FFFFFF"/>
                        </a:gs>
                      </a:gsLst>
                      <a:lin ang="5400000" scaled="0"/>
                    </a:gradFill>
                    <a:latin typeface="Segoe UI Semibold" panose="020B0702040204020203" pitchFamily="34" charset="0"/>
                    <a:ea typeface="MS PGothic" charset="0"/>
                    <a:cs typeface="Segoe UI Semibold" panose="020B0702040204020203" pitchFamily="34" charset="0"/>
                  </a:rPr>
                  <a:t>Iot</a:t>
                </a:r>
                <a:r>
                  <a:rPr lang="es-ES" cap="all" dirty="0">
                    <a:gradFill>
                      <a:gsLst>
                        <a:gs pos="2917">
                          <a:srgbClr val="FFFFFF"/>
                        </a:gs>
                        <a:gs pos="100000">
                          <a:srgbClr val="FFFFFF"/>
                        </a:gs>
                      </a:gsLst>
                      <a:lin ang="5400000" scaled="0"/>
                    </a:gradFill>
                    <a:latin typeface="Segoe UI Semibold" panose="020B0702040204020203" pitchFamily="34" charset="0"/>
                    <a:ea typeface="MS PGothic" charset="0"/>
                    <a:cs typeface="Segoe UI Semibold" panose="020B0702040204020203" pitchFamily="34" charset="0"/>
                  </a:rPr>
                  <a:t>)</a:t>
                </a:r>
              </a:p>
            </p:txBody>
          </p:sp>
        </p:grpSp>
      </p:grpSp>
    </p:spTree>
    <p:extLst>
      <p:ext uri="{BB962C8B-B14F-4D97-AF65-F5344CB8AC3E}">
        <p14:creationId xmlns:p14="http://schemas.microsoft.com/office/powerpoint/2010/main" val="3561197447"/>
      </p:ext>
    </p:extLst>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sz="3672" dirty="0"/>
              <a:t>¿Cómo se crean esta soluciones de análisis de flujos en tiempo real?</a:t>
            </a:r>
            <a:endParaRPr lang="es-ES" dirty="0"/>
          </a:p>
        </p:txBody>
      </p:sp>
      <p:sp>
        <p:nvSpPr>
          <p:cNvPr id="40" name="TextBox 39"/>
          <p:cNvSpPr txBox="1"/>
          <p:nvPr/>
        </p:nvSpPr>
        <p:spPr>
          <a:xfrm>
            <a:off x="7330281" y="6164608"/>
            <a:ext cx="1398706" cy="338554"/>
          </a:xfrm>
          <a:prstGeom prst="rect">
            <a:avLst/>
          </a:prstGeom>
          <a:noFill/>
        </p:spPr>
        <p:txBody>
          <a:bodyPr wrap="square" rtlCol="0">
            <a:spAutoFit/>
          </a:bodyPr>
          <a:lstStyle/>
          <a:p>
            <a:r>
              <a:rPr lang="es-ES" sz="1600" dirty="0"/>
              <a:t>Tiempo</a:t>
            </a:r>
          </a:p>
        </p:txBody>
      </p:sp>
      <p:sp>
        <p:nvSpPr>
          <p:cNvPr id="19" name="TextBox 18"/>
          <p:cNvSpPr txBox="1"/>
          <p:nvPr/>
        </p:nvSpPr>
        <p:spPr>
          <a:xfrm>
            <a:off x="205962" y="6154214"/>
            <a:ext cx="4418973" cy="338554"/>
          </a:xfrm>
          <a:prstGeom prst="rect">
            <a:avLst/>
          </a:prstGeom>
          <a:noFill/>
        </p:spPr>
        <p:txBody>
          <a:bodyPr wrap="square" rtlCol="0">
            <a:spAutoFit/>
          </a:bodyPr>
          <a:lstStyle/>
          <a:p>
            <a:r>
              <a:rPr lang="es-ES" sz="1600" dirty="0"/>
              <a:t>Recursos de desarrollo e infraestructura</a:t>
            </a:r>
          </a:p>
        </p:txBody>
      </p:sp>
      <p:sp>
        <p:nvSpPr>
          <p:cNvPr id="3" name="Rounded Rectangle 2"/>
          <p:cNvSpPr/>
          <p:nvPr/>
        </p:nvSpPr>
        <p:spPr bwMode="auto">
          <a:xfrm>
            <a:off x="3093504" y="5408929"/>
            <a:ext cx="3323839" cy="599018"/>
          </a:xfrm>
          <a:prstGeom prst="roundRect">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a:r>
              <a:rPr lang="es-ES" sz="1399" dirty="0"/>
              <a:t>Infraestructura – Instalación y configuración</a:t>
            </a:r>
          </a:p>
        </p:txBody>
      </p:sp>
      <p:sp>
        <p:nvSpPr>
          <p:cNvPr id="25" name="Rounded Rectangle 24"/>
          <p:cNvSpPr/>
          <p:nvPr/>
        </p:nvSpPr>
        <p:spPr bwMode="auto">
          <a:xfrm>
            <a:off x="3069237" y="4632330"/>
            <a:ext cx="3348104" cy="679464"/>
          </a:xfrm>
          <a:prstGeom prst="roundRect">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a:r>
              <a:rPr lang="es-ES" sz="1399" dirty="0"/>
              <a:t>Desarrollo de la solución (código) para la ingesta, procesado de datos y archivado</a:t>
            </a:r>
          </a:p>
        </p:txBody>
      </p:sp>
      <p:sp>
        <p:nvSpPr>
          <p:cNvPr id="27" name="Rounded Rectangle 26"/>
          <p:cNvSpPr/>
          <p:nvPr/>
        </p:nvSpPr>
        <p:spPr bwMode="auto">
          <a:xfrm>
            <a:off x="3069238" y="3826252"/>
            <a:ext cx="3348104" cy="708943"/>
          </a:xfrm>
          <a:prstGeom prst="roundRect">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a:r>
              <a:rPr lang="es-ES" sz="1399" dirty="0"/>
              <a:t>Desarrolla soluciones que integren otras soluciones como Machine Learning, Business </a:t>
            </a:r>
            <a:r>
              <a:rPr lang="es-ES" sz="1399" dirty="0" err="1"/>
              <a:t>Intelligence</a:t>
            </a:r>
            <a:r>
              <a:rPr lang="es-ES" sz="1399" dirty="0"/>
              <a:t>, </a:t>
            </a:r>
            <a:r>
              <a:rPr lang="es-ES" sz="1399" dirty="0" err="1"/>
              <a:t>etc</a:t>
            </a:r>
            <a:endParaRPr lang="es-ES" sz="1399" dirty="0"/>
          </a:p>
        </p:txBody>
      </p:sp>
      <p:sp>
        <p:nvSpPr>
          <p:cNvPr id="28" name="Rounded Rectangle 27"/>
          <p:cNvSpPr/>
          <p:nvPr/>
        </p:nvSpPr>
        <p:spPr bwMode="auto">
          <a:xfrm>
            <a:off x="3069237" y="3038112"/>
            <a:ext cx="3348104" cy="691005"/>
          </a:xfrm>
          <a:prstGeom prst="roundRect">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a:r>
              <a:rPr lang="es-ES" sz="1399" dirty="0"/>
              <a:t>Desarrolla soluciones que tengan resiliencia a fallos en infraestructura y almacenado</a:t>
            </a:r>
          </a:p>
        </p:txBody>
      </p:sp>
      <p:sp>
        <p:nvSpPr>
          <p:cNvPr id="30" name="Rounded Rectangle 29"/>
          <p:cNvSpPr/>
          <p:nvPr/>
        </p:nvSpPr>
        <p:spPr bwMode="auto">
          <a:xfrm>
            <a:off x="3069238" y="2291841"/>
            <a:ext cx="3348102" cy="649137"/>
          </a:xfrm>
          <a:prstGeom prst="roundRect">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a:r>
              <a:rPr lang="es-ES" sz="1399" dirty="0"/>
              <a:t>Desarrolla soluciones e infraestructura que crezcan con tus necesidades de negocio</a:t>
            </a:r>
          </a:p>
        </p:txBody>
      </p:sp>
      <p:sp>
        <p:nvSpPr>
          <p:cNvPr id="32" name="Rounded Rectangle 31"/>
          <p:cNvSpPr/>
          <p:nvPr/>
        </p:nvSpPr>
        <p:spPr bwMode="auto">
          <a:xfrm>
            <a:off x="3093501" y="1549418"/>
            <a:ext cx="3348104" cy="645286"/>
          </a:xfrm>
          <a:prstGeom prst="roundRect">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a:r>
              <a:rPr lang="es-ES" sz="1399" dirty="0"/>
              <a:t>Monitoriza y analiza los errores de la solución</a:t>
            </a:r>
          </a:p>
        </p:txBody>
      </p:sp>
      <p:sp>
        <p:nvSpPr>
          <p:cNvPr id="4" name="Down Arrow 3"/>
          <p:cNvSpPr/>
          <p:nvPr/>
        </p:nvSpPr>
        <p:spPr bwMode="auto">
          <a:xfrm rot="10800000">
            <a:off x="7554735" y="5630561"/>
            <a:ext cx="609513" cy="531841"/>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33" name="Down Arrow 32"/>
          <p:cNvSpPr/>
          <p:nvPr/>
        </p:nvSpPr>
        <p:spPr bwMode="auto">
          <a:xfrm rot="10800000">
            <a:off x="1328289" y="5622646"/>
            <a:ext cx="609513" cy="531841"/>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34" name="Down Arrow 33"/>
          <p:cNvSpPr/>
          <p:nvPr/>
        </p:nvSpPr>
        <p:spPr bwMode="auto">
          <a:xfrm rot="10800000">
            <a:off x="7554735" y="4927430"/>
            <a:ext cx="609513" cy="1217544"/>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35" name="Down Arrow 34"/>
          <p:cNvSpPr/>
          <p:nvPr/>
        </p:nvSpPr>
        <p:spPr bwMode="auto">
          <a:xfrm rot="10800000">
            <a:off x="1328292" y="4932151"/>
            <a:ext cx="609513" cy="1217544"/>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36" name="Down Arrow 35"/>
          <p:cNvSpPr/>
          <p:nvPr/>
        </p:nvSpPr>
        <p:spPr bwMode="auto">
          <a:xfrm rot="10800000">
            <a:off x="7554735" y="4185175"/>
            <a:ext cx="609513" cy="1979435"/>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37" name="Down Arrow 36"/>
          <p:cNvSpPr/>
          <p:nvPr/>
        </p:nvSpPr>
        <p:spPr bwMode="auto">
          <a:xfrm rot="10800000">
            <a:off x="1338127" y="4175051"/>
            <a:ext cx="609513" cy="1979435"/>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39" name="Down Arrow 38"/>
          <p:cNvSpPr/>
          <p:nvPr/>
        </p:nvSpPr>
        <p:spPr bwMode="auto">
          <a:xfrm rot="10800000">
            <a:off x="7554735" y="3332206"/>
            <a:ext cx="609513" cy="2812771"/>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41" name="Down Arrow 40"/>
          <p:cNvSpPr/>
          <p:nvPr/>
        </p:nvSpPr>
        <p:spPr bwMode="auto">
          <a:xfrm rot="10800000">
            <a:off x="1334696" y="3341716"/>
            <a:ext cx="609513" cy="2812771"/>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42" name="Down Arrow 41"/>
          <p:cNvSpPr/>
          <p:nvPr/>
        </p:nvSpPr>
        <p:spPr bwMode="auto">
          <a:xfrm rot="10800000">
            <a:off x="7543227" y="2593787"/>
            <a:ext cx="609513" cy="3561980"/>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43" name="Down Arrow 42"/>
          <p:cNvSpPr/>
          <p:nvPr/>
        </p:nvSpPr>
        <p:spPr bwMode="auto">
          <a:xfrm rot="10800000">
            <a:off x="1323499" y="2575076"/>
            <a:ext cx="609513" cy="3561980"/>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44" name="Down Arrow 43"/>
          <p:cNvSpPr/>
          <p:nvPr/>
        </p:nvSpPr>
        <p:spPr bwMode="auto">
          <a:xfrm rot="10800000">
            <a:off x="7531171" y="1764548"/>
            <a:ext cx="609513" cy="4400061"/>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
        <p:nvSpPr>
          <p:cNvPr id="45" name="Down Arrow 44"/>
          <p:cNvSpPr/>
          <p:nvPr/>
        </p:nvSpPr>
        <p:spPr bwMode="auto">
          <a:xfrm rot="10800000">
            <a:off x="1345894" y="1729960"/>
            <a:ext cx="609513" cy="4400061"/>
          </a:xfrm>
          <a:prstGeom prst="downArrow">
            <a:avLst/>
          </a:prstGeom>
          <a:solidFill>
            <a:schemeClr val="bg2">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33" fontAlgn="base">
              <a:spcBef>
                <a:spcPct val="0"/>
              </a:spcBef>
              <a:spcAft>
                <a:spcPct val="0"/>
              </a:spcAft>
            </a:pPr>
            <a:endParaRPr lang="es-E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85294961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3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35"/>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34"/>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37"/>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36"/>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39"/>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41"/>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43"/>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42"/>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5" grpId="0" animBg="1"/>
      <p:bldP spid="27" grpId="0" animBg="1"/>
      <p:bldP spid="28" grpId="0" animBg="1"/>
      <p:bldP spid="30" grpId="0" animBg="1"/>
      <p:bldP spid="32" grpId="0" animBg="1"/>
      <p:bldP spid="4" grpId="0" animBg="1"/>
      <p:bldP spid="4"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9" grpId="0" animBg="1"/>
      <p:bldP spid="39" grpId="1" animBg="1"/>
      <p:bldP spid="41" grpId="0" animBg="1"/>
      <p:bldP spid="41" grpId="1" animBg="1"/>
      <p:bldP spid="42" grpId="0" animBg="1"/>
      <p:bldP spid="42" grpId="1" animBg="1"/>
      <p:bldP spid="43" grpId="0" animBg="1"/>
      <p:bldP spid="43" grpId="1" animBg="1"/>
      <p:bldP spid="44" grpId="0" animBg="1"/>
      <p:bldP spid="4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T_TILE" val="YES"/>
</p:tagLst>
</file>

<file path=ppt/tags/tag10.xml><?xml version="1.0" encoding="utf-8"?>
<p:tagLst xmlns:a="http://schemas.openxmlformats.org/drawingml/2006/main" xmlns:r="http://schemas.openxmlformats.org/officeDocument/2006/relationships" xmlns:p="http://schemas.openxmlformats.org/presentationml/2006/main">
  <p:tag name="MT_TILE" val="YES"/>
</p:tagLst>
</file>

<file path=ppt/tags/tag11.xml><?xml version="1.0" encoding="utf-8"?>
<p:tagLst xmlns:a="http://schemas.openxmlformats.org/drawingml/2006/main" xmlns:r="http://schemas.openxmlformats.org/officeDocument/2006/relationships" xmlns:p="http://schemas.openxmlformats.org/presentationml/2006/main">
  <p:tag name="MT_TILE" val="YES"/>
</p:tagLst>
</file>

<file path=ppt/tags/tag12.xml><?xml version="1.0" encoding="utf-8"?>
<p:tagLst xmlns:a="http://schemas.openxmlformats.org/drawingml/2006/main" xmlns:r="http://schemas.openxmlformats.org/officeDocument/2006/relationships" xmlns:p="http://schemas.openxmlformats.org/presentationml/2006/main">
  <p:tag name="MT_TILE" val="YES"/>
</p:tagLst>
</file>

<file path=ppt/tags/tag13.xml><?xml version="1.0" encoding="utf-8"?>
<p:tagLst xmlns:a="http://schemas.openxmlformats.org/drawingml/2006/main" xmlns:r="http://schemas.openxmlformats.org/officeDocument/2006/relationships" xmlns:p="http://schemas.openxmlformats.org/presentationml/2006/main">
  <p:tag name="MT_TILE" val="YES"/>
</p:tagLst>
</file>

<file path=ppt/tags/tag14.xml><?xml version="1.0" encoding="utf-8"?>
<p:tagLst xmlns:a="http://schemas.openxmlformats.org/drawingml/2006/main" xmlns:r="http://schemas.openxmlformats.org/officeDocument/2006/relationships" xmlns:p="http://schemas.openxmlformats.org/presentationml/2006/main">
  <p:tag name="MT_TILE" val="YES"/>
</p:tagLst>
</file>

<file path=ppt/tags/tag15.xml><?xml version="1.0" encoding="utf-8"?>
<p:tagLst xmlns:a="http://schemas.openxmlformats.org/drawingml/2006/main" xmlns:r="http://schemas.openxmlformats.org/officeDocument/2006/relationships" xmlns:p="http://schemas.openxmlformats.org/presentationml/2006/main">
  <p:tag name="MT_TILE" val="YES"/>
</p:tagLst>
</file>

<file path=ppt/tags/tag16.xml><?xml version="1.0" encoding="utf-8"?>
<p:tagLst xmlns:a="http://schemas.openxmlformats.org/drawingml/2006/main" xmlns:r="http://schemas.openxmlformats.org/officeDocument/2006/relationships" xmlns:p="http://schemas.openxmlformats.org/presentationml/2006/main">
  <p:tag name="MT_TILE" val="YES"/>
</p:tagLst>
</file>

<file path=ppt/tags/tag17.xml><?xml version="1.0" encoding="utf-8"?>
<p:tagLst xmlns:a="http://schemas.openxmlformats.org/drawingml/2006/main" xmlns:r="http://schemas.openxmlformats.org/officeDocument/2006/relationships" xmlns:p="http://schemas.openxmlformats.org/presentationml/2006/main">
  <p:tag name="MT_TILE" val="YES"/>
</p:tagLst>
</file>

<file path=ppt/tags/tag2.xml><?xml version="1.0" encoding="utf-8"?>
<p:tagLst xmlns:a="http://schemas.openxmlformats.org/drawingml/2006/main" xmlns:r="http://schemas.openxmlformats.org/officeDocument/2006/relationships" xmlns:p="http://schemas.openxmlformats.org/presentationml/2006/main">
  <p:tag name="MT_TILE" val="YES"/>
</p:tagLst>
</file>

<file path=ppt/tags/tag3.xml><?xml version="1.0" encoding="utf-8"?>
<p:tagLst xmlns:a="http://schemas.openxmlformats.org/drawingml/2006/main" xmlns:r="http://schemas.openxmlformats.org/officeDocument/2006/relationships" xmlns:p="http://schemas.openxmlformats.org/presentationml/2006/main">
  <p:tag name="MT_TILE" val="YES"/>
</p:tagLst>
</file>

<file path=ppt/tags/tag4.xml><?xml version="1.0" encoding="utf-8"?>
<p:tagLst xmlns:a="http://schemas.openxmlformats.org/drawingml/2006/main" xmlns:r="http://schemas.openxmlformats.org/officeDocument/2006/relationships" xmlns:p="http://schemas.openxmlformats.org/presentationml/2006/main">
  <p:tag name="MT_TILE" val="YES"/>
</p:tagLst>
</file>

<file path=ppt/tags/tag5.xml><?xml version="1.0" encoding="utf-8"?>
<p:tagLst xmlns:a="http://schemas.openxmlformats.org/drawingml/2006/main" xmlns:r="http://schemas.openxmlformats.org/officeDocument/2006/relationships" xmlns:p="http://schemas.openxmlformats.org/presentationml/2006/main">
  <p:tag name="MT_TILE" val="YES"/>
</p:tagLst>
</file>

<file path=ppt/tags/tag6.xml><?xml version="1.0" encoding="utf-8"?>
<p:tagLst xmlns:a="http://schemas.openxmlformats.org/drawingml/2006/main" xmlns:r="http://schemas.openxmlformats.org/officeDocument/2006/relationships" xmlns:p="http://schemas.openxmlformats.org/presentationml/2006/main">
  <p:tag name="MT_TILE" val="YES"/>
</p:tagLst>
</file>

<file path=ppt/tags/tag7.xml><?xml version="1.0" encoding="utf-8"?>
<p:tagLst xmlns:a="http://schemas.openxmlformats.org/drawingml/2006/main" xmlns:r="http://schemas.openxmlformats.org/officeDocument/2006/relationships" xmlns:p="http://schemas.openxmlformats.org/presentationml/2006/main">
  <p:tag name="MT_TILE" val="YES"/>
</p:tagLst>
</file>

<file path=ppt/tags/tag8.xml><?xml version="1.0" encoding="utf-8"?>
<p:tagLst xmlns:a="http://schemas.openxmlformats.org/drawingml/2006/main" xmlns:r="http://schemas.openxmlformats.org/officeDocument/2006/relationships" xmlns:p="http://schemas.openxmlformats.org/presentationml/2006/main">
  <p:tag name="MT_TILE" val="YES"/>
</p:tagLst>
</file>

<file path=ppt/tags/tag9.xml><?xml version="1.0" encoding="utf-8"?>
<p:tagLst xmlns:a="http://schemas.openxmlformats.org/drawingml/2006/main" xmlns:r="http://schemas.openxmlformats.org/officeDocument/2006/relationships" xmlns:p="http://schemas.openxmlformats.org/presentationml/2006/main">
  <p:tag name="MT_TILE" val="YES"/>
</p:tagLst>
</file>

<file path=ppt/theme/theme1.xml><?xml version="1.0" encoding="utf-8"?>
<a:theme xmlns:a="http://schemas.openxmlformats.org/drawingml/2006/main" name="5-30606_TR20_BO_CT_Template">
  <a:themeElements>
    <a:clrScheme name="TR20 - BO">
      <a:dk1>
        <a:srgbClr val="505050"/>
      </a:dk1>
      <a:lt1>
        <a:srgbClr val="FFFFFF"/>
      </a:lt1>
      <a:dk2>
        <a:srgbClr val="0078D7"/>
      </a:dk2>
      <a:lt2>
        <a:srgbClr val="D2D2D2"/>
      </a:lt2>
      <a:accent1>
        <a:srgbClr val="D83B01"/>
      </a:accent1>
      <a:accent2>
        <a:srgbClr val="0078D7"/>
      </a:accent2>
      <a:accent3>
        <a:srgbClr val="BAD80A"/>
      </a:accent3>
      <a:accent4>
        <a:srgbClr val="FFB900"/>
      </a:accent4>
      <a:accent5>
        <a:srgbClr val="5C2D91"/>
      </a:accent5>
      <a:accent6>
        <a:srgbClr val="002050"/>
      </a:accent6>
      <a:hlink>
        <a:srgbClr val="002050"/>
      </a:hlink>
      <a:folHlink>
        <a:srgbClr val="00205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w="3175">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EB8091BA-E5A9-40E6-8123-7943DC20CA20}" vid="{F1B13A7B-B70F-4D1A-AE6D-53912D2B6EC0}"/>
    </a:ext>
  </a:extLst>
</a:theme>
</file>

<file path=ppt/theme/theme2.xml><?xml version="1.0" encoding="utf-8"?>
<a:theme xmlns:a="http://schemas.openxmlformats.org/drawingml/2006/main" name="COLOR TEMPLATE">
  <a:themeElements>
    <a:clrScheme name="MSVID Purple">
      <a:dk1>
        <a:srgbClr val="505050"/>
      </a:dk1>
      <a:lt1>
        <a:srgbClr val="FFFFFF"/>
      </a:lt1>
      <a:dk2>
        <a:srgbClr val="5C2D91"/>
      </a:dk2>
      <a:lt2>
        <a:srgbClr val="E7DCF4"/>
      </a:lt2>
      <a:accent1>
        <a:srgbClr val="32145A"/>
      </a:accent1>
      <a:accent2>
        <a:srgbClr val="B4009E"/>
      </a:accent2>
      <a:accent3>
        <a:srgbClr val="107C10"/>
      </a:accent3>
      <a:accent4>
        <a:srgbClr val="0078D7"/>
      </a:accent4>
      <a:accent5>
        <a:srgbClr val="008272"/>
      </a:accent5>
      <a:accent6>
        <a:srgbClr val="D83B01"/>
      </a:accent6>
      <a:hlink>
        <a:srgbClr val="E7DCF4"/>
      </a:hlink>
      <a:folHlink>
        <a:srgbClr val="E7DCF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rand_template_4-3_Consumer_PURPLE_1.potx" id="{E62A5150-E549-4FE3-89E2-12FFC8F94DEE}" vid="{B82E80F8-F240-4C28-9BBB-160C5368C459}"/>
    </a:ext>
  </a:extLst>
</a:theme>
</file>

<file path=ppt/theme/theme3.xml><?xml version="1.0" encoding="utf-8"?>
<a:theme xmlns:a="http://schemas.openxmlformats.org/drawingml/2006/main" name="WHITE TEMPLATE">
  <a:themeElements>
    <a:clrScheme name="MSVID White and Purple">
      <a:dk1>
        <a:srgbClr val="505050"/>
      </a:dk1>
      <a:lt1>
        <a:srgbClr val="FFFFFF"/>
      </a:lt1>
      <a:dk2>
        <a:srgbClr val="5C2D91"/>
      </a:dk2>
      <a:lt2>
        <a:srgbClr val="E7DCF4"/>
      </a:lt2>
      <a:accent1>
        <a:srgbClr val="5C2D91"/>
      </a:accent1>
      <a:accent2>
        <a:srgbClr val="B4009E"/>
      </a:accent2>
      <a:accent3>
        <a:srgbClr val="32145A"/>
      </a:accent3>
      <a:accent4>
        <a:srgbClr val="0078D7"/>
      </a:accent4>
      <a:accent5>
        <a:srgbClr val="107C10"/>
      </a:accent5>
      <a:accent6>
        <a:srgbClr val="D83B01"/>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rand_template_4-3_Consumer_PURPLE_1.potx" id="{E62A5150-E549-4FE3-89E2-12FFC8F94DEE}" vid="{193DA659-3BEE-4008-8F83-3F58B97CD17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TR20_BO_CT_Template</Template>
  <TotalTime>0</TotalTime>
  <Words>2540</Words>
  <Application>Microsoft Office PowerPoint</Application>
  <PresentationFormat>Custom</PresentationFormat>
  <Paragraphs>457</Paragraphs>
  <Slides>37</Slides>
  <Notes>15</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37</vt:i4>
      </vt:variant>
    </vt:vector>
  </HeadingPairs>
  <TitlesOfParts>
    <vt:vector size="52" baseType="lpstr">
      <vt:lpstr>ＭＳ Ｐゴシック</vt:lpstr>
      <vt:lpstr>ＭＳ Ｐゴシック</vt:lpstr>
      <vt:lpstr>Arial</vt:lpstr>
      <vt:lpstr>Calibri</vt:lpstr>
      <vt:lpstr>Consolas</vt:lpstr>
      <vt:lpstr>Myriad Pro Light</vt:lpstr>
      <vt:lpstr>Segoe UI</vt:lpstr>
      <vt:lpstr>Segoe UI Light</vt:lpstr>
      <vt:lpstr>Segoe UI Semibold</vt:lpstr>
      <vt:lpstr>Segoe UI Symbol</vt:lpstr>
      <vt:lpstr>Times New Roman</vt:lpstr>
      <vt:lpstr>Wingdings</vt:lpstr>
      <vt:lpstr>5-30606_TR20_BO_CT_Template</vt:lpstr>
      <vt:lpstr>COLOR TEMPLATE</vt:lpstr>
      <vt:lpstr>WHITE TEMPLATE</vt:lpstr>
      <vt:lpstr>Gestión masiva de datos en la era IoT</vt:lpstr>
      <vt:lpstr>PowerPoint Presentation</vt:lpstr>
      <vt:lpstr>Agenda</vt:lpstr>
      <vt:lpstr>¿Qué son los datos en movimiento?</vt:lpstr>
      <vt:lpstr>¿Que son los datos en movimiento?</vt:lpstr>
      <vt:lpstr>Escenarios IoT conectados</vt:lpstr>
      <vt:lpstr>Escenarios IoT conectados</vt:lpstr>
      <vt:lpstr>Resumen de escenarios</vt:lpstr>
      <vt:lpstr>¿Cómo se crean esta soluciones de análisis de flujos en tiempo real?</vt:lpstr>
      <vt:lpstr>Presentamos Azure Stream Analytics</vt:lpstr>
      <vt:lpstr>Análisis de Twitts en tiempo real</vt:lpstr>
      <vt:lpstr>Twittea con #dotnetspain2015</vt:lpstr>
      <vt:lpstr>Ingesta de Twitts en tiempo real con Event Hubs</vt:lpstr>
      <vt:lpstr>Azure Service Bus</vt:lpstr>
      <vt:lpstr>Presentamos Azure Event Hubs</vt:lpstr>
      <vt:lpstr>Publicadores</vt:lpstr>
      <vt:lpstr>Grupo de consumo</vt:lpstr>
      <vt:lpstr>¿Qué es Azure Stream Analytics?</vt:lpstr>
      <vt:lpstr>Presentando Stream Analytics</vt:lpstr>
      <vt:lpstr>PowerPoint Presentation</vt:lpstr>
      <vt:lpstr>PowerPoint Presentation</vt:lpstr>
      <vt:lpstr>Presentando Stream Analytics</vt:lpstr>
      <vt:lpstr>PowerPoint Presentation</vt:lpstr>
      <vt:lpstr>PowerPoint Presentation</vt:lpstr>
      <vt:lpstr>Presentando Stream Analytics</vt:lpstr>
      <vt:lpstr>Desarrollo rápido</vt:lpstr>
      <vt:lpstr>Lenguaje de consulta</vt:lpstr>
      <vt:lpstr>Funciones basadas en tiempo</vt:lpstr>
      <vt:lpstr>Demo</vt:lpstr>
      <vt:lpstr>Arquitectura</vt:lpstr>
      <vt:lpstr>Canonical eventing scenario</vt:lpstr>
      <vt:lpstr>Los eventos y la fecha</vt:lpstr>
      <vt:lpstr>Tumbling Windows</vt:lpstr>
      <vt:lpstr>Hopping Windows</vt:lpstr>
      <vt:lpstr>Sliding Windows</vt:lpstr>
      <vt:lpstr>Joining multiple streams</vt:lpstr>
      <vt:lpstr>¡¡¡Si te ha gustado no olvides rellenar la encuesta!!! Thanks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2015-03-09T14:23:46Z</dcterms:created>
  <dcterms:modified xsi:type="dcterms:W3CDTF">2015-03-09T14:24:39Z</dcterms:modified>
</cp:coreProperties>
</file>