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49"/>
  </p:notesMasterIdLst>
  <p:handoutMasterIdLst>
    <p:handoutMasterId r:id="rId50"/>
  </p:handoutMasterIdLst>
  <p:sldIdLst>
    <p:sldId id="259" r:id="rId2"/>
    <p:sldId id="260" r:id="rId3"/>
    <p:sldId id="352" r:id="rId4"/>
    <p:sldId id="366" r:id="rId5"/>
    <p:sldId id="334" r:id="rId6"/>
    <p:sldId id="315" r:id="rId7"/>
    <p:sldId id="359" r:id="rId8"/>
    <p:sldId id="316" r:id="rId9"/>
    <p:sldId id="317" r:id="rId10"/>
    <p:sldId id="318" r:id="rId11"/>
    <p:sldId id="351" r:id="rId12"/>
    <p:sldId id="319" r:id="rId13"/>
    <p:sldId id="326" r:id="rId14"/>
    <p:sldId id="325" r:id="rId15"/>
    <p:sldId id="320" r:id="rId16"/>
    <p:sldId id="371" r:id="rId17"/>
    <p:sldId id="323" r:id="rId18"/>
    <p:sldId id="324" r:id="rId19"/>
    <p:sldId id="330" r:id="rId20"/>
    <p:sldId id="354" r:id="rId21"/>
    <p:sldId id="357" r:id="rId22"/>
    <p:sldId id="339" r:id="rId23"/>
    <p:sldId id="367" r:id="rId24"/>
    <p:sldId id="368" r:id="rId25"/>
    <p:sldId id="369" r:id="rId26"/>
    <p:sldId id="370" r:id="rId27"/>
    <p:sldId id="361" r:id="rId28"/>
    <p:sldId id="338" r:id="rId29"/>
    <p:sldId id="327" r:id="rId30"/>
    <p:sldId id="340" r:id="rId31"/>
    <p:sldId id="341" r:id="rId32"/>
    <p:sldId id="343" r:id="rId33"/>
    <p:sldId id="353" r:id="rId34"/>
    <p:sldId id="331" r:id="rId35"/>
    <p:sldId id="328" r:id="rId36"/>
    <p:sldId id="344" r:id="rId37"/>
    <p:sldId id="345" r:id="rId38"/>
    <p:sldId id="335" r:id="rId39"/>
    <p:sldId id="336" r:id="rId40"/>
    <p:sldId id="337" r:id="rId41"/>
    <p:sldId id="355" r:id="rId42"/>
    <p:sldId id="356" r:id="rId43"/>
    <p:sldId id="333" r:id="rId44"/>
    <p:sldId id="358" r:id="rId45"/>
    <p:sldId id="290" r:id="rId46"/>
    <p:sldId id="295" r:id="rId47"/>
    <p:sldId id="281" r:id="rId4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7" clrIdx="0"/>
  <p:cmAuthor id="1" name="claireh" initials="ce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C7FDA"/>
    <a:srgbClr val="1C7FFF"/>
    <a:srgbClr val="404040"/>
    <a:srgbClr val="3290E6"/>
    <a:srgbClr val="99C8DF"/>
    <a:srgbClr val="A2CDE2"/>
    <a:srgbClr val="9BCFE9"/>
    <a:srgbClr val="B0D9EE"/>
    <a:srgbClr val="A0D8FE"/>
    <a:srgbClr val="B0DE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13066" autoAdjust="0"/>
    <p:restoredTop sz="84030" autoAdjust="0"/>
  </p:normalViewPr>
  <p:slideViewPr>
    <p:cSldViewPr snapToGrid="0">
      <p:cViewPr varScale="1">
        <p:scale>
          <a:sx n="95" d="100"/>
          <a:sy n="95" d="100"/>
        </p:scale>
        <p:origin x="-174" y="-96"/>
      </p:cViewPr>
      <p:guideLst>
        <p:guide orient="horz" pos="144"/>
        <p:guide orient="horz" pos="1488"/>
        <p:guide orient="horz" pos="1200"/>
        <p:guide orient="horz" pos="2304"/>
        <p:guide orient="horz" pos="892"/>
        <p:guide orient="horz" pos="4176"/>
        <p:guide pos="2880"/>
        <p:guide pos="244"/>
        <p:guide pos="462"/>
        <p:guide pos="5516"/>
        <p:guide pos="863"/>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3" d="100"/>
          <a:sy n="73" d="100"/>
        </p:scale>
        <p:origin x="-2885"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11/24/2008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11/24/2008</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11/24/2008 11:33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pic>
        <p:nvPicPr>
          <p:cNvPr id="6" name="Picture 5" descr="TechEd IT Pro logo for title slide.png"/>
          <p:cNvPicPr>
            <a:picLocks noChangeAspect="1"/>
          </p:cNvPicPr>
          <p:nvPr userDrawn="1"/>
        </p:nvPicPr>
        <p:blipFill>
          <a:blip r:embed="rId4"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5"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29"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smtClean="0"/>
              <a:t>Tech·Talks	Tech·Ed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29"/>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Freeform 17"/>
          <p:cNvSpPr/>
          <p:nvPr userDrawn="1"/>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0" name="Round Same Side Corner Rectangle 29"/>
          <p:cNvSpPr/>
          <p:nvPr userDrawn="1"/>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1" name="Rounded Rectangle 30"/>
          <p:cNvSpPr/>
          <p:nvPr userDrawn="1"/>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Complete an</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evaluation on</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CommNet and</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enter to win!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p:bldP spid="31" grpId="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userDrawn="1"/>
        </p:nvPicPr>
        <p:blipFill>
          <a:blip r:embed="rId2"/>
          <a:stretch>
            <a:fillRect/>
          </a:stretch>
        </p:blipFill>
        <p:spPr>
          <a:xfrm>
            <a:off x="0" y="0"/>
            <a:ext cx="9144000" cy="6858000"/>
          </a:xfrm>
          <a:prstGeom prst="rect">
            <a:avLst/>
          </a:prstGeom>
        </p:spPr>
      </p:pic>
      <p:pic>
        <p:nvPicPr>
          <p:cNvPr id="9" name="Picture 8" descr="ContentForgroundBlue.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5" descr="ContentForgroundBlue.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userDrawn="1"/>
        </p:nvPicPr>
        <p:blipFill>
          <a:blip r:embed="rId2"/>
          <a:stretch>
            <a:fillRect/>
          </a:stretch>
        </p:blipFill>
        <p:spPr>
          <a:xfrm>
            <a:off x="0" y="0"/>
            <a:ext cx="9144000" cy="6858000"/>
          </a:xfrm>
          <a:prstGeom prst="rect">
            <a:avLst/>
          </a:prstGeom>
        </p:spPr>
      </p:pic>
      <p:pic>
        <p:nvPicPr>
          <p:cNvPr id="10" name="Picture 9" descr="ContentForgroundBlue.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4" name="Picture 3" descr="ContentForgroundBlue.png"/>
          <p:cNvPicPr>
            <a:picLocks noChangeAspect="1"/>
          </p:cNvPicPr>
          <p:nvPr userDrawn="1"/>
        </p:nvPicPr>
        <p:blipFill>
          <a:blip r:embed="rId2" cstate="email"/>
          <a:srcRect/>
          <a:stretch>
            <a:fillRect/>
          </a:stretch>
        </p:blipFill>
        <p:spPr>
          <a:xfrm>
            <a:off x="0" y="5562600"/>
            <a:ext cx="9144000" cy="12954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ontentForgroundBlue.png"/>
          <p:cNvPicPr>
            <a:picLocks noChangeAspect="1"/>
          </p:cNvPicPr>
          <p:nvPr userDrawn="1"/>
        </p:nvPicPr>
        <p:blipFill>
          <a:blip r:embed="rId2" cstate="email"/>
          <a:srcRect/>
          <a:stretch>
            <a:fillRect/>
          </a:stretch>
        </p:blipFill>
        <p:spPr>
          <a:xfrm>
            <a:off x="0" y="5715000"/>
            <a:ext cx="9144000" cy="11430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p:nvPicPr>
        <p:blipFill>
          <a:blip r:embed="rId19"/>
          <a:stretch>
            <a:fillRect/>
          </a:stretch>
        </p:blipFill>
        <p:spPr>
          <a:xfrm>
            <a:off x="0" y="0"/>
            <a:ext cx="9144000" cy="6858000"/>
          </a:xfrm>
          <a:prstGeom prst="rect">
            <a:avLst/>
          </a:prstGeom>
        </p:spPr>
      </p:pic>
      <p:pic>
        <p:nvPicPr>
          <p:cNvPr id="4" name="Picture 3" descr="ContentForgroundBlue.png"/>
          <p:cNvPicPr>
            <a:picLocks noChangeAspect="1"/>
          </p:cNvPicPr>
          <p:nvPr/>
        </p:nvPicPr>
        <p:blipFill>
          <a:blip r:embed="rId19"/>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1" r:id="rId3"/>
    <p:sldLayoutId id="2147483742" r:id="rId4"/>
    <p:sldLayoutId id="2147483743" r:id="rId5"/>
    <p:sldLayoutId id="2147483744" r:id="rId6"/>
    <p:sldLayoutId id="2147483745" r:id="rId7"/>
    <p:sldLayoutId id="2147483746" r:id="rId8"/>
    <p:sldLayoutId id="2147483747" r:id="rId9"/>
    <p:sldLayoutId id="2147483757" r:id="rId10"/>
    <p:sldLayoutId id="2147483752" r:id="rId11"/>
    <p:sldLayoutId id="2147483753" r:id="rId12"/>
    <p:sldLayoutId id="2147483754" r:id="rId13"/>
    <p:sldLayoutId id="2147483755" r:id="rId14"/>
    <p:sldLayoutId id="2147483756" r:id="rId15"/>
    <p:sldLayoutId id="2147483749" r:id="rId16"/>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0"/>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0"/>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msdn.microsoft.com/en-us/library/cc339473.aspx"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blogs.msdn.com/joelo/archive/2007/02/06/use-a-dedicated-web-front-end-for-crawling.aspx"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2.gif"/></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technet.microsoft.com/en-us/library/cc263077.aspx" TargetMode="External"/><Relationship Id="rId3" Type="http://schemas.openxmlformats.org/officeDocument/2006/relationships/hyperlink" Target="http://www.fiddlertool.com/" TargetMode="External"/><Relationship Id="rId7" Type="http://schemas.openxmlformats.org/officeDocument/2006/relationships/hyperlink" Target="http://technet.microsoft.com/en-us/library/cc262834.aspx"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msdn.microsoft.com/en-us/library/cc339473.aspx" TargetMode="External"/><Relationship Id="rId5" Type="http://schemas.openxmlformats.org/officeDocument/2006/relationships/hyperlink" Target="http://msdn.microsoft.com/en-us/library/cc307432.aspx" TargetMode="External"/><Relationship Id="rId10" Type="http://schemas.openxmlformats.org/officeDocument/2006/relationships/hyperlink" Target="http://blogs.msdn.com/martinkearn/default.aspx" TargetMode="External"/><Relationship Id="rId4" Type="http://schemas.openxmlformats.org/officeDocument/2006/relationships/hyperlink" Target="http://www.wireshark.org/" TargetMode="External"/><Relationship Id="rId9" Type="http://schemas.openxmlformats.org/officeDocument/2006/relationships/hyperlink" Target="http://technet.microsoft.com/en-us/library/cc262849.aspx"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technet.microsoft.com/en-us/library/cc748824.aspx"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technet.microsoft.com/en-us/library/cc263099.aspx"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HTTP Web Services in SSP</a:t>
            </a:r>
            <a:br>
              <a:rPr lang="en-US" dirty="0" smtClean="0"/>
            </a:br>
            <a:r>
              <a:rPr sz="3600" smtClean="0">
                <a:solidFill>
                  <a:schemeClr val="tx2"/>
                </a:solidFill>
              </a:rPr>
              <a:t>SSP adds several web services to all WFEs</a:t>
            </a:r>
            <a:endParaRPr lang="en-US" dirty="0">
              <a:solidFill>
                <a:schemeClr val="tx2"/>
              </a:solidFill>
            </a:endParaRPr>
          </a:p>
        </p:txBody>
      </p:sp>
      <p:sp>
        <p:nvSpPr>
          <p:cNvPr id="3" name="Text Placeholder 2"/>
          <p:cNvSpPr>
            <a:spLocks noGrp="1"/>
          </p:cNvSpPr>
          <p:nvPr>
            <p:ph idx="1"/>
          </p:nvPr>
        </p:nvSpPr>
        <p:spPr>
          <a:xfrm>
            <a:off x="381000" y="1412875"/>
            <a:ext cx="8382000" cy="4468916"/>
          </a:xfrm>
        </p:spPr>
        <p:txBody>
          <a:bodyPr/>
          <a:lstStyle/>
          <a:p>
            <a:r>
              <a:rPr lang="en-US" dirty="0" smtClean="0"/>
              <a:t>Dedicated IIS Site called ‘Office SharePoint Web Services’ on all WFE servers</a:t>
            </a:r>
          </a:p>
          <a:p>
            <a:pPr lvl="1"/>
            <a:r>
              <a:rPr lang="en-GB" dirty="0" smtClean="0"/>
              <a:t>TCP:56737 / TCP:56738 (for SSL)</a:t>
            </a:r>
          </a:p>
          <a:p>
            <a:pPr lvl="1"/>
            <a:r>
              <a:rPr lang="en-GB" dirty="0" smtClean="0"/>
              <a:t>Use STSADM to change port (for server lock-down)</a:t>
            </a:r>
          </a:p>
          <a:p>
            <a:pPr lvl="2">
              <a:buNone/>
            </a:pPr>
            <a:r>
              <a:rPr lang="en-GB" dirty="0" smtClean="0">
                <a:latin typeface="Courier New" pitchFamily="49" charset="0"/>
                <a:cs typeface="Courier New" pitchFamily="49" charset="0"/>
              </a:rPr>
              <a:t>	STSADM.exe –o setsspport</a:t>
            </a:r>
            <a:endParaRPr lang="en-US" dirty="0" smtClean="0"/>
          </a:p>
          <a:p>
            <a:r>
              <a:rPr lang="en-US" dirty="0" smtClean="0"/>
              <a:t>Separate IIS ‘Application’ for each SSP in farm</a:t>
            </a:r>
          </a:p>
          <a:p>
            <a:pPr lvl="1"/>
            <a:r>
              <a:rPr lang="en-US" dirty="0" smtClean="0"/>
              <a:t>Always maps to:</a:t>
            </a:r>
          </a:p>
          <a:p>
            <a:pPr lvl="2">
              <a:buNone/>
            </a:pPr>
            <a:r>
              <a:rPr lang="en-GB" i="1" dirty="0" smtClean="0"/>
              <a:t>C:\Program Files\Microsoft Office Servers\12.0\WebServices\Shared</a:t>
            </a:r>
            <a:endParaRPr lang="en-US" dirty="0" smtClean="0"/>
          </a:p>
          <a:p>
            <a:pPr lvl="1"/>
            <a:r>
              <a:rPr lang="en-US" dirty="0" smtClean="0"/>
              <a:t>This includes web services for Search, Excel ,BDC etc</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Communication</a:t>
            </a:r>
            <a:endParaRPr lang="en-GB" dirty="0"/>
          </a:p>
        </p:txBody>
      </p:sp>
      <p:pic>
        <p:nvPicPr>
          <p:cNvPr id="13" name="Picture 12" descr="TypesOfComms.png"/>
          <p:cNvPicPr>
            <a:picLocks noChangeAspect="1"/>
          </p:cNvPicPr>
          <p:nvPr/>
        </p:nvPicPr>
        <p:blipFill>
          <a:blip r:embed="rId3"/>
          <a:stretch>
            <a:fillRect/>
          </a:stretch>
        </p:blipFill>
        <p:spPr>
          <a:xfrm>
            <a:off x="1659897" y="970390"/>
            <a:ext cx="5824206" cy="5887610"/>
          </a:xfrm>
          <a:prstGeom prst="rect">
            <a:avLst/>
          </a:prstGeom>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Inter-Server Communication</a:t>
            </a:r>
            <a:br>
              <a:rPr lang="en-US" dirty="0" smtClean="0"/>
            </a:br>
            <a:r>
              <a:rPr sz="3600" smtClean="0">
                <a:solidFill>
                  <a:schemeClr val="tx2"/>
                </a:solidFill>
              </a:rPr>
              <a:t>Traffic between servers in the farm</a:t>
            </a:r>
            <a:endParaRPr lang="en-US" dirty="0">
              <a:solidFill>
                <a:schemeClr val="tx2"/>
              </a:solidFill>
            </a:endParaRPr>
          </a:p>
        </p:txBody>
      </p:sp>
      <p:sp>
        <p:nvSpPr>
          <p:cNvPr id="3" name="Text Placeholder 2"/>
          <p:cNvSpPr>
            <a:spLocks noGrp="1"/>
          </p:cNvSpPr>
          <p:nvPr>
            <p:ph idx="1"/>
          </p:nvPr>
        </p:nvSpPr>
        <p:spPr>
          <a:xfrm>
            <a:off x="381000" y="1412875"/>
            <a:ext cx="8382000" cy="3933384"/>
          </a:xfrm>
        </p:spPr>
        <p:txBody>
          <a:bodyPr/>
          <a:lstStyle/>
          <a:p>
            <a:endParaRPr lang="en-US" dirty="0" smtClean="0"/>
          </a:p>
          <a:p>
            <a:r>
              <a:rPr lang="en-GB" dirty="0" smtClean="0"/>
              <a:t>SharePoint servers talking to other SharePoint servers or SQL</a:t>
            </a:r>
          </a:p>
          <a:p>
            <a:r>
              <a:rPr lang="en-GB" dirty="0" smtClean="0"/>
              <a:t>Main operations</a:t>
            </a:r>
          </a:p>
          <a:p>
            <a:pPr lvl="1"/>
            <a:r>
              <a:rPr lang="en-GB" dirty="0" smtClean="0"/>
              <a:t>To/from SQL</a:t>
            </a:r>
          </a:p>
          <a:p>
            <a:pPr lvl="1"/>
            <a:r>
              <a:rPr lang="en-GB" dirty="0" smtClean="0"/>
              <a:t>Search Propagation and Crawling</a:t>
            </a:r>
          </a:p>
          <a:p>
            <a:pPr lvl="1"/>
            <a:r>
              <a:rPr lang="en-GB" dirty="0" smtClean="0"/>
              <a:t>Web Service Requests</a:t>
            </a:r>
          </a:p>
          <a:p>
            <a:r>
              <a:rPr lang="en-GB" dirty="0" smtClean="0"/>
              <a:t>32 Protocols Used</a:t>
            </a:r>
          </a:p>
        </p:txBody>
      </p:sp>
      <p:sp>
        <p:nvSpPr>
          <p:cNvPr id="5" name="TextBox 4"/>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Inter-Server Communication</a:t>
            </a:r>
            <a:endParaRPr lang="en-GB" dirty="0"/>
          </a:p>
        </p:txBody>
      </p:sp>
      <p:pic>
        <p:nvPicPr>
          <p:cNvPr id="2054" name="Picture 6"/>
          <p:cNvPicPr>
            <a:picLocks noChangeAspect="1" noChangeArrowheads="1"/>
          </p:cNvPicPr>
          <p:nvPr/>
        </p:nvPicPr>
        <p:blipFill>
          <a:blip r:embed="rId3"/>
          <a:srcRect/>
          <a:stretch>
            <a:fillRect/>
          </a:stretch>
        </p:blipFill>
        <p:spPr bwMode="auto">
          <a:xfrm>
            <a:off x="400928" y="849882"/>
            <a:ext cx="8342144" cy="6008118"/>
          </a:xfrm>
          <a:prstGeom prst="rect">
            <a:avLst/>
          </a:prstGeom>
          <a:noFill/>
          <a:ln w="9525">
            <a:noFill/>
            <a:miter lim="800000"/>
            <a:headEnd/>
            <a:tailEnd/>
          </a:ln>
          <a:effectLst/>
        </p:spPr>
      </p:pic>
      <p:sp>
        <p:nvSpPr>
          <p:cNvPr id="5" name="TextBox 4"/>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07996"/>
          </a:xfrm>
        </p:spPr>
        <p:txBody>
          <a:bodyPr/>
          <a:lstStyle/>
          <a:p>
            <a:r>
              <a:rPr lang="en-GB" sz="4400" dirty="0" smtClean="0"/>
              <a:t>SharePoint Protocol Documents</a:t>
            </a:r>
            <a:r>
              <a:rPr lang="en-GB" sz="3600" dirty="0" smtClean="0"/>
              <a:t/>
            </a:r>
            <a:br>
              <a:rPr lang="en-GB" sz="3600" dirty="0" smtClean="0"/>
            </a:br>
            <a:r>
              <a:rPr lang="en-GB" sz="3600" dirty="0" smtClean="0">
                <a:solidFill>
                  <a:schemeClr val="tx2"/>
                </a:solidFill>
              </a:rPr>
              <a:t>Where are they and how are they organised</a:t>
            </a:r>
            <a:endParaRPr lang="en-GB" sz="3600" dirty="0"/>
          </a:p>
        </p:txBody>
      </p:sp>
      <p:sp>
        <p:nvSpPr>
          <p:cNvPr id="3" name="Content Placeholder 2"/>
          <p:cNvSpPr>
            <a:spLocks noGrp="1"/>
          </p:cNvSpPr>
          <p:nvPr>
            <p:ph idx="1"/>
          </p:nvPr>
        </p:nvSpPr>
        <p:spPr>
          <a:xfrm>
            <a:off x="381000" y="1412875"/>
            <a:ext cx="8382000" cy="4912114"/>
          </a:xfrm>
        </p:spPr>
        <p:txBody>
          <a:bodyPr/>
          <a:lstStyle/>
          <a:p>
            <a:r>
              <a:rPr lang="en-GB" i="1" dirty="0" smtClean="0"/>
              <a:t>The</a:t>
            </a:r>
            <a:r>
              <a:rPr lang="en-GB" dirty="0" smtClean="0"/>
              <a:t> resource for planning farm comms</a:t>
            </a:r>
          </a:p>
          <a:p>
            <a:r>
              <a:rPr lang="en-GB" dirty="0" smtClean="0"/>
              <a:t>All available online as PDFs</a:t>
            </a:r>
          </a:p>
          <a:p>
            <a:pPr lvl="1"/>
            <a:r>
              <a:rPr lang="en-GB" sz="2400" dirty="0" smtClean="0">
                <a:hlinkClick r:id="rId3"/>
              </a:rPr>
              <a:t>http://msdn.microsoft.com/en-us/library/cc339473.aspx</a:t>
            </a:r>
            <a:r>
              <a:rPr lang="en-GB" sz="2400" dirty="0" smtClean="0"/>
              <a:t> </a:t>
            </a:r>
          </a:p>
          <a:p>
            <a:r>
              <a:rPr lang="en-GB" dirty="0" smtClean="0"/>
              <a:t>Document types</a:t>
            </a:r>
          </a:p>
          <a:p>
            <a:pPr lvl="1"/>
            <a:r>
              <a:rPr lang="en-GB" dirty="0" smtClean="0"/>
              <a:t>Front-end</a:t>
            </a:r>
          </a:p>
          <a:p>
            <a:pPr lvl="2"/>
            <a:r>
              <a:rPr lang="en-GB" dirty="0" smtClean="0"/>
              <a:t>SharePoint only at one end, intended for Interoperability</a:t>
            </a:r>
          </a:p>
          <a:p>
            <a:pPr lvl="2"/>
            <a:r>
              <a:rPr lang="en-GB" dirty="0" smtClean="0"/>
              <a:t>Extra-Farm</a:t>
            </a:r>
          </a:p>
          <a:p>
            <a:pPr lvl="2"/>
            <a:r>
              <a:rPr lang="en-GB" dirty="0" smtClean="0"/>
              <a:t>Client-server</a:t>
            </a:r>
          </a:p>
          <a:p>
            <a:pPr lvl="1"/>
            <a:r>
              <a:rPr lang="en-GB" dirty="0" smtClean="0"/>
              <a:t>Back-end</a:t>
            </a:r>
          </a:p>
          <a:p>
            <a:pPr lvl="2"/>
            <a:r>
              <a:rPr lang="en-GB" dirty="0" smtClean="0"/>
              <a:t>SharePoint at both ends</a:t>
            </a:r>
          </a:p>
          <a:p>
            <a:pPr lvl="2"/>
            <a:r>
              <a:rPr lang="en-GB" dirty="0" smtClean="0"/>
              <a:t>Intra-farm</a:t>
            </a:r>
            <a:endParaRPr lang="en-GB"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606594"/>
          </a:xfrm>
        </p:spPr>
        <p:txBody>
          <a:bodyPr/>
          <a:lstStyle/>
          <a:p>
            <a:r>
              <a:rPr lang="en-US" sz="4000" dirty="0" smtClean="0"/>
              <a:t>Intra-Server Core Platform </a:t>
            </a:r>
            <a:br>
              <a:rPr lang="en-US" sz="4000" dirty="0" smtClean="0"/>
            </a:br>
            <a:r>
              <a:rPr lang="en-US" sz="4000" dirty="0" smtClean="0"/>
              <a:t>Communication</a:t>
            </a:r>
            <a:r>
              <a:rPr lang="en-US" dirty="0" smtClean="0"/>
              <a:t/>
            </a:r>
            <a:br>
              <a:rPr lang="en-US" dirty="0" smtClean="0"/>
            </a:br>
            <a:r>
              <a:rPr sz="3600" smtClean="0">
                <a:solidFill>
                  <a:schemeClr val="tx2"/>
                </a:solidFill>
              </a:rPr>
              <a:t>Protocols used for core platform functionality</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5020094"/>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SharePoint 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330888">
                <a:tc rowSpan="3">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Configuration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3">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Scheduled tasks are executed or configuration changes are made to the SharePoint farm</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[MS-SSPSJ]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SSP Schedule Jobs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330888">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[MS-SSPSOS]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SQL Configuration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1615">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[MS-WSSCFGD]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WSS Configuration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rowSpan="7">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Lists and Libraries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7">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in the day-to-day running of the server farm, and configuration changes.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[MS-WSSCADM]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Content DB admin. Recycle</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bin, quota etc</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[MS-WSSDLIM]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Document and List item management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686548">
                <a:tc vMerge="1">
                  <a:txBody>
                    <a:bodyPr/>
                    <a:lstStyle/>
                    <a:p>
                      <a:endParaRPr lang="en-GB" dirty="0"/>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[MS-WSSCCSP]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Provisioning of artefacts (features, schema items such as list schemas, etc)</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[MS-WSSEUX]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User experience (browsing)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79705">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[MS-MOSSUAN]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Usage analysis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[MS-WSPROG]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Events, webparts and workflow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79705">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[MS-WSSDM]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Data Migration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First look at a SharePoint protocol specification document </a:t>
            </a:r>
            <a:r>
              <a:rPr sz="4400" smtClean="0">
                <a:solidFill>
                  <a:schemeClr val="bg1"/>
                </a:solidFill>
                <a:effectLst>
                  <a:outerShdw blurRad="38100" dist="38100" dir="2700000" algn="tl">
                    <a:srgbClr val="000000">
                      <a:alpha val="43137"/>
                    </a:srgbClr>
                  </a:outerShdw>
                </a:effectLst>
              </a:rPr>
              <a:t>[MS-WSSCFGD]</a:t>
            </a:r>
            <a:endParaRPr lang="en-US" sz="4400" dirty="0"/>
          </a:p>
        </p:txBody>
      </p:sp>
      <p:sp>
        <p:nvSpPr>
          <p:cNvPr id="3" name="Subtitle 2"/>
          <p:cNvSpPr>
            <a:spLocks noGrp="1"/>
          </p:cNvSpPr>
          <p:nvPr>
            <p:ph type="subTitle" idx="1"/>
          </p:nvPr>
        </p:nvSpPr>
        <p:spPr/>
        <p:txBody>
          <a:bodyPr/>
          <a:lstStyle/>
          <a:p>
            <a:r>
              <a:rPr lang="en-US" dirty="0" smtClean="0"/>
              <a:t>Martin Kearn</a:t>
            </a:r>
          </a:p>
          <a:p>
            <a:r>
              <a:rPr lang="en-US" dirty="0" smtClean="0"/>
              <a:t>Senior Consultant</a:t>
            </a:r>
          </a:p>
          <a:p>
            <a:r>
              <a:rPr lang="en-US" dirty="0" smtClean="0"/>
              <a:t>Microsoft UK</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TextBox 5"/>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495794"/>
          </a:xfrm>
        </p:spPr>
        <p:txBody>
          <a:bodyPr/>
          <a:lstStyle/>
          <a:p>
            <a:r>
              <a:rPr lang="en-US" sz="3600" dirty="0" smtClean="0"/>
              <a:t>Intra-Server MOSS Extended </a:t>
            </a:r>
            <a:br>
              <a:rPr lang="en-US" sz="3600" dirty="0" smtClean="0"/>
            </a:br>
            <a:r>
              <a:rPr lang="en-US" sz="3600" dirty="0" smtClean="0"/>
              <a:t>Communication (1)</a:t>
            </a:r>
            <a:r>
              <a:rPr lang="en-US" dirty="0" smtClean="0"/>
              <a:t/>
            </a:r>
            <a:br>
              <a:rPr lang="en-US" dirty="0" smtClean="0"/>
            </a:br>
            <a:r>
              <a:rPr sz="3600" smtClean="0">
                <a:solidFill>
                  <a:schemeClr val="tx2"/>
                </a:solidFill>
              </a:rPr>
              <a:t>Protocols used by the MOSS-specific features</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4998720"/>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SharePoint 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330888">
                <a:tc>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Excel Calculation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for client access to workbooks, system access to workbooks and web-service access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[MS-EXSPWS]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All Excel Server communication (Except External Data Access from workbooks)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InfoPath Forms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in communication between InfoPath servers (WFE’s) and SQL during processing of Forms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[MS-ASPSS]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ASP.net  session state communication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686548">
                <a:tc vMerge="1">
                  <a:txBody>
                    <a:bodyPr/>
                    <a:lstStyle/>
                    <a:p>
                      <a:endParaRPr lang="en-GB" dirty="0"/>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[MS-WSSCFGD]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WSS Configuration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rowSpan="6">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User Profile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6">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user profiles are accessed, modified, synchronized, changed, etc</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[MS-UPSAUD]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Create, Edit, Delete, maintain Audiences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[MS-UPSCHNG]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User</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profile change events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[MS-UPSGRAD]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User profile Service Push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[MS-UPSIMP]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User profile imports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[MS-UPSPROF]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Create, read, update and delete operations on user information</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1844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[MS-UPSSYNC]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Synchronization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495794"/>
          </a:xfrm>
        </p:spPr>
        <p:txBody>
          <a:bodyPr/>
          <a:lstStyle/>
          <a:p>
            <a:r>
              <a:rPr lang="en-US" sz="3600" dirty="0" smtClean="0"/>
              <a:t>Intra-Server MOSS Extended </a:t>
            </a:r>
            <a:br>
              <a:rPr lang="en-US" sz="3600" dirty="0" smtClean="0"/>
            </a:br>
            <a:r>
              <a:rPr lang="en-US" sz="3600" dirty="0" smtClean="0"/>
              <a:t>Communication (2)</a:t>
            </a:r>
            <a:r>
              <a:rPr lang="en-US" dirty="0" smtClean="0"/>
              <a:t/>
            </a:r>
            <a:br>
              <a:rPr lang="en-US" dirty="0" smtClean="0"/>
            </a:br>
            <a:r>
              <a:rPr sz="3600" smtClean="0">
                <a:solidFill>
                  <a:schemeClr val="tx2"/>
                </a:solidFill>
              </a:rPr>
              <a:t>Protocols used by the MOSS-specific features</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3718560"/>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SharePoint 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533400">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Business Data Catalog (BDC)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BDC or Single Sign-on applications are used, modified, configured</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[MS-SSOSP]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Single Sign On</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53340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[MS-BDCSP]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BDC</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applications (excludes access to external data)</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3127">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Content Management and Conversion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Content Migration is set up and initiated, usually as Content Deployment paths and Jobs</a:t>
                      </a:r>
                    </a:p>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File Conversion services are set up to convert file types, eg to HTML.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[MS-DOCTRANS]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File Transformation/Conversion Services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686548">
                <a:tc vMerge="1">
                  <a:txBody>
                    <a:bodyPr/>
                    <a:lstStyle/>
                    <a:p>
                      <a:endParaRPr lang="en-GB" dirty="0"/>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[MS-CDEPLOY]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Administration and import of content previously exported using Content Migration</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Search Specifics</a:t>
            </a:r>
            <a:br>
              <a:rPr lang="en-GB" dirty="0" smtClean="0"/>
            </a:br>
            <a:r>
              <a:rPr sz="3600" smtClean="0">
                <a:solidFill>
                  <a:srgbClr val="7F7F7F"/>
                </a:solidFill>
              </a:rPr>
              <a:t>Search Activities</a:t>
            </a:r>
            <a:endParaRPr lang="en-GB" dirty="0"/>
          </a:p>
        </p:txBody>
      </p:sp>
      <p:sp>
        <p:nvSpPr>
          <p:cNvPr id="3" name="Content Placeholder 2"/>
          <p:cNvSpPr>
            <a:spLocks noGrp="1"/>
          </p:cNvSpPr>
          <p:nvPr>
            <p:ph idx="1"/>
          </p:nvPr>
        </p:nvSpPr>
        <p:spPr>
          <a:xfrm>
            <a:off x="381000" y="1412875"/>
            <a:ext cx="8382000" cy="5007525"/>
          </a:xfrm>
        </p:spPr>
        <p:txBody>
          <a:bodyPr/>
          <a:lstStyle/>
          <a:p>
            <a:r>
              <a:rPr lang="en-GB" sz="2000" dirty="0" smtClean="0"/>
              <a:t>Search Administration</a:t>
            </a:r>
          </a:p>
          <a:p>
            <a:pPr lvl="1"/>
            <a:r>
              <a:rPr lang="en-GB" sz="1800" dirty="0" smtClean="0"/>
              <a:t>Calls to Office SharePoint Web Services on TCP:56737 &amp; TCP:56738 (SSL)</a:t>
            </a:r>
          </a:p>
          <a:p>
            <a:pPr lvl="1"/>
            <a:r>
              <a:rPr lang="en-GB" sz="1800" dirty="0" smtClean="0"/>
              <a:t>[MS-GLOADWS], [MS-ADMWS] and [MS-SQLPADM]</a:t>
            </a:r>
          </a:p>
          <a:p>
            <a:r>
              <a:rPr lang="en-GB" sz="2000" dirty="0" smtClean="0"/>
              <a:t>Search Crawling</a:t>
            </a:r>
          </a:p>
          <a:p>
            <a:pPr lvl="1"/>
            <a:r>
              <a:rPr lang="en-GB" sz="1800" dirty="0" smtClean="0"/>
              <a:t>Actual crawling is extra-server, but during crawls there is heavy traffic between Index and SQL</a:t>
            </a:r>
          </a:p>
          <a:p>
            <a:pPr lvl="1"/>
            <a:r>
              <a:rPr lang="en-GB" sz="1800" dirty="0" smtClean="0"/>
              <a:t>[MS-SQLPGAT], and [MS-SQLPQ]</a:t>
            </a:r>
          </a:p>
          <a:p>
            <a:r>
              <a:rPr lang="en-GB" sz="2000" dirty="0" smtClean="0"/>
              <a:t>Search Index Propagation</a:t>
            </a:r>
          </a:p>
          <a:p>
            <a:pPr lvl="1"/>
            <a:r>
              <a:rPr lang="en-GB" sz="1800" dirty="0" smtClean="0"/>
              <a:t>Continual copying the index from the Index Server to the Query Server (C:\Program Files\Microsoft Office Servers\12.0\Data\Office Server\Applications)</a:t>
            </a:r>
          </a:p>
          <a:p>
            <a:pPr lvl="1"/>
            <a:r>
              <a:rPr lang="en-GB" sz="1800" dirty="0" smtClean="0"/>
              <a:t>Occurs over SMB</a:t>
            </a:r>
          </a:p>
          <a:p>
            <a:pPr lvl="1"/>
            <a:r>
              <a:rPr lang="en-GB" sz="1800" dirty="0" smtClean="0"/>
              <a:t>[MS-CIPROP]</a:t>
            </a:r>
          </a:p>
          <a:p>
            <a:r>
              <a:rPr lang="en-GB" sz="2000" dirty="0" smtClean="0"/>
              <a:t>Search Query Execution</a:t>
            </a:r>
          </a:p>
          <a:p>
            <a:pPr lvl="1"/>
            <a:r>
              <a:rPr lang="en-GB" sz="1800" dirty="0" smtClean="0"/>
              <a:t>Passing search queries from the WFE Servers to the Query Servers</a:t>
            </a:r>
          </a:p>
          <a:p>
            <a:pPr lvl="1"/>
            <a:r>
              <a:rPr lang="en-GB" sz="1800" dirty="0" smtClean="0"/>
              <a:t>Occurs over SMB, which is a major design factor for extranet topologies!</a:t>
            </a:r>
          </a:p>
          <a:p>
            <a:pPr lvl="1"/>
            <a:r>
              <a:rPr lang="en-GB" sz="1800" dirty="0" smtClean="0"/>
              <a:t>[MS-SQP]</a:t>
            </a:r>
          </a:p>
        </p:txBody>
      </p:sp>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SharePoint Ports, Protocols and Proxies</a:t>
            </a:r>
            <a:br>
              <a:rPr lang="en-GB" dirty="0" smtClean="0"/>
            </a:br>
            <a:r>
              <a:rPr lang="en-GB" sz="2800" dirty="0" smtClean="0"/>
              <a:t>An end-to-end overview of SharePoint inter-server communication</a:t>
            </a:r>
            <a:endParaRPr lang="en-US" dirty="0"/>
          </a:p>
        </p:txBody>
      </p:sp>
      <p:sp>
        <p:nvSpPr>
          <p:cNvPr id="3" name="Subtitle 2"/>
          <p:cNvSpPr>
            <a:spLocks noGrp="1"/>
          </p:cNvSpPr>
          <p:nvPr>
            <p:ph type="subTitle" idx="1"/>
          </p:nvPr>
        </p:nvSpPr>
        <p:spPr/>
        <p:txBody>
          <a:bodyPr/>
          <a:lstStyle/>
          <a:p>
            <a:r>
              <a:rPr lang="en-US" dirty="0" smtClean="0"/>
              <a:t>Martin Kearn</a:t>
            </a:r>
          </a:p>
          <a:p>
            <a:r>
              <a:rPr lang="en-US" dirty="0" smtClean="0"/>
              <a:t>Martin.Kearn@Microsoft.com</a:t>
            </a:r>
          </a:p>
          <a:p>
            <a:r>
              <a:rPr lang="en-US" dirty="0" smtClean="0"/>
              <a:t>Senior Consultant</a:t>
            </a:r>
          </a:p>
          <a:p>
            <a:r>
              <a:rPr lang="en-US" dirty="0" smtClean="0"/>
              <a:t>Microsoft UK (Microsoft Consulting Services)</a:t>
            </a:r>
            <a:endParaRPr lang="en-US" dirty="0"/>
          </a:p>
        </p:txBody>
      </p:sp>
      <p:sp>
        <p:nvSpPr>
          <p:cNvPr id="9" name="Text Placeholder 8"/>
          <p:cNvSpPr>
            <a:spLocks noGrp="1"/>
          </p:cNvSpPr>
          <p:nvPr>
            <p:ph type="body" sz="quarter" idx="10"/>
          </p:nvPr>
        </p:nvSpPr>
        <p:spPr/>
        <p:txBody>
          <a:bodyPr/>
          <a:lstStyle/>
          <a:p>
            <a:r>
              <a:rPr lang="en-US" dirty="0" smtClean="0"/>
              <a:t>Session Code: </a:t>
            </a:r>
            <a:r>
              <a:rPr lang="en-GB" dirty="0" smtClean="0"/>
              <a:t>OFC402 </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Search Specifics</a:t>
            </a:r>
            <a:br>
              <a:rPr lang="en-GB" dirty="0" smtClean="0"/>
            </a:br>
            <a:r>
              <a:rPr sz="3600" smtClean="0">
                <a:solidFill>
                  <a:srgbClr val="7F7F7F"/>
                </a:solidFill>
              </a:rPr>
              <a:t>Dedicated WFE for Crawling</a:t>
            </a:r>
            <a:endParaRPr lang="en-GB" dirty="0"/>
          </a:p>
        </p:txBody>
      </p:sp>
      <p:sp>
        <p:nvSpPr>
          <p:cNvPr id="3" name="Content Placeholder 2"/>
          <p:cNvSpPr>
            <a:spLocks noGrp="1"/>
          </p:cNvSpPr>
          <p:nvPr>
            <p:ph idx="1"/>
          </p:nvPr>
        </p:nvSpPr>
        <p:spPr>
          <a:xfrm>
            <a:off x="381000" y="1412875"/>
            <a:ext cx="8382000" cy="5521512"/>
          </a:xfrm>
        </p:spPr>
        <p:txBody>
          <a:bodyPr/>
          <a:lstStyle/>
          <a:p>
            <a:r>
              <a:rPr lang="en-GB" sz="2800" dirty="0" smtClean="0"/>
              <a:t>It is possible to configure a dedicated WFE for crawling</a:t>
            </a:r>
          </a:p>
          <a:p>
            <a:pPr lvl="1"/>
            <a:r>
              <a:rPr lang="en-GB" sz="2400" dirty="0" smtClean="0">
                <a:hlinkClick r:id="rId3"/>
              </a:rPr>
              <a:t>http://blogs.msdn.com/joelo/archive/2007/02/06/use-a-dedicated-web-front-end-for-crawling.aspx</a:t>
            </a:r>
            <a:r>
              <a:rPr lang="en-GB" sz="2400" dirty="0" smtClean="0"/>
              <a:t> </a:t>
            </a:r>
          </a:p>
          <a:p>
            <a:pPr lvl="1"/>
            <a:r>
              <a:rPr lang="en-GB" sz="2400" dirty="0" smtClean="0"/>
              <a:t>This can be on the index server itself or a dedicated server</a:t>
            </a:r>
          </a:p>
          <a:p>
            <a:r>
              <a:rPr lang="en-GB" sz="2800" dirty="0" smtClean="0"/>
              <a:t>Advantages</a:t>
            </a:r>
          </a:p>
          <a:p>
            <a:pPr lvl="1"/>
            <a:r>
              <a:rPr lang="en-GB" sz="2400" dirty="0" smtClean="0"/>
              <a:t>Different network segment, thus reducing firewall holes</a:t>
            </a:r>
          </a:p>
          <a:p>
            <a:pPr lvl="1"/>
            <a:r>
              <a:rPr lang="en-GB" sz="2400" dirty="0" smtClean="0"/>
              <a:t>Reduced performance impact on real WFEs</a:t>
            </a:r>
          </a:p>
          <a:p>
            <a:pPr lvl="1"/>
            <a:r>
              <a:rPr lang="en-GB" sz="2400" dirty="0" smtClean="0"/>
              <a:t>If on Index server, no network traffic (reduce overhead on firewall)</a:t>
            </a:r>
          </a:p>
          <a:p>
            <a:r>
              <a:rPr lang="en-GB" sz="2800" dirty="0" smtClean="0"/>
              <a:t>Diss-Advantages</a:t>
            </a:r>
          </a:p>
          <a:p>
            <a:pPr lvl="1"/>
            <a:r>
              <a:rPr lang="en-GB" sz="2400" dirty="0" smtClean="0"/>
              <a:t>Requires a dedicated server</a:t>
            </a:r>
          </a:p>
          <a:p>
            <a:pPr lvl="1"/>
            <a:r>
              <a:rPr lang="en-GB" sz="2400" dirty="0" smtClean="0"/>
              <a:t>If on Index server, additional load on Index server</a:t>
            </a:r>
          </a:p>
          <a:p>
            <a:pPr lvl="1"/>
            <a:endParaRPr lang="en-GB" sz="2400" dirty="0" smtClean="0"/>
          </a:p>
          <a:p>
            <a:pPr lvl="1"/>
            <a:endParaRPr lang="en-GB" sz="1600" dirty="0" smtClean="0"/>
          </a:p>
        </p:txBody>
      </p:sp>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Search Specifics</a:t>
            </a:r>
            <a:br>
              <a:rPr lang="en-GB" dirty="0" smtClean="0"/>
            </a:br>
            <a:r>
              <a:rPr sz="3600" smtClean="0">
                <a:solidFill>
                  <a:srgbClr val="7F7F7F"/>
                </a:solidFill>
              </a:rPr>
              <a:t>Index and Query on same Server</a:t>
            </a:r>
            <a:endParaRPr lang="en-GB" dirty="0"/>
          </a:p>
        </p:txBody>
      </p:sp>
      <p:sp>
        <p:nvSpPr>
          <p:cNvPr id="3" name="Content Placeholder 2"/>
          <p:cNvSpPr>
            <a:spLocks noGrp="1"/>
          </p:cNvSpPr>
          <p:nvPr>
            <p:ph idx="1"/>
          </p:nvPr>
        </p:nvSpPr>
        <p:spPr>
          <a:xfrm>
            <a:off x="381000" y="1412875"/>
            <a:ext cx="8382000" cy="5644622"/>
          </a:xfrm>
        </p:spPr>
        <p:txBody>
          <a:bodyPr/>
          <a:lstStyle/>
          <a:p>
            <a:r>
              <a:rPr lang="en-GB" sz="2800" dirty="0" smtClean="0"/>
              <a:t>The ‘Office SharePoint Server Search Service’ has two modes of operation: Index &amp; Query</a:t>
            </a:r>
          </a:p>
          <a:p>
            <a:r>
              <a:rPr lang="en-GB" sz="2800" dirty="0" smtClean="0"/>
              <a:t>Both roles can run on a single server</a:t>
            </a:r>
          </a:p>
          <a:p>
            <a:r>
              <a:rPr lang="en-GB" sz="2800" dirty="0" smtClean="0"/>
              <a:t>Advantages</a:t>
            </a:r>
          </a:p>
          <a:p>
            <a:pPr lvl="1"/>
            <a:r>
              <a:rPr lang="en-GB" sz="2400" dirty="0" smtClean="0"/>
              <a:t>No propagation traffic</a:t>
            </a:r>
          </a:p>
          <a:p>
            <a:pPr lvl="1"/>
            <a:r>
              <a:rPr lang="en-GB" sz="2400" dirty="0" smtClean="0"/>
              <a:t>Reduces holes in firewall</a:t>
            </a:r>
          </a:p>
          <a:p>
            <a:r>
              <a:rPr lang="en-GB" sz="2800" dirty="0" smtClean="0"/>
              <a:t>Disadvantages</a:t>
            </a:r>
          </a:p>
          <a:p>
            <a:pPr lvl="1"/>
            <a:r>
              <a:rPr lang="en-GB" sz="2400" dirty="0" smtClean="0"/>
              <a:t>No fault tolerance for query (cannot have additional query servers in this mode)</a:t>
            </a:r>
          </a:p>
          <a:p>
            <a:pPr lvl="1"/>
            <a:r>
              <a:rPr lang="en-GB" sz="2400" dirty="0" smtClean="0"/>
              <a:t>Additional load on Index</a:t>
            </a:r>
          </a:p>
          <a:p>
            <a:pPr lvl="1"/>
            <a:r>
              <a:rPr lang="en-GB" sz="2400" dirty="0" smtClean="0"/>
              <a:t>SMB required to server for querying</a:t>
            </a:r>
          </a:p>
          <a:p>
            <a:pPr lvl="1"/>
            <a:endParaRPr lang="en-GB" sz="2400" dirty="0" smtClean="0"/>
          </a:p>
          <a:p>
            <a:pPr lvl="1"/>
            <a:endParaRPr lang="en-GB" sz="2400" dirty="0" smtClean="0"/>
          </a:p>
          <a:p>
            <a:pPr lvl="1"/>
            <a:endParaRPr lang="en-GB" sz="1600" dirty="0" smtClean="0"/>
          </a:p>
        </p:txBody>
      </p:sp>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GB" dirty="0" smtClean="0"/>
              <a:t>Search Protocols</a:t>
            </a:r>
            <a:endParaRPr lang="en-GB" dirty="0"/>
          </a:p>
        </p:txBody>
      </p:sp>
      <p:pic>
        <p:nvPicPr>
          <p:cNvPr id="63490" name="Picture 2"/>
          <p:cNvPicPr>
            <a:picLocks noChangeAspect="1" noChangeArrowheads="1"/>
          </p:cNvPicPr>
          <p:nvPr/>
        </p:nvPicPr>
        <p:blipFill>
          <a:blip r:embed="rId3"/>
          <a:srcRect/>
          <a:stretch>
            <a:fillRect/>
          </a:stretch>
        </p:blipFill>
        <p:spPr bwMode="auto">
          <a:xfrm>
            <a:off x="1314450" y="1301103"/>
            <a:ext cx="6515100" cy="5191125"/>
          </a:xfrm>
          <a:prstGeom prst="rect">
            <a:avLst/>
          </a:prstGeom>
          <a:noFill/>
          <a:ln w="9525">
            <a:noFill/>
            <a:miter lim="800000"/>
            <a:headEnd/>
            <a:tailEnd/>
          </a:ln>
          <a:effectLst/>
        </p:spPr>
      </p:pic>
      <p:sp>
        <p:nvSpPr>
          <p:cNvPr id="4" name="TextBox 3"/>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Solving Tips</a:t>
            </a:r>
            <a:endParaRPr lang="en-GB" dirty="0"/>
          </a:p>
        </p:txBody>
      </p:sp>
      <p:sp>
        <p:nvSpPr>
          <p:cNvPr id="3" name="Content Placeholder 2"/>
          <p:cNvSpPr>
            <a:spLocks noGrp="1"/>
          </p:cNvSpPr>
          <p:nvPr>
            <p:ph idx="1"/>
          </p:nvPr>
        </p:nvSpPr>
        <p:spPr>
          <a:xfrm>
            <a:off x="381000" y="1412875"/>
            <a:ext cx="8382000" cy="5318379"/>
          </a:xfrm>
        </p:spPr>
        <p:txBody>
          <a:bodyPr/>
          <a:lstStyle/>
          <a:p>
            <a:r>
              <a:rPr lang="en-GB" dirty="0" smtClean="0"/>
              <a:t>Tools</a:t>
            </a:r>
          </a:p>
          <a:p>
            <a:pPr lvl="1"/>
            <a:r>
              <a:rPr lang="en-GB" dirty="0" smtClean="0"/>
              <a:t>Fiddler</a:t>
            </a:r>
          </a:p>
          <a:p>
            <a:pPr lvl="2"/>
            <a:r>
              <a:rPr lang="en-GB" dirty="0" smtClean="0"/>
              <a:t>HTTP proxy debugging (HTTP only)</a:t>
            </a:r>
          </a:p>
          <a:p>
            <a:pPr lvl="1"/>
            <a:r>
              <a:rPr lang="en-GB" dirty="0" smtClean="0"/>
              <a:t>WireShark</a:t>
            </a:r>
          </a:p>
          <a:p>
            <a:pPr lvl="2"/>
            <a:r>
              <a:rPr lang="en-GB" dirty="0" smtClean="0"/>
              <a:t>Physical-level packet sniffer (SMB, TDS for SQL)</a:t>
            </a:r>
          </a:p>
          <a:p>
            <a:r>
              <a:rPr lang="en-GB" dirty="0" smtClean="0"/>
              <a:t>Web.config modifications</a:t>
            </a:r>
          </a:p>
          <a:p>
            <a:pPr lvl="1"/>
            <a:r>
              <a:rPr lang="en-GB" dirty="0" smtClean="0"/>
              <a:t>Set custom errors to Off</a:t>
            </a:r>
          </a:p>
          <a:p>
            <a:pPr>
              <a:buNone/>
            </a:pPr>
            <a:r>
              <a:rPr lang="en-GB" sz="1600" dirty="0" smtClean="0">
                <a:latin typeface="Courier New" pitchFamily="49" charset="0"/>
                <a:cs typeface="Courier New" pitchFamily="49" charset="0"/>
              </a:rPr>
              <a:t>		&lt;system.web&gt;</a:t>
            </a:r>
            <a:endParaRPr lang="en-GB" sz="2000" dirty="0" smtClean="0">
              <a:latin typeface="Courier New" pitchFamily="49" charset="0"/>
              <a:cs typeface="Courier New" pitchFamily="49" charset="0"/>
            </a:endParaRPr>
          </a:p>
          <a:p>
            <a:pPr>
              <a:buNone/>
            </a:pPr>
            <a:r>
              <a:rPr lang="en-GB" sz="1600" dirty="0" smtClean="0">
                <a:latin typeface="Courier New" pitchFamily="49" charset="0"/>
                <a:cs typeface="Courier New" pitchFamily="49" charset="0"/>
              </a:rPr>
              <a:t>			&lt;customErrors mode="Off" /&gt;…</a:t>
            </a:r>
          </a:p>
          <a:p>
            <a:pPr lvl="1"/>
            <a:r>
              <a:rPr lang="en-GB" dirty="0" smtClean="0"/>
              <a:t>Set CallStack to True</a:t>
            </a:r>
          </a:p>
          <a:p>
            <a:pPr lvl="2">
              <a:buNone/>
            </a:pPr>
            <a:r>
              <a:rPr lang="en-GB" sz="1600" dirty="0" smtClean="0">
                <a:latin typeface="Courier New" pitchFamily="49" charset="0"/>
                <a:cs typeface="Courier New" pitchFamily="49" charset="0"/>
              </a:rPr>
              <a:t>&lt;SharePoint&gt;</a:t>
            </a:r>
          </a:p>
          <a:p>
            <a:pPr lvl="2">
              <a:buNone/>
            </a:pPr>
            <a:r>
              <a:rPr lang="en-GB" sz="1600" dirty="0" smtClean="0">
                <a:latin typeface="Courier New" pitchFamily="49" charset="0"/>
                <a:cs typeface="Courier New" pitchFamily="49" charset="0"/>
              </a:rPr>
              <a:t>	&lt;SafeMode MaxControls="200" CallStack="true" …</a:t>
            </a:r>
          </a:p>
          <a:p>
            <a:r>
              <a:rPr lang="en-GB" dirty="0" smtClean="0"/>
              <a:t>Check the diagnostic logs / event logs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Fiddler</a:t>
            </a:r>
            <a:br>
              <a:rPr lang="en-GB" dirty="0" smtClean="0"/>
            </a:br>
            <a:r>
              <a:rPr sz="3600" smtClean="0">
                <a:solidFill>
                  <a:srgbClr val="7F7F7F"/>
                </a:solidFill>
              </a:rPr>
              <a:t>HTTP Web Debugging Software</a:t>
            </a:r>
            <a:endParaRPr lang="en-GB" dirty="0"/>
          </a:p>
        </p:txBody>
      </p:sp>
      <p:sp>
        <p:nvSpPr>
          <p:cNvPr id="3" name="Content Placeholder 2"/>
          <p:cNvSpPr>
            <a:spLocks noGrp="1"/>
          </p:cNvSpPr>
          <p:nvPr>
            <p:ph idx="1"/>
          </p:nvPr>
        </p:nvSpPr>
        <p:spPr>
          <a:xfrm>
            <a:off x="381000" y="1412875"/>
            <a:ext cx="8382000" cy="5158335"/>
          </a:xfrm>
        </p:spPr>
        <p:txBody>
          <a:bodyPr/>
          <a:lstStyle/>
          <a:p>
            <a:r>
              <a:rPr lang="en-GB" dirty="0" smtClean="0"/>
              <a:t>Simple and easy to use</a:t>
            </a:r>
          </a:p>
          <a:p>
            <a:r>
              <a:rPr lang="en-GB" dirty="0" smtClean="0"/>
              <a:t>Inserts itself as a local proxy in IE</a:t>
            </a:r>
          </a:p>
          <a:p>
            <a:pPr lvl="1"/>
            <a:r>
              <a:rPr lang="en-GB" dirty="0" smtClean="0"/>
              <a:t>127.0.0.1:8888</a:t>
            </a:r>
          </a:p>
          <a:p>
            <a:pPr lvl="1"/>
            <a:r>
              <a:rPr lang="en-GB" dirty="0" smtClean="0"/>
              <a:t>All HTTP traffic goes via Fiddler (Not SQL or SMB)</a:t>
            </a:r>
          </a:p>
          <a:p>
            <a:r>
              <a:rPr lang="en-GB" dirty="0" smtClean="0"/>
              <a:t>Clients that do not follow the </a:t>
            </a:r>
            <a:r>
              <a:rPr lang="en-GB" dirty="0" err="1" smtClean="0"/>
              <a:t>Winlnet</a:t>
            </a:r>
            <a:r>
              <a:rPr lang="en-GB" dirty="0" smtClean="0"/>
              <a:t> API will  bypass fiddler</a:t>
            </a:r>
          </a:p>
          <a:p>
            <a:pPr lvl="1"/>
            <a:r>
              <a:rPr lang="en-GB" dirty="0" smtClean="0"/>
              <a:t>This includes .net. To ensure .net goes via Fiddler set the proxy as follows in web.config</a:t>
            </a:r>
          </a:p>
          <a:p>
            <a:pPr lvl="2">
              <a:buNone/>
            </a:pPr>
            <a:r>
              <a:rPr lang="en-GB" sz="1400" dirty="0" smtClean="0">
                <a:latin typeface="Courier New" pitchFamily="49" charset="0"/>
                <a:cs typeface="Courier New" pitchFamily="49" charset="0"/>
              </a:rPr>
              <a:t>&lt;system.net&gt;</a:t>
            </a:r>
            <a:endParaRPr lang="en-GB" sz="2800" dirty="0" smtClean="0">
              <a:latin typeface="Courier New" pitchFamily="49" charset="0"/>
              <a:cs typeface="Courier New" pitchFamily="49" charset="0"/>
            </a:endParaRPr>
          </a:p>
          <a:p>
            <a:pPr lvl="2">
              <a:buNone/>
            </a:pPr>
            <a:r>
              <a:rPr lang="en-GB" sz="1400" dirty="0" smtClean="0">
                <a:latin typeface="Courier New" pitchFamily="49" charset="0"/>
                <a:cs typeface="Courier New" pitchFamily="49" charset="0"/>
              </a:rPr>
              <a:t>	&lt;defaultProxy&gt;</a:t>
            </a:r>
            <a:endParaRPr lang="en-GB" sz="2800" dirty="0" smtClean="0">
              <a:latin typeface="Courier New" pitchFamily="49" charset="0"/>
              <a:cs typeface="Courier New" pitchFamily="49" charset="0"/>
            </a:endParaRPr>
          </a:p>
          <a:p>
            <a:pPr lvl="2">
              <a:buNone/>
            </a:pPr>
            <a:r>
              <a:rPr lang="en-GB" sz="1400" dirty="0" smtClean="0">
                <a:latin typeface="Courier New" pitchFamily="49" charset="0"/>
                <a:cs typeface="Courier New" pitchFamily="49" charset="0"/>
              </a:rPr>
              <a:t>		&lt;proxy proxyaddress="http://127.0.0.1:8888" 	bypassonlocal="False" autoDetect="False" /&gt;</a:t>
            </a:r>
            <a:endParaRPr lang="en-GB" sz="2800" dirty="0" smtClean="0">
              <a:latin typeface="Courier New" pitchFamily="49" charset="0"/>
              <a:cs typeface="Courier New" pitchFamily="49" charset="0"/>
            </a:endParaRPr>
          </a:p>
          <a:p>
            <a:pPr lvl="2">
              <a:buNone/>
            </a:pPr>
            <a:r>
              <a:rPr lang="en-GB" sz="1400" dirty="0" smtClean="0">
                <a:latin typeface="Courier New" pitchFamily="49" charset="0"/>
                <a:cs typeface="Courier New" pitchFamily="49" charset="0"/>
              </a:rPr>
              <a:t>	&lt;/defaultProxy&gt;</a:t>
            </a:r>
            <a:endParaRPr lang="en-GB" sz="2800" dirty="0" smtClean="0">
              <a:latin typeface="Courier New" pitchFamily="49" charset="0"/>
              <a:cs typeface="Courier New" pitchFamily="49" charset="0"/>
            </a:endParaRPr>
          </a:p>
          <a:p>
            <a:pPr lvl="2">
              <a:buNone/>
            </a:pPr>
            <a:r>
              <a:rPr lang="en-GB" sz="1400" dirty="0" smtClean="0">
                <a:latin typeface="Courier New" pitchFamily="49" charset="0"/>
                <a:cs typeface="Courier New" pitchFamily="49" charset="0"/>
              </a:rPr>
              <a:t>&lt;/system.net&gt;</a:t>
            </a:r>
          </a:p>
        </p:txBody>
      </p:sp>
      <p:pic>
        <p:nvPicPr>
          <p:cNvPr id="4" name="Picture 3" descr="ScreenHunter_03 Oct. 14 16.17.gif"/>
          <p:cNvPicPr/>
          <p:nvPr/>
        </p:nvPicPr>
        <p:blipFill>
          <a:blip r:embed="rId3"/>
          <a:stretch>
            <a:fillRect/>
          </a:stretch>
        </p:blipFill>
        <p:spPr>
          <a:xfrm>
            <a:off x="6529330" y="0"/>
            <a:ext cx="2614670" cy="1721334"/>
          </a:xfrm>
          <a:prstGeom prst="rect">
            <a:avLst/>
          </a:prstGeom>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Wireshark</a:t>
            </a:r>
            <a:br>
              <a:rPr lang="en-GB" dirty="0" smtClean="0"/>
            </a:br>
            <a:r>
              <a:rPr lang="en-GB" sz="3600" dirty="0" smtClean="0">
                <a:solidFill>
                  <a:srgbClr val="7F7F7F"/>
                </a:solidFill>
              </a:rPr>
              <a:t>Physical-level packet sniffer </a:t>
            </a:r>
            <a:endParaRPr lang="en-GB" dirty="0"/>
          </a:p>
        </p:txBody>
      </p:sp>
      <p:sp>
        <p:nvSpPr>
          <p:cNvPr id="3" name="Content Placeholder 2"/>
          <p:cNvSpPr>
            <a:spLocks noGrp="1"/>
          </p:cNvSpPr>
          <p:nvPr>
            <p:ph idx="1"/>
          </p:nvPr>
        </p:nvSpPr>
        <p:spPr>
          <a:xfrm>
            <a:off x="381000" y="1412875"/>
            <a:ext cx="8382000" cy="3742563"/>
          </a:xfrm>
        </p:spPr>
        <p:txBody>
          <a:bodyPr/>
          <a:lstStyle/>
          <a:p>
            <a:r>
              <a:rPr lang="en-GB" dirty="0" smtClean="0"/>
              <a:t>Powerful but complex</a:t>
            </a:r>
          </a:p>
          <a:p>
            <a:r>
              <a:rPr lang="en-GB" dirty="0" smtClean="0"/>
              <a:t>Physical packet sniffer</a:t>
            </a:r>
          </a:p>
          <a:p>
            <a:pPr lvl="1"/>
            <a:r>
              <a:rPr lang="en-GB" dirty="0" smtClean="0"/>
              <a:t>Traps all traffic, including HTTP, TDS for SQL and SMB</a:t>
            </a:r>
          </a:p>
          <a:p>
            <a:pPr lvl="1"/>
            <a:r>
              <a:rPr lang="en-GB" dirty="0" smtClean="0"/>
              <a:t>Check your</a:t>
            </a:r>
          </a:p>
          <a:p>
            <a:pPr lvl="1">
              <a:buNone/>
            </a:pPr>
            <a:r>
              <a:rPr lang="en-GB" dirty="0" smtClean="0"/>
              <a:t>	network</a:t>
            </a:r>
          </a:p>
          <a:p>
            <a:pPr lvl="1">
              <a:buNone/>
            </a:pPr>
            <a:r>
              <a:rPr lang="en-GB" dirty="0" smtClean="0"/>
              <a:t>	policy</a:t>
            </a:r>
          </a:p>
          <a:p>
            <a:pPr lvl="1">
              <a:buNone/>
            </a:pPr>
            <a:endParaRPr lang="en-GB" dirty="0" smtClean="0"/>
          </a:p>
        </p:txBody>
      </p:sp>
      <p:pic>
        <p:nvPicPr>
          <p:cNvPr id="5" name="Picture 4" descr="ScreenHunter_01 Oct. 14 16.14.gif"/>
          <p:cNvPicPr/>
          <p:nvPr/>
        </p:nvPicPr>
        <p:blipFill>
          <a:blip r:embed="rId3"/>
          <a:stretch>
            <a:fillRect/>
          </a:stretch>
        </p:blipFill>
        <p:spPr>
          <a:xfrm>
            <a:off x="6753225" y="0"/>
            <a:ext cx="2390775" cy="1981200"/>
          </a:xfrm>
          <a:prstGeom prst="rect">
            <a:avLst/>
          </a:prstGeom>
        </p:spPr>
      </p:pic>
      <p:pic>
        <p:nvPicPr>
          <p:cNvPr id="6" name="Picture 5" descr="ScreenHunter_04 Oct. 14 16.20.gif"/>
          <p:cNvPicPr/>
          <p:nvPr/>
        </p:nvPicPr>
        <p:blipFill>
          <a:blip r:embed="rId4"/>
          <a:stretch>
            <a:fillRect/>
          </a:stretch>
        </p:blipFill>
        <p:spPr>
          <a:xfrm>
            <a:off x="3041726" y="2939788"/>
            <a:ext cx="5943600" cy="3689350"/>
          </a:xfrm>
          <a:prstGeom prst="rect">
            <a:avLst/>
          </a:prstGeom>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SQL Profiler</a:t>
            </a:r>
            <a:br>
              <a:rPr lang="en-GB" dirty="0" smtClean="0"/>
            </a:br>
            <a:r>
              <a:rPr lang="en-GB" sz="3600" dirty="0" smtClean="0">
                <a:solidFill>
                  <a:srgbClr val="7F7F7F"/>
                </a:solidFill>
              </a:rPr>
              <a:t>Trace SQL queries</a:t>
            </a:r>
            <a:endParaRPr lang="en-GB" dirty="0"/>
          </a:p>
        </p:txBody>
      </p:sp>
      <p:sp>
        <p:nvSpPr>
          <p:cNvPr id="3" name="Content Placeholder 2"/>
          <p:cNvSpPr>
            <a:spLocks noGrp="1"/>
          </p:cNvSpPr>
          <p:nvPr>
            <p:ph idx="1"/>
          </p:nvPr>
        </p:nvSpPr>
        <p:spPr>
          <a:xfrm>
            <a:off x="381000" y="1412875"/>
            <a:ext cx="8382000" cy="2542234"/>
          </a:xfrm>
        </p:spPr>
        <p:txBody>
          <a:bodyPr/>
          <a:lstStyle/>
          <a:p>
            <a:r>
              <a:rPr lang="en-GB" dirty="0" smtClean="0"/>
              <a:t>Useful for seeing the queries </a:t>
            </a:r>
          </a:p>
          <a:p>
            <a:pPr>
              <a:buNone/>
            </a:pPr>
            <a:r>
              <a:rPr lang="en-GB" dirty="0" smtClean="0"/>
              <a:t>	coming into SQL</a:t>
            </a:r>
          </a:p>
          <a:p>
            <a:r>
              <a:rPr lang="en-GB" dirty="0" smtClean="0"/>
              <a:t>Shows user accounts being used</a:t>
            </a:r>
          </a:p>
          <a:p>
            <a:r>
              <a:rPr lang="en-GB" dirty="0" smtClean="0"/>
              <a:t>Can filter on specific events and objects</a:t>
            </a:r>
          </a:p>
          <a:p>
            <a:pPr lvl="1">
              <a:buNone/>
            </a:pPr>
            <a:endParaRPr lang="en-GB" dirty="0" smtClean="0"/>
          </a:p>
        </p:txBody>
      </p:sp>
      <p:pic>
        <p:nvPicPr>
          <p:cNvPr id="7" name="Picture 6" descr="SQLProfilerSplash.jpg"/>
          <p:cNvPicPr>
            <a:picLocks noChangeAspect="1"/>
          </p:cNvPicPr>
          <p:nvPr/>
        </p:nvPicPr>
        <p:blipFill>
          <a:blip r:embed="rId3"/>
          <a:stretch>
            <a:fillRect/>
          </a:stretch>
        </p:blipFill>
        <p:spPr>
          <a:xfrm>
            <a:off x="6110680" y="0"/>
            <a:ext cx="3033320" cy="2010698"/>
          </a:xfrm>
          <a:prstGeom prst="rect">
            <a:avLst/>
          </a:prstGeom>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Using Fiddler and WireShark to capture Search Communications</a:t>
            </a:r>
            <a:endParaRPr lang="en-US" sz="4400" dirty="0"/>
          </a:p>
        </p:txBody>
      </p:sp>
      <p:sp>
        <p:nvSpPr>
          <p:cNvPr id="3" name="Subtitle 2"/>
          <p:cNvSpPr>
            <a:spLocks noGrp="1"/>
          </p:cNvSpPr>
          <p:nvPr>
            <p:ph type="subTitle" idx="1"/>
          </p:nvPr>
        </p:nvSpPr>
        <p:spPr/>
        <p:txBody>
          <a:bodyPr/>
          <a:lstStyle/>
          <a:p>
            <a:r>
              <a:rPr lang="en-US" dirty="0" smtClean="0"/>
              <a:t>Martin Kearn</a:t>
            </a:r>
          </a:p>
          <a:p>
            <a:r>
              <a:rPr lang="en-US" dirty="0" smtClean="0"/>
              <a:t>Senior Consultant</a:t>
            </a:r>
          </a:p>
          <a:p>
            <a:r>
              <a:rPr lang="en-US" dirty="0" smtClean="0"/>
              <a:t>Microsoft UK</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TextBox 5"/>
          <p:cNvSpPr txBox="1"/>
          <p:nvPr/>
        </p:nvSpPr>
        <p:spPr>
          <a:xfrm>
            <a:off x="8358336" y="0"/>
            <a:ext cx="785664"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Inter </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661993"/>
          </a:xfrm>
        </p:spPr>
        <p:txBody>
          <a:bodyPr/>
          <a:lstStyle/>
          <a:p>
            <a:r>
              <a:rPr smtClean="0"/>
              <a:t>Extra</a:t>
            </a:r>
            <a:r>
              <a:rPr lang="en-US" dirty="0" smtClean="0"/>
              <a:t>-Server Communication</a:t>
            </a:r>
            <a:br>
              <a:rPr lang="en-US" dirty="0" smtClean="0"/>
            </a:br>
            <a:r>
              <a:rPr sz="3600" smtClean="0">
                <a:solidFill>
                  <a:schemeClr val="tx2"/>
                </a:solidFill>
              </a:rPr>
              <a:t>Traffic between servers in the farm and external servers</a:t>
            </a:r>
            <a:endParaRPr lang="en-US" dirty="0">
              <a:solidFill>
                <a:schemeClr val="tx2"/>
              </a:solidFill>
            </a:endParaRPr>
          </a:p>
        </p:txBody>
      </p:sp>
      <p:sp>
        <p:nvSpPr>
          <p:cNvPr id="3" name="Text Placeholder 2"/>
          <p:cNvSpPr>
            <a:spLocks noGrp="1"/>
          </p:cNvSpPr>
          <p:nvPr>
            <p:ph idx="1"/>
          </p:nvPr>
        </p:nvSpPr>
        <p:spPr>
          <a:xfrm>
            <a:off x="381000" y="1412875"/>
            <a:ext cx="8382000" cy="4776692"/>
          </a:xfrm>
        </p:spPr>
        <p:txBody>
          <a:bodyPr/>
          <a:lstStyle/>
          <a:p>
            <a:endParaRPr lang="en-US" dirty="0" smtClean="0"/>
          </a:p>
          <a:p>
            <a:r>
              <a:rPr lang="en-GB" dirty="0" smtClean="0"/>
              <a:t>Two main types of extra-server traffic</a:t>
            </a:r>
          </a:p>
          <a:p>
            <a:pPr lvl="1"/>
            <a:r>
              <a:rPr lang="en-GB" dirty="0" smtClean="0"/>
              <a:t>Infrastructure:</a:t>
            </a:r>
          </a:p>
          <a:p>
            <a:pPr lvl="2"/>
            <a:r>
              <a:rPr lang="en-GB" dirty="0" smtClean="0"/>
              <a:t>DNS: TCP/UDP:53</a:t>
            </a:r>
          </a:p>
          <a:p>
            <a:pPr lvl="2"/>
            <a:r>
              <a:rPr lang="en-GB" dirty="0" smtClean="0"/>
              <a:t>Active Directory Authentication</a:t>
            </a:r>
          </a:p>
          <a:p>
            <a:pPr lvl="2"/>
            <a:r>
              <a:rPr lang="en-GB" dirty="0" smtClean="0"/>
              <a:t>LDAP: Used to query AD for list of users</a:t>
            </a:r>
          </a:p>
          <a:p>
            <a:pPr lvl="1"/>
            <a:r>
              <a:rPr lang="en-GB" dirty="0" smtClean="0"/>
              <a:t>SharePoint</a:t>
            </a:r>
          </a:p>
          <a:p>
            <a:pPr lvl="2"/>
            <a:r>
              <a:rPr lang="en-GB" dirty="0" smtClean="0"/>
              <a:t>Indexing</a:t>
            </a:r>
          </a:p>
          <a:p>
            <a:pPr lvl="2"/>
            <a:r>
              <a:rPr lang="en-GB" dirty="0" smtClean="0"/>
              <a:t>BDC</a:t>
            </a:r>
          </a:p>
          <a:p>
            <a:pPr lvl="2"/>
            <a:r>
              <a:rPr lang="en-GB" dirty="0" smtClean="0"/>
              <a:t>Excel Data Connections</a:t>
            </a:r>
          </a:p>
          <a:p>
            <a:pPr lvl="2"/>
            <a:r>
              <a:rPr lang="en-GB" dirty="0" smtClean="0"/>
              <a:t>InfoPath Forms Services</a:t>
            </a:r>
            <a:endParaRPr lang="en-US" dirty="0" smtClean="0"/>
          </a:p>
        </p:txBody>
      </p:sp>
      <p:sp>
        <p:nvSpPr>
          <p:cNvPr id="4" name="TextBox 3"/>
          <p:cNvSpPr txBox="1"/>
          <p:nvPr/>
        </p:nvSpPr>
        <p:spPr>
          <a:xfrm>
            <a:off x="8358336" y="0"/>
            <a:ext cx="785664" cy="646331"/>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dirty="0" smtClean="0"/>
              <a:t>Extra</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Extra-Server Communication</a:t>
            </a:r>
            <a:endParaRPr lang="en-GB" dirty="0"/>
          </a:p>
        </p:txBody>
      </p:sp>
      <p:pic>
        <p:nvPicPr>
          <p:cNvPr id="3074" name="Picture 2"/>
          <p:cNvPicPr>
            <a:picLocks noChangeAspect="1" noChangeArrowheads="1"/>
          </p:cNvPicPr>
          <p:nvPr/>
        </p:nvPicPr>
        <p:blipFill>
          <a:blip r:embed="rId3"/>
          <a:srcRect/>
          <a:stretch>
            <a:fillRect/>
          </a:stretch>
        </p:blipFill>
        <p:spPr bwMode="auto">
          <a:xfrm>
            <a:off x="252413" y="904875"/>
            <a:ext cx="8639175" cy="5953125"/>
          </a:xfrm>
          <a:prstGeom prst="rect">
            <a:avLst/>
          </a:prstGeom>
          <a:noFill/>
          <a:ln w="9525">
            <a:noFill/>
            <a:miter lim="800000"/>
            <a:headEnd/>
            <a:tailEnd/>
          </a:ln>
          <a:effectLst/>
        </p:spPr>
      </p:pic>
      <p:sp>
        <p:nvSpPr>
          <p:cNvPr id="4" name="TextBox 3"/>
          <p:cNvSpPr txBox="1"/>
          <p:nvPr/>
        </p:nvSpPr>
        <p:spPr>
          <a:xfrm>
            <a:off x="8358336" y="0"/>
            <a:ext cx="785664" cy="646331"/>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dirty="0" smtClean="0"/>
              <a:t>Extra</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Agenda</a:t>
            </a:r>
            <a:br>
              <a:rPr lang="en-US" dirty="0" smtClean="0"/>
            </a:br>
            <a:endParaRPr lang="en-US" dirty="0">
              <a:solidFill>
                <a:schemeClr val="tx2"/>
              </a:solidFill>
            </a:endParaRPr>
          </a:p>
        </p:txBody>
      </p:sp>
      <p:sp>
        <p:nvSpPr>
          <p:cNvPr id="3" name="Text Placeholder 2"/>
          <p:cNvSpPr>
            <a:spLocks noGrp="1"/>
          </p:cNvSpPr>
          <p:nvPr>
            <p:ph idx="1"/>
          </p:nvPr>
        </p:nvSpPr>
        <p:spPr>
          <a:xfrm>
            <a:off x="381000" y="1412875"/>
            <a:ext cx="8382000" cy="4475071"/>
          </a:xfrm>
        </p:spPr>
        <p:txBody>
          <a:bodyPr/>
          <a:lstStyle/>
          <a:p>
            <a:r>
              <a:rPr lang="en-US" dirty="0" smtClean="0"/>
              <a:t>Why is understanding farm communication important?</a:t>
            </a:r>
          </a:p>
          <a:p>
            <a:r>
              <a:rPr lang="en-US" dirty="0" smtClean="0"/>
              <a:t>Types of farm communication</a:t>
            </a:r>
          </a:p>
          <a:p>
            <a:pPr lvl="1"/>
            <a:r>
              <a:rPr lang="en-US" dirty="0" smtClean="0"/>
              <a:t>Inter-Server communication</a:t>
            </a:r>
          </a:p>
          <a:p>
            <a:pPr lvl="1"/>
            <a:r>
              <a:rPr lang="en-US" dirty="0" smtClean="0"/>
              <a:t>Client-Server communication</a:t>
            </a:r>
          </a:p>
          <a:p>
            <a:pPr lvl="1"/>
            <a:r>
              <a:rPr lang="en-US" dirty="0" smtClean="0"/>
              <a:t>Extra-Server communication</a:t>
            </a:r>
          </a:p>
          <a:p>
            <a:r>
              <a:rPr lang="en-US" dirty="0" smtClean="0"/>
              <a:t>Tools</a:t>
            </a:r>
          </a:p>
          <a:p>
            <a:r>
              <a:rPr lang="en-US" dirty="0" smtClean="0"/>
              <a:t>References</a:t>
            </a:r>
          </a:p>
          <a:p>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495794"/>
          </a:xfrm>
        </p:spPr>
        <p:txBody>
          <a:bodyPr/>
          <a:lstStyle/>
          <a:p>
            <a:r>
              <a:rPr sz="3600" smtClean="0"/>
              <a:t>Extra-Server MOSS Extended </a:t>
            </a:r>
            <a:br>
              <a:rPr sz="3600" smtClean="0"/>
            </a:br>
            <a:r>
              <a:rPr sz="3600" smtClean="0"/>
              <a:t>Communication</a:t>
            </a:r>
            <a:r>
              <a:rPr lang="en-US" dirty="0" smtClean="0"/>
              <a:t/>
            </a:r>
            <a:br>
              <a:rPr lang="en-US" dirty="0" smtClean="0"/>
            </a:br>
            <a:r>
              <a:rPr sz="3600" smtClean="0">
                <a:solidFill>
                  <a:schemeClr val="tx2"/>
                </a:solidFill>
              </a:rPr>
              <a:t>Protocols used for MOSS functionality</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4185920"/>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330888">
                <a:tc rowSpan="3">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Search Index Content Crawling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3">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when Search Index Crawls are initiated, and external Content Sources have been defined.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[MS-SMB]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Crawling file shares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9876">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[MS-TDS]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Crawling</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SharePoint sources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9876">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HTTP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Crawling web –based sources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11480">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Business Data Catalog (BDC)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When a BDC Catalog exists that accesses external data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HTTP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Accessing or crawling Web Service</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based business data systems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114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ODBC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Accessing  or crawling SQL based</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business data systems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rowSpan="3">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External Data Access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3">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When an Excel Services Workbook or InfoPath Forms Services form accesses external content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[MS-SQL]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When accessing SQL-based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ODBC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Accessing  or crawling SQL based</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data</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HTTP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Accessing or crawling Web Service</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based data</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dirty="0" smtClean="0"/>
              <a:t>Extra</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Client-Server Communication</a:t>
            </a:r>
            <a:br>
              <a:rPr lang="en-US" dirty="0" smtClean="0"/>
            </a:br>
            <a:r>
              <a:rPr sz="3600" smtClean="0">
                <a:solidFill>
                  <a:schemeClr val="tx2"/>
                </a:solidFill>
              </a:rPr>
              <a:t>Traffic between servers in the farm and clients</a:t>
            </a:r>
            <a:endParaRPr lang="en-US" dirty="0">
              <a:solidFill>
                <a:schemeClr val="tx2"/>
              </a:solidFill>
            </a:endParaRPr>
          </a:p>
        </p:txBody>
      </p:sp>
      <p:sp>
        <p:nvSpPr>
          <p:cNvPr id="3" name="Text Placeholder 2"/>
          <p:cNvSpPr>
            <a:spLocks noGrp="1"/>
          </p:cNvSpPr>
          <p:nvPr>
            <p:ph idx="1"/>
          </p:nvPr>
        </p:nvSpPr>
        <p:spPr>
          <a:xfrm>
            <a:off x="381000" y="1412875"/>
            <a:ext cx="8382000" cy="4407360"/>
          </a:xfrm>
        </p:spPr>
        <p:txBody>
          <a:bodyPr/>
          <a:lstStyle/>
          <a:p>
            <a:endParaRPr lang="en-US" dirty="0" smtClean="0"/>
          </a:p>
          <a:p>
            <a:r>
              <a:rPr lang="en-GB" dirty="0" smtClean="0"/>
              <a:t>Any integration between the client and servers, this includes:</a:t>
            </a:r>
          </a:p>
          <a:p>
            <a:pPr lvl="1"/>
            <a:r>
              <a:rPr lang="en-GB" dirty="0" smtClean="0"/>
              <a:t>General browsing</a:t>
            </a:r>
          </a:p>
          <a:p>
            <a:pPr lvl="1"/>
            <a:r>
              <a:rPr lang="en-GB" dirty="0" smtClean="0"/>
              <a:t>Synchronisation of lists in Outlook / Groove</a:t>
            </a:r>
          </a:p>
          <a:p>
            <a:pPr lvl="1"/>
            <a:r>
              <a:rPr lang="en-GB" dirty="0" smtClean="0"/>
              <a:t>Viewing or editing files</a:t>
            </a:r>
          </a:p>
          <a:p>
            <a:pPr lvl="1"/>
            <a:r>
              <a:rPr lang="en-GB" dirty="0" smtClean="0"/>
              <a:t>Using SharePoint Designer</a:t>
            </a:r>
          </a:p>
          <a:p>
            <a:r>
              <a:rPr lang="en-GB" dirty="0" smtClean="0"/>
              <a:t>Almost all client-server traffic occurs over HTTP</a:t>
            </a:r>
          </a:p>
          <a:p>
            <a:r>
              <a:rPr lang="en-GB" dirty="0" smtClean="0"/>
              <a:t>Special additions for MS Office</a:t>
            </a:r>
            <a:endParaRPr lang="en-US" dirty="0" smtClean="0"/>
          </a:p>
        </p:txBody>
      </p:sp>
      <p:sp>
        <p:nvSpPr>
          <p:cNvPr id="4" name="TextBox 3"/>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07996"/>
          </a:xfrm>
        </p:spPr>
        <p:txBody>
          <a:bodyPr/>
          <a:lstStyle/>
          <a:p>
            <a:r>
              <a:rPr lang="en-GB" sz="4400" dirty="0" smtClean="0"/>
              <a:t>Client-Server with MS Office</a:t>
            </a:r>
            <a:r>
              <a:rPr lang="en-GB" dirty="0" smtClean="0"/>
              <a:t/>
            </a:r>
            <a:br>
              <a:rPr lang="en-GB" dirty="0" smtClean="0"/>
            </a:br>
            <a:r>
              <a:rPr lang="en-GB" sz="3600" dirty="0" smtClean="0">
                <a:solidFill>
                  <a:srgbClr val="7F7F7F"/>
                </a:solidFill>
              </a:rPr>
              <a:t>MS Office gets special consideration</a:t>
            </a:r>
            <a:endParaRPr lang="en-GB" dirty="0"/>
          </a:p>
        </p:txBody>
      </p:sp>
      <p:sp>
        <p:nvSpPr>
          <p:cNvPr id="4" name="Text Placeholder 2"/>
          <p:cNvSpPr>
            <a:spLocks noGrp="1"/>
          </p:cNvSpPr>
          <p:nvPr>
            <p:ph idx="1"/>
          </p:nvPr>
        </p:nvSpPr>
        <p:spPr>
          <a:xfrm>
            <a:off x="381000" y="1412875"/>
            <a:ext cx="8382000" cy="5059847"/>
          </a:xfrm>
        </p:spPr>
        <p:txBody>
          <a:bodyPr/>
          <a:lstStyle/>
          <a:p>
            <a:r>
              <a:rPr lang="en-GB" sz="2800" dirty="0" smtClean="0"/>
              <a:t>Windows SharePoint Headers Protocol</a:t>
            </a:r>
          </a:p>
          <a:p>
            <a:pPr lvl="1"/>
            <a:r>
              <a:rPr lang="en-GB" sz="2400" dirty="0" smtClean="0"/>
              <a:t>Authenticating client connections</a:t>
            </a:r>
          </a:p>
          <a:p>
            <a:pPr lvl="1"/>
            <a:r>
              <a:rPr lang="en-GB" sz="2400" dirty="0" smtClean="0"/>
              <a:t>Communicating error conditions</a:t>
            </a:r>
          </a:p>
          <a:p>
            <a:pPr lvl="1"/>
            <a:r>
              <a:rPr lang="en-GB" sz="2400" dirty="0" smtClean="0"/>
              <a:t>Sending complex data (Metadata Updates, SPD etc)</a:t>
            </a:r>
          </a:p>
          <a:p>
            <a:pPr lvl="1"/>
            <a:r>
              <a:rPr lang="en-GB" sz="2400" dirty="0" smtClean="0"/>
              <a:t>Interacting with IRM</a:t>
            </a:r>
          </a:p>
          <a:p>
            <a:pPr lvl="1"/>
            <a:r>
              <a:rPr lang="en-GB" sz="2400" dirty="0" smtClean="0"/>
              <a:t>Interacting with anti-virus</a:t>
            </a:r>
          </a:p>
          <a:p>
            <a:pPr lvl="1"/>
            <a:r>
              <a:rPr lang="en-GB" sz="2400" dirty="0" smtClean="0"/>
              <a:t>Interacting with customer crawlers (Protocol Handlers)</a:t>
            </a:r>
          </a:p>
          <a:p>
            <a:r>
              <a:rPr lang="en-GB" sz="2800" dirty="0" smtClean="0"/>
              <a:t>MetaWeblog Extensions</a:t>
            </a:r>
          </a:p>
          <a:p>
            <a:pPr lvl="1"/>
            <a:r>
              <a:rPr lang="en-GB" sz="2400" dirty="0" smtClean="0"/>
              <a:t>Allows retrieval and publishing of blogging content</a:t>
            </a:r>
          </a:p>
          <a:p>
            <a:r>
              <a:rPr lang="en-GB" sz="2800" dirty="0" smtClean="0"/>
              <a:t>Slide Library Web Service</a:t>
            </a:r>
          </a:p>
          <a:p>
            <a:pPr lvl="1"/>
            <a:r>
              <a:rPr lang="en-GB" sz="2400" dirty="0" smtClean="0"/>
              <a:t>Allows PowerPoint to interact with Slide Libraries</a:t>
            </a:r>
          </a:p>
          <a:p>
            <a:r>
              <a:rPr lang="en-GB" sz="2800" dirty="0" smtClean="0"/>
              <a:t>RSS Feeds in Outlook</a:t>
            </a:r>
            <a:endParaRPr lang="en-US" sz="2800" dirty="0" smtClean="0"/>
          </a:p>
        </p:txBody>
      </p:sp>
      <p:sp>
        <p:nvSpPr>
          <p:cNvPr id="5" name="TextBox 4"/>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Using WireShark to capture Office </a:t>
            </a:r>
            <a:r>
              <a:rPr sz="4400" smtClean="0"/>
              <a:t>to</a:t>
            </a:r>
            <a:r>
              <a:rPr lang="en-US" sz="4400" dirty="0" smtClean="0"/>
              <a:t> WFE Communication</a:t>
            </a:r>
            <a:endParaRPr lang="en-US" sz="4400" dirty="0"/>
          </a:p>
        </p:txBody>
      </p:sp>
      <p:sp>
        <p:nvSpPr>
          <p:cNvPr id="3" name="Subtitle 2"/>
          <p:cNvSpPr>
            <a:spLocks noGrp="1"/>
          </p:cNvSpPr>
          <p:nvPr>
            <p:ph type="subTitle" idx="1"/>
          </p:nvPr>
        </p:nvSpPr>
        <p:spPr/>
        <p:txBody>
          <a:bodyPr/>
          <a:lstStyle/>
          <a:p>
            <a:r>
              <a:rPr lang="en-US" dirty="0" smtClean="0"/>
              <a:t>Martin Kearn</a:t>
            </a:r>
          </a:p>
          <a:p>
            <a:r>
              <a:rPr lang="en-US" dirty="0" smtClean="0"/>
              <a:t>Senior Consultant</a:t>
            </a:r>
          </a:p>
          <a:p>
            <a:r>
              <a:rPr lang="en-US" dirty="0" smtClean="0"/>
              <a:t>Microsoft UK</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TextBox 4"/>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661993"/>
          </a:xfrm>
        </p:spPr>
        <p:txBody>
          <a:bodyPr/>
          <a:lstStyle/>
          <a:p>
            <a:r>
              <a:rPr lang="en-GB" dirty="0" smtClean="0"/>
              <a:t>ActiveX Controls</a:t>
            </a:r>
            <a:br>
              <a:rPr lang="en-GB" dirty="0" smtClean="0"/>
            </a:br>
            <a:r>
              <a:rPr lang="en-GB" sz="3600" dirty="0" smtClean="0">
                <a:solidFill>
                  <a:srgbClr val="7F7F7F"/>
                </a:solidFill>
              </a:rPr>
              <a:t>SharePoint makes use of several ActiveX controls</a:t>
            </a:r>
            <a:endParaRPr lang="en-GB" dirty="0"/>
          </a:p>
        </p:txBody>
      </p:sp>
      <p:sp>
        <p:nvSpPr>
          <p:cNvPr id="3" name="Content Placeholder 2"/>
          <p:cNvSpPr>
            <a:spLocks noGrp="1"/>
          </p:cNvSpPr>
          <p:nvPr>
            <p:ph idx="1"/>
          </p:nvPr>
        </p:nvSpPr>
        <p:spPr>
          <a:xfrm>
            <a:off x="381000" y="1412875"/>
            <a:ext cx="8382000" cy="5096780"/>
          </a:xfrm>
        </p:spPr>
        <p:txBody>
          <a:bodyPr/>
          <a:lstStyle/>
          <a:p>
            <a:pPr>
              <a:buNone/>
            </a:pPr>
            <a:endParaRPr lang="en-GB" dirty="0" smtClean="0"/>
          </a:p>
          <a:p>
            <a:r>
              <a:rPr lang="en-GB" dirty="0" smtClean="0"/>
              <a:t>SharePoint Datasheet Editing Control</a:t>
            </a:r>
          </a:p>
          <a:p>
            <a:r>
              <a:rPr lang="en-GB" dirty="0" smtClean="0"/>
              <a:t>Multiple Document Upload Control</a:t>
            </a:r>
          </a:p>
          <a:p>
            <a:r>
              <a:rPr lang="en-GB" dirty="0" smtClean="0"/>
              <a:t>Send To Location Control</a:t>
            </a:r>
          </a:p>
          <a:p>
            <a:r>
              <a:rPr lang="en-GB" dirty="0" smtClean="0"/>
              <a:t>Document Opener/Launcher Controls</a:t>
            </a:r>
          </a:p>
          <a:p>
            <a:pPr lvl="1"/>
            <a:r>
              <a:rPr lang="en-GB" dirty="0" smtClean="0"/>
              <a:t>General Documents, Pictures, PowerPoint, InfoPath, Excel, Access</a:t>
            </a:r>
          </a:p>
          <a:p>
            <a:r>
              <a:rPr lang="en-GB" dirty="0" smtClean="0"/>
              <a:t>Presence Control</a:t>
            </a:r>
          </a:p>
          <a:p>
            <a:r>
              <a:rPr lang="en-GB" dirty="0" smtClean="0"/>
              <a:t>Personal Sites</a:t>
            </a:r>
          </a:p>
          <a:p>
            <a:r>
              <a:rPr lang="en-GB" dirty="0" smtClean="0"/>
              <a:t>List Synchronisation launcher for Outlook</a:t>
            </a:r>
            <a:endParaRPr lang="en-GB" dirty="0"/>
          </a:p>
        </p:txBody>
      </p:sp>
      <p:sp>
        <p:nvSpPr>
          <p:cNvPr id="4" name="TextBox 3"/>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Client-Server Communication</a:t>
            </a:r>
            <a:endParaRPr lang="en-GB" dirty="0"/>
          </a:p>
        </p:txBody>
      </p:sp>
      <p:pic>
        <p:nvPicPr>
          <p:cNvPr id="4098" name="Picture 2"/>
          <p:cNvPicPr>
            <a:picLocks noChangeAspect="1" noChangeArrowheads="1"/>
          </p:cNvPicPr>
          <p:nvPr/>
        </p:nvPicPr>
        <p:blipFill>
          <a:blip r:embed="rId3"/>
          <a:srcRect/>
          <a:stretch>
            <a:fillRect/>
          </a:stretch>
        </p:blipFill>
        <p:spPr bwMode="auto">
          <a:xfrm>
            <a:off x="1276350" y="942975"/>
            <a:ext cx="6591300" cy="5915025"/>
          </a:xfrm>
          <a:prstGeom prst="rect">
            <a:avLst/>
          </a:prstGeom>
          <a:noFill/>
          <a:ln w="9525">
            <a:noFill/>
            <a:miter lim="800000"/>
            <a:headEnd/>
            <a:tailEnd/>
          </a:ln>
          <a:effectLst/>
        </p:spPr>
      </p:pic>
      <p:sp>
        <p:nvSpPr>
          <p:cNvPr id="4" name="TextBox 3"/>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sz="3200" smtClean="0"/>
              <a:t>Client-Server MOSS Extended Communication (1)</a:t>
            </a:r>
            <a:r>
              <a:rPr lang="en-US" dirty="0" smtClean="0"/>
              <a:t/>
            </a:r>
            <a:br>
              <a:rPr lang="en-US" dirty="0" smtClean="0"/>
            </a:br>
            <a:r>
              <a:rPr sz="3600" smtClean="0">
                <a:solidFill>
                  <a:schemeClr val="tx2"/>
                </a:solidFill>
              </a:rPr>
              <a:t>Protocols used for MOSS functionality</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4866640"/>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330888">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Excel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When custom clients access Excel Services, and when Excel Workbooks are added to Excel Services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[MS-ESP]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Access to</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workbooks stored in Excel Services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9876">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[MS-ESURL]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Resolve the correct URL for published workbooks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11480">
                <a:tc rowSpan="2">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InfoPath Forms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2">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When a Form is published to SharePoint with Web Access enabled </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[MS-FSDAP]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Request a list of problems when publishing a form template</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114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[MS-FSFDP]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Detect if InfoPath Forms Services is present</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rowSpan="4">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Search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4">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When Users or custom applications execute searches, or legacy or external systems index SharePoint</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[MS-SEARCH]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Clients can issue Search Queries to the server</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[MS-SITED3S]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Site Index creation for Legacy systems (Support for SharePoint 2003 indexing)</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[MS-SITEDATS]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Support site index</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creation</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36880">
                <a:tc vMerge="1">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vMerge="1">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[MS-SPSCRWL]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Read SSP/Site search items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sz="3200" smtClean="0"/>
              <a:t>Client-Server MOSS Extended Communication (2)</a:t>
            </a:r>
            <a:r>
              <a:rPr lang="en-US" dirty="0" smtClean="0"/>
              <a:t/>
            </a:r>
            <a:br>
              <a:rPr lang="en-US" dirty="0" smtClean="0"/>
            </a:br>
            <a:r>
              <a:rPr sz="3600" smtClean="0">
                <a:solidFill>
                  <a:schemeClr val="tx2"/>
                </a:solidFill>
              </a:rPr>
              <a:t>Protocols used for MOSS functionality</a:t>
            </a:r>
            <a:endParaRPr lang="en-US" dirty="0">
              <a:solidFill>
                <a:schemeClr val="tx2"/>
              </a:solidFill>
            </a:endParaRPr>
          </a:p>
        </p:txBody>
      </p:sp>
      <p:graphicFrame>
        <p:nvGraphicFramePr>
          <p:cNvPr id="5" name="Content Placeholder 3"/>
          <p:cNvGraphicFramePr>
            <a:graphicFrameLocks/>
          </p:cNvGraphicFramePr>
          <p:nvPr/>
        </p:nvGraphicFramePr>
        <p:xfrm>
          <a:off x="0" y="1837906"/>
          <a:ext cx="9144000" cy="3543300"/>
        </p:xfrm>
        <a:graphic>
          <a:graphicData uri="http://schemas.openxmlformats.org/drawingml/2006/table">
            <a:tbl>
              <a:tblPr firstRow="1" bandRow="1">
                <a:tableStyleId>{5940675A-B579-460E-94D1-54222C63F5DA}</a:tableStyleId>
              </a:tblPr>
              <a:tblGrid>
                <a:gridCol w="1968649"/>
                <a:gridCol w="2140772"/>
                <a:gridCol w="2205318"/>
                <a:gridCol w="2829261"/>
              </a:tblGrid>
              <a:tr h="305133">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Functionality</a:t>
                      </a:r>
                      <a:r>
                        <a:rPr lang="en-US" sz="1800" kern="1200" baseline="0" dirty="0" smtClean="0">
                          <a:solidFill>
                            <a:schemeClr val="tx1"/>
                          </a:solidFill>
                          <a:effectLst>
                            <a:outerShdw blurRad="38100" dist="38100" dir="2700000" algn="tl">
                              <a:srgbClr val="000000">
                                <a:alpha val="43137"/>
                              </a:srgbClr>
                            </a:outerShdw>
                          </a:effectLst>
                          <a:latin typeface="+mn-lt"/>
                          <a:ea typeface="+mn-ea"/>
                          <a:cs typeface="+mn-cs"/>
                        </a:rPr>
                        <a:t> Area</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When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Protocols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Purpose</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330888">
                <a:tc rowSpan="3">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Business Data Catalog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3">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Used in ordinary operation and administration of the BDC, and for external client access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[MS-BDCDP]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Retrieve Entity Lists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9876">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[MS-BDCMP]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Retrieve Catalog Information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89876">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[MS-SSP]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Single Sign-on information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411480">
                <a:tc rowSpan="5">
                  <a:txBody>
                    <a:bodyPr/>
                    <a:lstStyle/>
                    <a:p>
                      <a:pPr marL="0" algn="ctr"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Content Management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C7FDA"/>
                    </a:solidFill>
                  </a:tcPr>
                </a:tc>
                <a:tc rowSpan="5">
                  <a:txBody>
                    <a:bodyPr/>
                    <a:lstStyle/>
                    <a:p>
                      <a:pPr marL="0" algn="ctr" defTabSz="914099" rtl="0" eaLnBrk="1" fontAlgn="base" latinLnBrk="0" hangingPunct="1">
                        <a:spcBef>
                          <a:spcPct val="0"/>
                        </a:spcBef>
                        <a:spcAft>
                          <a:spcPct val="0"/>
                        </a:spcAft>
                        <a:defRPr/>
                      </a:pPr>
                      <a:r>
                        <a:rPr lang="en-GB" sz="1600" kern="1200" dirty="0" smtClean="0">
                          <a:solidFill>
                            <a:schemeClr val="bg1"/>
                          </a:solidFill>
                          <a:effectLst>
                            <a:outerShdw blurRad="38100" dist="38100" dir="2700000" algn="tl">
                              <a:srgbClr val="000000">
                                <a:alpha val="43137"/>
                              </a:srgbClr>
                            </a:outerShdw>
                          </a:effectLst>
                          <a:latin typeface="+mn-lt"/>
                          <a:ea typeface="+mn-ea"/>
                          <a:cs typeface="+mn-cs"/>
                        </a:rPr>
                        <a:t>During Content Publishing, Editing, Authoring and Movement</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[MS-SPLCHK]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Spell Check</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32766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[MS-VERSS]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GB" sz="1400" kern="1200" dirty="0" smtClean="0">
                          <a:solidFill>
                            <a:schemeClr val="bg1"/>
                          </a:solidFill>
                          <a:effectLst>
                            <a:outerShdw blurRad="38100" dist="38100" dir="2700000" algn="tl">
                              <a:srgbClr val="000000">
                                <a:alpha val="43137"/>
                              </a:srgbClr>
                            </a:outerShdw>
                          </a:effectLst>
                          <a:latin typeface="+mn-lt"/>
                          <a:ea typeface="+mn-ea"/>
                          <a:cs typeface="+mn-cs"/>
                        </a:rPr>
                        <a:t>Web service access of file versions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25908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[MS-PUBWS]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Publishing and multilingual translation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15240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[MS-OFFICIALFILE]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Official File Submission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152400">
                <a:tc vMerge="1">
                  <a:txBody>
                    <a:bodyPr/>
                    <a:lstStyle/>
                    <a:p>
                      <a:endParaRPr lang="en-GB"/>
                    </a:p>
                  </a:txBody>
                  <a:tcPr/>
                </a:tc>
                <a:tc vMerge="1">
                  <a:txBody>
                    <a:bodyPr/>
                    <a:lstStyle/>
                    <a:p>
                      <a:endParaRPr lang="en-GB"/>
                    </a:p>
                  </a:txBody>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[MS-COPYS]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ctr" defTabSz="914099" rtl="0" eaLnBrk="1" fontAlgn="base" latinLnBrk="0" hangingPunct="1">
                        <a:spcBef>
                          <a:spcPct val="0"/>
                        </a:spcBef>
                        <a:spcAft>
                          <a:spcPct val="0"/>
                        </a:spcAft>
                        <a:defRPr/>
                      </a:pPr>
                      <a:r>
                        <a:rPr lang="en-US" sz="1400" kern="1200" dirty="0" smtClean="0">
                          <a:solidFill>
                            <a:schemeClr val="bg1"/>
                          </a:solidFill>
                          <a:effectLst>
                            <a:outerShdw blurRad="38100" dist="38100" dir="2700000" algn="tl">
                              <a:srgbClr val="000000">
                                <a:alpha val="43137"/>
                              </a:srgbClr>
                            </a:outerShdw>
                          </a:effectLst>
                          <a:latin typeface="+mn-lt"/>
                          <a:ea typeface="+mn-ea"/>
                          <a:cs typeface="+mn-cs"/>
                        </a:rPr>
                        <a:t>Copying</a:t>
                      </a:r>
                      <a:r>
                        <a:rPr lang="en-US" sz="1400" kern="1200" baseline="0" dirty="0" smtClean="0">
                          <a:solidFill>
                            <a:schemeClr val="bg1"/>
                          </a:solidFill>
                          <a:effectLst>
                            <a:outerShdw blurRad="38100" dist="38100" dir="2700000" algn="tl">
                              <a:srgbClr val="000000">
                                <a:alpha val="43137"/>
                              </a:srgbClr>
                            </a:outerShdw>
                          </a:effectLst>
                          <a:latin typeface="+mn-lt"/>
                          <a:ea typeface="+mn-ea"/>
                          <a:cs typeface="+mn-cs"/>
                        </a:rPr>
                        <a:t> of files</a:t>
                      </a:r>
                      <a:endParaRPr lang="en-US" sz="14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
        <p:nvSpPr>
          <p:cNvPr id="4" name="TextBox 3"/>
          <p:cNvSpPr txBox="1"/>
          <p:nvPr/>
        </p:nvSpPr>
        <p:spPr>
          <a:xfrm>
            <a:off x="8358336" y="0"/>
            <a:ext cx="785664"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GB" dirty="0" smtClean="0"/>
              <a:t>Client</a:t>
            </a:r>
          </a:p>
          <a:p>
            <a:r>
              <a:rPr lang="en-GB" dirty="0" smtClean="0"/>
              <a:t>Server</a:t>
            </a:r>
            <a:endParaRPr lang="en-GB"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WFE Server Communication</a:t>
            </a:r>
            <a:endParaRPr lang="en-GB" dirty="0"/>
          </a:p>
        </p:txBody>
      </p:sp>
      <p:pic>
        <p:nvPicPr>
          <p:cNvPr id="1026" name="Picture 2"/>
          <p:cNvPicPr>
            <a:picLocks noChangeAspect="1" noChangeArrowheads="1"/>
          </p:cNvPicPr>
          <p:nvPr/>
        </p:nvPicPr>
        <p:blipFill>
          <a:blip r:embed="rId3"/>
          <a:srcRect/>
          <a:stretch>
            <a:fillRect/>
          </a:stretch>
        </p:blipFill>
        <p:spPr bwMode="auto">
          <a:xfrm>
            <a:off x="702217" y="1160928"/>
            <a:ext cx="7739566" cy="569707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SQL Server Communication</a:t>
            </a:r>
            <a:endParaRPr lang="en-GB" dirty="0"/>
          </a:p>
        </p:txBody>
      </p:sp>
      <p:pic>
        <p:nvPicPr>
          <p:cNvPr id="2050" name="Picture 2"/>
          <p:cNvPicPr>
            <a:picLocks noChangeAspect="1" noChangeArrowheads="1"/>
          </p:cNvPicPr>
          <p:nvPr/>
        </p:nvPicPr>
        <p:blipFill>
          <a:blip r:embed="rId3"/>
          <a:srcRect/>
          <a:stretch>
            <a:fillRect/>
          </a:stretch>
        </p:blipFill>
        <p:spPr bwMode="auto">
          <a:xfrm>
            <a:off x="600075" y="1223963"/>
            <a:ext cx="7943850" cy="44100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Who is this session for?</a:t>
            </a:r>
            <a:br>
              <a:rPr lang="en-US" dirty="0" smtClean="0"/>
            </a:br>
            <a:endParaRPr lang="en-US" dirty="0">
              <a:solidFill>
                <a:schemeClr val="tx2"/>
              </a:solidFill>
            </a:endParaRPr>
          </a:p>
        </p:txBody>
      </p:sp>
      <p:sp>
        <p:nvSpPr>
          <p:cNvPr id="3" name="Text Placeholder 2"/>
          <p:cNvSpPr>
            <a:spLocks noGrp="1"/>
          </p:cNvSpPr>
          <p:nvPr>
            <p:ph idx="1"/>
          </p:nvPr>
        </p:nvSpPr>
        <p:spPr>
          <a:xfrm>
            <a:off x="381000" y="1412875"/>
            <a:ext cx="8382000" cy="4678204"/>
          </a:xfrm>
        </p:spPr>
        <p:txBody>
          <a:bodyPr/>
          <a:lstStyle/>
          <a:p>
            <a:r>
              <a:rPr lang="en-US" dirty="0" smtClean="0"/>
              <a:t>SharePoint Architects that are interested in how servers in the farm communicate</a:t>
            </a:r>
          </a:p>
          <a:p>
            <a:pPr lvl="1"/>
            <a:r>
              <a:rPr lang="en-US" dirty="0" smtClean="0"/>
              <a:t>Main target audience since this is in the ‘Office System’ track</a:t>
            </a:r>
          </a:p>
          <a:p>
            <a:r>
              <a:rPr lang="en-US" dirty="0" smtClean="0"/>
              <a:t>Firewall &amp; network architects that are working on SharePoint projects</a:t>
            </a:r>
          </a:p>
          <a:p>
            <a:r>
              <a:rPr lang="en-US" dirty="0" smtClean="0"/>
              <a:t>Level 400 (‘Expert’ level content)</a:t>
            </a:r>
          </a:p>
          <a:p>
            <a:pPr lvl="1"/>
            <a:r>
              <a:rPr lang="en-US" dirty="0" smtClean="0"/>
              <a:t>I’m going to assume a certain familiarity with SharePoint terminology and concepts</a:t>
            </a:r>
          </a:p>
          <a:p>
            <a:endParaRPr lang="en-US" dirty="0"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en-GB" sz="4400" dirty="0" smtClean="0"/>
              <a:t>Application Server(s) Communication</a:t>
            </a:r>
            <a:endParaRPr lang="en-GB" sz="4400" dirty="0"/>
          </a:p>
        </p:txBody>
      </p:sp>
      <p:pic>
        <p:nvPicPr>
          <p:cNvPr id="3074" name="Picture 2"/>
          <p:cNvPicPr>
            <a:picLocks noChangeAspect="1" noChangeArrowheads="1"/>
          </p:cNvPicPr>
          <p:nvPr/>
        </p:nvPicPr>
        <p:blipFill>
          <a:blip r:embed="rId3"/>
          <a:srcRect/>
          <a:stretch>
            <a:fillRect/>
          </a:stretch>
        </p:blipFill>
        <p:spPr bwMode="auto">
          <a:xfrm>
            <a:off x="77942" y="1059627"/>
            <a:ext cx="8988116" cy="525511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Using Windows &amp; SQL 2008</a:t>
            </a:r>
            <a:br>
              <a:rPr lang="en-GB" dirty="0" smtClean="0"/>
            </a:br>
            <a:r>
              <a:rPr sz="3600" smtClean="0">
                <a:solidFill>
                  <a:srgbClr val="7F7F7F"/>
                </a:solidFill>
              </a:rPr>
              <a:t>Additional configuration required</a:t>
            </a:r>
            <a:endParaRPr lang="en-GB" dirty="0"/>
          </a:p>
        </p:txBody>
      </p:sp>
      <p:sp>
        <p:nvSpPr>
          <p:cNvPr id="3" name="Content Placeholder 2"/>
          <p:cNvSpPr>
            <a:spLocks noGrp="1"/>
          </p:cNvSpPr>
          <p:nvPr>
            <p:ph idx="1"/>
          </p:nvPr>
        </p:nvSpPr>
        <p:spPr>
          <a:xfrm>
            <a:off x="381000" y="1412875"/>
            <a:ext cx="8382000" cy="5072158"/>
          </a:xfrm>
        </p:spPr>
        <p:txBody>
          <a:bodyPr/>
          <a:lstStyle/>
          <a:p>
            <a:r>
              <a:rPr lang="en-GB" dirty="0" smtClean="0"/>
              <a:t>Windows 2008 is locked down by default, therefore the following changes are required</a:t>
            </a:r>
          </a:p>
          <a:p>
            <a:pPr lvl="1"/>
            <a:r>
              <a:rPr lang="en-GB" dirty="0" smtClean="0"/>
              <a:t>On the SQL Server set an Inbound Rule to allow TCP:1433 in Windows Firewall</a:t>
            </a:r>
          </a:p>
          <a:p>
            <a:pPr lvl="2"/>
            <a:r>
              <a:rPr lang="en-GB" dirty="0" smtClean="0"/>
              <a:t>Server Manager &gt; Configuration &gt; Windows Firewall with Advanced Security</a:t>
            </a:r>
          </a:p>
          <a:p>
            <a:r>
              <a:rPr lang="en-GB" dirty="0" smtClean="0"/>
              <a:t>SQL 2008 does not allow incoming connection by default</a:t>
            </a:r>
          </a:p>
          <a:p>
            <a:pPr lvl="1"/>
            <a:r>
              <a:rPr lang="en-GB" dirty="0" smtClean="0"/>
              <a:t>Use ‘SQL Server Configuration Manager’ to enable TCP/IP</a:t>
            </a:r>
          </a:p>
          <a:p>
            <a:pPr lvl="2"/>
            <a:r>
              <a:rPr lang="en-GB" dirty="0" smtClean="0"/>
              <a:t>SQL Server Network Configuration &gt; Protocols for MSSQLSERVER</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Configuring Windows 2008 &amp; SQL 2008 for SharePoint</a:t>
            </a:r>
            <a:endParaRPr lang="en-US" dirty="0"/>
          </a:p>
        </p:txBody>
      </p:sp>
      <p:sp>
        <p:nvSpPr>
          <p:cNvPr id="3" name="Subtitle 2"/>
          <p:cNvSpPr>
            <a:spLocks noGrp="1"/>
          </p:cNvSpPr>
          <p:nvPr>
            <p:ph type="subTitle" idx="1"/>
          </p:nvPr>
        </p:nvSpPr>
        <p:spPr/>
        <p:txBody>
          <a:bodyPr/>
          <a:lstStyle/>
          <a:p>
            <a:r>
              <a:rPr lang="en-US" dirty="0" smtClean="0"/>
              <a:t>Martin Kearn</a:t>
            </a:r>
          </a:p>
          <a:p>
            <a:r>
              <a:rPr lang="en-US" dirty="0" smtClean="0"/>
              <a:t>Senior Consultant</a:t>
            </a:r>
          </a:p>
          <a:p>
            <a:r>
              <a:rPr lang="en-US" dirty="0" smtClean="0"/>
              <a:t>Microsoft UK</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a:xfrm>
            <a:off x="381000" y="1226373"/>
            <a:ext cx="8382000" cy="5631628"/>
          </a:xfrm>
        </p:spPr>
        <p:txBody>
          <a:bodyPr/>
          <a:lstStyle/>
          <a:p>
            <a:r>
              <a:rPr lang="en-GB" sz="2400" dirty="0" smtClean="0"/>
              <a:t>Fiddler: </a:t>
            </a:r>
            <a:r>
              <a:rPr lang="en-GB" sz="2400" dirty="0" smtClean="0">
                <a:hlinkClick r:id="rId3"/>
              </a:rPr>
              <a:t>http://www.fiddlertool.com</a:t>
            </a:r>
            <a:r>
              <a:rPr lang="en-GB" sz="2400" dirty="0" smtClean="0"/>
              <a:t> </a:t>
            </a:r>
          </a:p>
          <a:p>
            <a:r>
              <a:rPr lang="en-GB" sz="2400" dirty="0" smtClean="0"/>
              <a:t>WireShark: </a:t>
            </a:r>
            <a:r>
              <a:rPr lang="en-GB" sz="2400" dirty="0" smtClean="0">
                <a:hlinkClick r:id="rId4"/>
              </a:rPr>
              <a:t>http://www.wireshark.org</a:t>
            </a:r>
            <a:r>
              <a:rPr lang="en-GB" sz="2400" dirty="0" smtClean="0"/>
              <a:t>  </a:t>
            </a:r>
          </a:p>
          <a:p>
            <a:r>
              <a:rPr lang="en-GB" sz="2400" dirty="0" smtClean="0"/>
              <a:t>Office protocols documents: </a:t>
            </a:r>
            <a:r>
              <a:rPr lang="en-GB" sz="2400" dirty="0" smtClean="0">
                <a:hlinkClick r:id="rId5"/>
              </a:rPr>
              <a:t>http://msdn.microsoft.com/en-us/library/cc307432.aspx</a:t>
            </a:r>
            <a:r>
              <a:rPr lang="en-GB" sz="2400" dirty="0" smtClean="0"/>
              <a:t> </a:t>
            </a:r>
          </a:p>
          <a:p>
            <a:r>
              <a:rPr lang="en-GB" sz="2400" dirty="0" smtClean="0"/>
              <a:t>SharePoint protocol documents: </a:t>
            </a:r>
            <a:r>
              <a:rPr lang="en-GB" sz="2400" dirty="0" smtClean="0">
                <a:hlinkClick r:id="rId6"/>
              </a:rPr>
              <a:t>http://msdn.microsoft.com/en-us/library/cc339473.aspx</a:t>
            </a:r>
            <a:r>
              <a:rPr lang="en-GB" sz="2400" dirty="0" smtClean="0"/>
              <a:t> </a:t>
            </a:r>
          </a:p>
          <a:p>
            <a:r>
              <a:rPr lang="en-GB" sz="2400" dirty="0" smtClean="0"/>
              <a:t>TechNet Articles</a:t>
            </a:r>
          </a:p>
          <a:p>
            <a:pPr lvl="1"/>
            <a:r>
              <a:rPr lang="en-GB" sz="2000" dirty="0" smtClean="0"/>
              <a:t>Plan security hardening for extranet environments:  </a:t>
            </a:r>
            <a:r>
              <a:rPr lang="en-GB" sz="2000" dirty="0" smtClean="0">
                <a:hlinkClick r:id="rId7"/>
              </a:rPr>
              <a:t>http://technet.microsoft.com/en-us/library/cc262834.aspx</a:t>
            </a:r>
            <a:r>
              <a:rPr lang="en-GB" sz="2000" dirty="0" smtClean="0"/>
              <a:t> </a:t>
            </a:r>
          </a:p>
          <a:p>
            <a:pPr lvl="1"/>
            <a:r>
              <a:rPr lang="en-GB" sz="2000" dirty="0" smtClean="0"/>
              <a:t>Plan for secure communication within a server farm: </a:t>
            </a:r>
            <a:r>
              <a:rPr lang="en-GB" sz="2000" dirty="0" smtClean="0">
                <a:hlinkClick r:id="rId8"/>
              </a:rPr>
              <a:t>http://technet.microsoft.com/en-us/library/cc263077.aspx</a:t>
            </a:r>
            <a:r>
              <a:rPr lang="en-GB" sz="2000" dirty="0" smtClean="0"/>
              <a:t> </a:t>
            </a:r>
          </a:p>
          <a:p>
            <a:pPr lvl="1"/>
            <a:r>
              <a:rPr lang="en-GB" sz="2000" dirty="0" smtClean="0"/>
              <a:t>Plan security hardening for server roles within a server farm: </a:t>
            </a:r>
            <a:r>
              <a:rPr lang="en-GB" sz="2000" dirty="0" smtClean="0">
                <a:hlinkClick r:id="rId9"/>
              </a:rPr>
              <a:t>http://technet.microsoft.com/en-us/library/cc262849.aspx</a:t>
            </a:r>
            <a:r>
              <a:rPr lang="en-GB" sz="2000" dirty="0" smtClean="0"/>
              <a:t> </a:t>
            </a:r>
          </a:p>
          <a:p>
            <a:r>
              <a:rPr lang="en-GB" sz="2400" dirty="0" smtClean="0"/>
              <a:t>Blogs</a:t>
            </a:r>
          </a:p>
          <a:p>
            <a:pPr lvl="1"/>
            <a:r>
              <a:rPr lang="en-GB" sz="2000" dirty="0" smtClean="0"/>
              <a:t>Watch out for an announcement soon around MCS SharePoint Team Blog</a:t>
            </a:r>
          </a:p>
          <a:p>
            <a:pPr lvl="1"/>
            <a:r>
              <a:rPr lang="en-GB" sz="2000" dirty="0" smtClean="0">
                <a:hlinkClick r:id="rId10"/>
              </a:rPr>
              <a:t>http://blogs.msdn.com/martinkearn/default.aspx</a:t>
            </a:r>
            <a:r>
              <a:rPr lang="en-GB" sz="2000" dirty="0" smtClean="0"/>
              <a:t> </a:t>
            </a:r>
            <a:endParaRPr lang="en-GB" sz="2000"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Takeaways</a:t>
            </a:r>
            <a:endParaRPr lang="en-GB" dirty="0"/>
          </a:p>
        </p:txBody>
      </p:sp>
      <p:sp>
        <p:nvSpPr>
          <p:cNvPr id="3" name="Content Placeholder 2"/>
          <p:cNvSpPr>
            <a:spLocks noGrp="1"/>
          </p:cNvSpPr>
          <p:nvPr>
            <p:ph idx="1"/>
          </p:nvPr>
        </p:nvSpPr>
        <p:spPr>
          <a:xfrm>
            <a:off x="381000" y="1412875"/>
            <a:ext cx="8382000" cy="4278094"/>
          </a:xfrm>
        </p:spPr>
        <p:txBody>
          <a:bodyPr/>
          <a:lstStyle/>
          <a:p>
            <a:r>
              <a:rPr lang="en-GB" dirty="0" smtClean="0"/>
              <a:t>The documentation is out there, you just have to find it</a:t>
            </a:r>
          </a:p>
          <a:p>
            <a:pPr lvl="1"/>
            <a:r>
              <a:rPr lang="en-GB" dirty="0" smtClean="0"/>
              <a:t>Protocol Documents</a:t>
            </a:r>
          </a:p>
          <a:p>
            <a:pPr lvl="1"/>
            <a:r>
              <a:rPr lang="en-GB" dirty="0" smtClean="0"/>
              <a:t>TechNet / MSDN articles</a:t>
            </a:r>
          </a:p>
          <a:p>
            <a:pPr lvl="1"/>
            <a:r>
              <a:rPr lang="en-GB" dirty="0" smtClean="0"/>
              <a:t>Blogs</a:t>
            </a:r>
          </a:p>
          <a:p>
            <a:r>
              <a:rPr lang="en-GB" dirty="0" smtClean="0"/>
              <a:t>Think about your network when designing farm architecture</a:t>
            </a:r>
          </a:p>
          <a:p>
            <a:r>
              <a:rPr lang="en-GB" dirty="0" smtClean="0"/>
              <a:t>Make use of the tools available when problem solving</a:t>
            </a:r>
            <a:endParaRPr lang="en-GB"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r>
              <a:rPr lang="en-US" dirty="0" smtClean="0"/>
              <a:t>Q &amp; A</a:t>
            </a:r>
            <a:endParaRPr lang="en-US" dirty="0"/>
          </a:p>
        </p:txBody>
      </p:sp>
      <p:sp>
        <p:nvSpPr>
          <p:cNvPr id="5" name="Text Placeholder 2"/>
          <p:cNvSpPr txBox="1">
            <a:spLocks/>
          </p:cNvSpPr>
          <p:nvPr/>
        </p:nvSpPr>
        <p:spPr>
          <a:xfrm>
            <a:off x="1243122" y="3029803"/>
            <a:ext cx="6994950" cy="3002511"/>
          </a:xfrm>
          <a:prstGeom prst="rect">
            <a:avLst/>
          </a:prstGeom>
          <a:scene3d>
            <a:camera prst="orthographicFront"/>
            <a:lightRig rig="contrasting" dir="t"/>
          </a:scene3d>
          <a:sp3d/>
        </p:spPr>
        <p:txBody>
          <a:bodyPr vert="horz" wrap="square" lIns="0" tIns="0" rIns="0" bIns="0" rtlCol="0" anchor="t" anchorCtr="0">
            <a:noAutofit/>
            <a:sp3d extrusionH="57150">
              <a:bevelT w="19050" h="31750"/>
              <a:contourClr>
                <a:srgbClr val="CCFF99"/>
              </a:contourClr>
            </a:sp3d>
          </a:bodyPr>
          <a:lstStyle/>
          <a:p>
            <a:pPr marL="0" marR="0" lvl="0" indent="0" algn="r" defTabSz="914363" rtl="0" eaLnBrk="1" fontAlgn="auto" latinLnBrk="0" hangingPunct="1">
              <a:lnSpc>
                <a:spcPct val="90000"/>
              </a:lnSpc>
              <a:spcBef>
                <a:spcPct val="0"/>
              </a:spcBef>
              <a:spcAft>
                <a:spcPts val="0"/>
              </a:spcAft>
              <a:buClrTx/>
              <a:buSzPct val="120000"/>
              <a:buFont typeface="Arial" pitchFamily="34" charset="0"/>
              <a:buNone/>
              <a:tabLst/>
              <a:defRPr/>
            </a:pPr>
            <a:r>
              <a:rPr kumimoji="0" lang="en-GB" sz="36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Meet </a:t>
            </a:r>
            <a:r>
              <a:rPr lang="en-GB" sz="3600" spc="-100" dirty="0" smtClean="0">
                <a:ln w="3175">
                  <a:noFill/>
                </a:ln>
                <a:solidFill>
                  <a:srgbClr val="FFFFFF"/>
                </a:solidFill>
                <a:latin typeface="Calibri" pitchFamily="34" charset="0"/>
                <a:cs typeface="Arial" charset="0"/>
              </a:rPr>
              <a:t>me</a:t>
            </a:r>
            <a:r>
              <a:rPr kumimoji="0" lang="en-GB" sz="36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 in the </a:t>
            </a:r>
          </a:p>
          <a:p>
            <a:pPr marL="0" marR="0" lvl="0" indent="0" algn="r" defTabSz="914363" rtl="0" eaLnBrk="1" fontAlgn="auto" latinLnBrk="0" hangingPunct="1">
              <a:lnSpc>
                <a:spcPct val="90000"/>
              </a:lnSpc>
              <a:spcBef>
                <a:spcPct val="0"/>
              </a:spcBef>
              <a:spcAft>
                <a:spcPts val="0"/>
              </a:spcAft>
              <a:buClrTx/>
              <a:buSzPct val="120000"/>
              <a:buFont typeface="Arial" pitchFamily="34" charset="0"/>
              <a:buNone/>
              <a:tabLst/>
              <a:defRPr/>
            </a:pPr>
            <a:r>
              <a:rPr kumimoji="0" lang="en-GB" sz="36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Ask-the-Experts pavilion!</a:t>
            </a:r>
          </a:p>
          <a:p>
            <a:pPr marL="0" marR="0" lvl="0" indent="0" algn="r" defTabSz="914363" rtl="0" eaLnBrk="1" fontAlgn="auto" latinLnBrk="0" hangingPunct="1">
              <a:lnSpc>
                <a:spcPct val="90000"/>
              </a:lnSpc>
              <a:spcBef>
                <a:spcPct val="20000"/>
              </a:spcBef>
              <a:spcAft>
                <a:spcPts val="0"/>
              </a:spcAft>
              <a:buClrTx/>
              <a:buSzPct val="120000"/>
              <a:buFont typeface="Arial" pitchFamily="34" charset="0"/>
              <a:buNone/>
              <a:tabLst/>
              <a:defRPr/>
            </a:pP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Mon 3</a:t>
            </a:r>
            <a:r>
              <a:rPr lang="en-GB" sz="4800" baseline="300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rd</a:t>
            </a: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 19:00 – 21:00</a:t>
            </a:r>
          </a:p>
          <a:p>
            <a:pPr marL="0" marR="0" lvl="0" indent="0" algn="r" defTabSz="914363" rtl="0" eaLnBrk="1" fontAlgn="auto" latinLnBrk="0" hangingPunct="1">
              <a:lnSpc>
                <a:spcPct val="90000"/>
              </a:lnSpc>
              <a:spcBef>
                <a:spcPct val="20000"/>
              </a:spcBef>
              <a:spcAft>
                <a:spcPts val="0"/>
              </a:spcAft>
              <a:buClrTx/>
              <a:buSzPct val="120000"/>
              <a:buFont typeface="Arial" pitchFamily="34" charset="0"/>
              <a:buNone/>
              <a:tabLst/>
              <a:defRPr/>
            </a:pP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Wed 5</a:t>
            </a:r>
            <a:r>
              <a:rPr lang="en-GB" sz="4800" baseline="300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th</a:t>
            </a: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 12:15 – 12:45</a:t>
            </a:r>
          </a:p>
          <a:p>
            <a:pPr marL="0" marR="0" lvl="0" indent="0" algn="r" defTabSz="914363" rtl="0" eaLnBrk="1" fontAlgn="auto" latinLnBrk="0" hangingPunct="1">
              <a:lnSpc>
                <a:spcPct val="90000"/>
              </a:lnSpc>
              <a:spcBef>
                <a:spcPct val="20000"/>
              </a:spcBef>
              <a:spcAft>
                <a:spcPts val="0"/>
              </a:spcAft>
              <a:buClrTx/>
              <a:buSzPct val="120000"/>
              <a:buFont typeface="Arial" pitchFamily="34" charset="0"/>
              <a:buNone/>
              <a:tabLst/>
              <a:defRPr/>
            </a:pP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Thu 6</a:t>
            </a:r>
            <a:r>
              <a:rPr lang="en-GB" sz="4800" baseline="300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th</a:t>
            </a: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 10:00 – 13:00</a:t>
            </a:r>
            <a:endParaRPr lang="en-GB" sz="4800" dirty="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GB" dirty="0" smtClean="0"/>
              <a:t>What is a ‘farm’?</a:t>
            </a:r>
            <a:br>
              <a:rPr lang="en-GB" dirty="0" smtClean="0"/>
            </a:br>
            <a:endParaRPr lang="en-GB" dirty="0"/>
          </a:p>
        </p:txBody>
      </p:sp>
      <p:sp>
        <p:nvSpPr>
          <p:cNvPr id="3" name="Content Placeholder 2"/>
          <p:cNvSpPr>
            <a:spLocks noGrp="1"/>
          </p:cNvSpPr>
          <p:nvPr>
            <p:ph idx="1"/>
          </p:nvPr>
        </p:nvSpPr>
        <p:spPr>
          <a:xfrm>
            <a:off x="381000" y="1412875"/>
            <a:ext cx="8382000" cy="5445125"/>
          </a:xfrm>
        </p:spPr>
        <p:txBody>
          <a:bodyPr/>
          <a:lstStyle/>
          <a:p>
            <a:r>
              <a:rPr lang="en-GB" dirty="0" smtClean="0"/>
              <a:t>A Collection of SharePoint 2007 and SQL (2005/2008) servers bound together by a single configuration database</a:t>
            </a:r>
          </a:p>
          <a:p>
            <a:pPr lvl="1"/>
            <a:r>
              <a:rPr lang="en-GB" dirty="0" smtClean="0"/>
              <a:t>Server Roles</a:t>
            </a:r>
          </a:p>
          <a:p>
            <a:pPr lvl="2"/>
            <a:r>
              <a:rPr lang="en-GB" dirty="0" smtClean="0"/>
              <a:t>Web Front End (WFE)</a:t>
            </a:r>
          </a:p>
          <a:p>
            <a:pPr lvl="3"/>
            <a:r>
              <a:rPr lang="en-GB" sz="1800" dirty="0" smtClean="0"/>
              <a:t>Windows SharePoint Services </a:t>
            </a:r>
          </a:p>
          <a:p>
            <a:pPr lvl="3">
              <a:buNone/>
            </a:pPr>
            <a:r>
              <a:rPr lang="en-GB" sz="1800" dirty="0" smtClean="0"/>
              <a:t>	Web Application Service</a:t>
            </a:r>
          </a:p>
          <a:p>
            <a:pPr lvl="2"/>
            <a:r>
              <a:rPr lang="en-GB" dirty="0" smtClean="0"/>
              <a:t>Application</a:t>
            </a:r>
          </a:p>
          <a:p>
            <a:pPr lvl="3"/>
            <a:r>
              <a:rPr lang="en-GB" sz="1800" dirty="0" smtClean="0"/>
              <a:t>Office SharePoint Server Search </a:t>
            </a:r>
          </a:p>
          <a:p>
            <a:pPr lvl="3">
              <a:buNone/>
            </a:pPr>
            <a:r>
              <a:rPr lang="en-GB" sz="1800" dirty="0" smtClean="0"/>
              <a:t>	Service (Index or Query mode)</a:t>
            </a:r>
          </a:p>
          <a:p>
            <a:pPr lvl="3"/>
            <a:r>
              <a:rPr lang="en-GB" sz="1800" dirty="0" smtClean="0"/>
              <a:t>Document Conversion Launcher Service</a:t>
            </a:r>
          </a:p>
          <a:p>
            <a:pPr lvl="3"/>
            <a:r>
              <a:rPr lang="en-GB" sz="1800" dirty="0" smtClean="0"/>
              <a:t>Document Conversion Load Balancer </a:t>
            </a:r>
          </a:p>
          <a:p>
            <a:pPr lvl="3">
              <a:buNone/>
            </a:pPr>
            <a:r>
              <a:rPr lang="en-GB" sz="1800" dirty="0" smtClean="0"/>
              <a:t>	Service</a:t>
            </a:r>
          </a:p>
          <a:p>
            <a:pPr lvl="3"/>
            <a:r>
              <a:rPr lang="en-GB" sz="1800" dirty="0" smtClean="0"/>
              <a:t>Excel Calculation Services</a:t>
            </a:r>
          </a:p>
          <a:p>
            <a:pPr lvl="2"/>
            <a:r>
              <a:rPr lang="en-GB" dirty="0" smtClean="0"/>
              <a:t>SQL</a:t>
            </a:r>
          </a:p>
        </p:txBody>
      </p:sp>
      <p:pic>
        <p:nvPicPr>
          <p:cNvPr id="32770" name="Picture 2" descr="Single farm availability"/>
          <p:cNvPicPr>
            <a:picLocks noChangeAspect="1" noChangeArrowheads="1"/>
          </p:cNvPicPr>
          <p:nvPr/>
        </p:nvPicPr>
        <p:blipFill>
          <a:blip r:embed="rId3"/>
          <a:srcRect/>
          <a:stretch>
            <a:fillRect/>
          </a:stretch>
        </p:blipFill>
        <p:spPr bwMode="auto">
          <a:xfrm>
            <a:off x="5878644" y="2509351"/>
            <a:ext cx="3076575" cy="3838576"/>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553998"/>
          </a:xfrm>
        </p:spPr>
        <p:txBody>
          <a:bodyPr/>
          <a:lstStyle/>
          <a:p>
            <a:r>
              <a:rPr sz="4000" smtClean="0"/>
              <a:t>Why care about farm communications</a:t>
            </a:r>
            <a:r>
              <a:rPr lang="en-US" sz="4000" dirty="0" smtClean="0"/>
              <a:t>?</a:t>
            </a:r>
            <a:endParaRPr lang="en-US" sz="4000" dirty="0">
              <a:solidFill>
                <a:schemeClr val="tx2"/>
              </a:solidFill>
            </a:endParaRPr>
          </a:p>
        </p:txBody>
      </p:sp>
      <p:sp>
        <p:nvSpPr>
          <p:cNvPr id="3" name="Text Placeholder 2"/>
          <p:cNvSpPr>
            <a:spLocks noGrp="1"/>
          </p:cNvSpPr>
          <p:nvPr>
            <p:ph idx="1"/>
          </p:nvPr>
        </p:nvSpPr>
        <p:spPr>
          <a:xfrm>
            <a:off x="319592" y="805985"/>
            <a:ext cx="8504816" cy="3305520"/>
          </a:xfrm>
        </p:spPr>
        <p:txBody>
          <a:bodyPr/>
          <a:lstStyle/>
          <a:p>
            <a:r>
              <a:rPr lang="en-US" dirty="0" smtClean="0"/>
              <a:t>‘Secured’ farms where different parts may be on different network segments</a:t>
            </a:r>
          </a:p>
          <a:p>
            <a:pPr lvl="1"/>
            <a:r>
              <a:rPr lang="en-US" dirty="0" smtClean="0"/>
              <a:t>Firewall guys need to know what traffic they need to allow/block</a:t>
            </a:r>
          </a:p>
          <a:p>
            <a:pPr lvl="1"/>
            <a:r>
              <a:rPr lang="en-US" dirty="0" smtClean="0"/>
              <a:t>Extranet/Internet Farms</a:t>
            </a:r>
          </a:p>
          <a:p>
            <a:pPr lvl="0">
              <a:defRPr/>
            </a:pPr>
            <a:r>
              <a:rPr lang="en-US" dirty="0" smtClean="0">
                <a:solidFill>
                  <a:srgbClr val="FFFFFF"/>
                </a:solidFill>
              </a:rPr>
              <a:t>Debugging network issues / WAN</a:t>
            </a:r>
          </a:p>
          <a:p>
            <a:pPr lvl="0">
              <a:defRPr/>
            </a:pPr>
            <a:r>
              <a:rPr lang="en-US" dirty="0" smtClean="0">
                <a:solidFill>
                  <a:srgbClr val="FFFFFF"/>
                </a:solidFill>
              </a:rPr>
              <a:t>Windows Server 2008 is locked by default!</a:t>
            </a:r>
          </a:p>
        </p:txBody>
      </p:sp>
      <p:pic>
        <p:nvPicPr>
          <p:cNvPr id="1026" name="Picture 2"/>
          <p:cNvPicPr>
            <a:picLocks noChangeAspect="1" noChangeArrowheads="1"/>
          </p:cNvPicPr>
          <p:nvPr/>
        </p:nvPicPr>
        <p:blipFill>
          <a:blip r:embed="rId3"/>
          <a:srcRect/>
          <a:stretch>
            <a:fillRect/>
          </a:stretch>
        </p:blipFill>
        <p:spPr bwMode="auto">
          <a:xfrm>
            <a:off x="1007960" y="4112052"/>
            <a:ext cx="7128080" cy="2745948"/>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GB" dirty="0" smtClean="0"/>
              <a:t>Geographically Distributed Farms</a:t>
            </a:r>
            <a:br>
              <a:rPr lang="en-GB" dirty="0" smtClean="0"/>
            </a:br>
            <a:r>
              <a:rPr lang="en-GB" sz="3600" dirty="0" smtClean="0">
                <a:solidFill>
                  <a:srgbClr val="7F7F7F"/>
                </a:solidFill>
              </a:rPr>
              <a:t>Using ‘stretched farms’</a:t>
            </a:r>
            <a:endParaRPr lang="en-GB" dirty="0"/>
          </a:p>
        </p:txBody>
      </p:sp>
      <p:sp>
        <p:nvSpPr>
          <p:cNvPr id="3" name="Content Placeholder 2"/>
          <p:cNvSpPr>
            <a:spLocks noGrp="1"/>
          </p:cNvSpPr>
          <p:nvPr>
            <p:ph idx="1"/>
          </p:nvPr>
        </p:nvSpPr>
        <p:spPr>
          <a:xfrm>
            <a:off x="381000" y="1412875"/>
            <a:ext cx="8382000" cy="5022914"/>
          </a:xfrm>
        </p:spPr>
        <p:txBody>
          <a:bodyPr/>
          <a:lstStyle/>
          <a:p>
            <a:r>
              <a:rPr lang="en-GB" sz="2400" dirty="0" smtClean="0"/>
              <a:t>Many customers have LAN-like WANs</a:t>
            </a:r>
          </a:p>
          <a:p>
            <a:pPr lvl="1"/>
            <a:r>
              <a:rPr lang="en-GB" sz="2000" dirty="0" smtClean="0"/>
              <a:t>It is possible to split farms across data centres for DR purposes</a:t>
            </a:r>
          </a:p>
          <a:p>
            <a:r>
              <a:rPr lang="en-GB" sz="2400" dirty="0" smtClean="0"/>
              <a:t>Supported in very specific scenarios</a:t>
            </a:r>
          </a:p>
          <a:p>
            <a:pPr lvl="1"/>
            <a:r>
              <a:rPr lang="en-GB" sz="2000" dirty="0" smtClean="0"/>
              <a:t>WFE has less than 1 millisecond(ms) latency to DB </a:t>
            </a:r>
          </a:p>
          <a:p>
            <a:pPr lvl="2"/>
            <a:r>
              <a:rPr lang="en-GB" sz="1800" dirty="0" smtClean="0"/>
              <a:t>Typically WFE has less than 10 miles (16 kilometres) to DB, however up to 100 miles has been achieved</a:t>
            </a:r>
          </a:p>
          <a:p>
            <a:pPr lvl="1"/>
            <a:r>
              <a:rPr lang="en-GB" sz="2000" dirty="0" smtClean="0"/>
              <a:t>All servers on the same network segment </a:t>
            </a:r>
          </a:p>
          <a:p>
            <a:pPr lvl="1"/>
            <a:r>
              <a:rPr lang="en-GB" sz="2000" dirty="0" smtClean="0"/>
              <a:t>Servers cannot cross time zones </a:t>
            </a:r>
          </a:p>
          <a:p>
            <a:r>
              <a:rPr lang="en-GB" sz="2400" dirty="0" smtClean="0"/>
              <a:t>Think long and hard about your network traffic especially to SQL!</a:t>
            </a:r>
          </a:p>
          <a:p>
            <a:r>
              <a:rPr lang="en-GB" sz="2400" dirty="0" smtClean="0"/>
              <a:t>Resources</a:t>
            </a:r>
          </a:p>
          <a:p>
            <a:pPr lvl="1"/>
            <a:r>
              <a:rPr lang="en-GB" sz="2000" dirty="0" smtClean="0"/>
              <a:t>Plan for availability (Office SharePoint Server): </a:t>
            </a:r>
            <a:r>
              <a:rPr lang="en-GB" sz="2000" dirty="0" smtClean="0">
                <a:hlinkClick r:id="rId3"/>
              </a:rPr>
              <a:t>http://technet.microsoft.com/en-us/library/cc748824.aspx</a:t>
            </a:r>
            <a:r>
              <a:rPr lang="en-GB" sz="2000" dirty="0" smtClean="0"/>
              <a:t>  </a:t>
            </a:r>
          </a:p>
          <a:p>
            <a:pPr lvl="1"/>
            <a:r>
              <a:rPr lang="en-GB" sz="2000" dirty="0" smtClean="0"/>
              <a:t>Optimizing Office SharePoint Server for WAN environments:</a:t>
            </a:r>
            <a:r>
              <a:rPr lang="en-GB" sz="2000" dirty="0" smtClean="0">
                <a:hlinkClick r:id="rId4"/>
              </a:rPr>
              <a:t> http://technet.microsoft.com/en-us/library/cc263099.aspx</a:t>
            </a:r>
            <a:r>
              <a:rPr lang="en-GB" sz="2000" dirty="0" smtClean="0"/>
              <a:t> </a:t>
            </a:r>
            <a:endParaRPr lang="en-GB" sz="20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Transport</a:t>
            </a:r>
            <a:r>
              <a:rPr lang="en-US" dirty="0" smtClean="0"/>
              <a:t> Protocols</a:t>
            </a:r>
            <a:br>
              <a:rPr lang="en-US" dirty="0" smtClean="0"/>
            </a:br>
            <a:r>
              <a:rPr sz="3600" smtClean="0">
                <a:solidFill>
                  <a:srgbClr val="7F7F7F"/>
                </a:solidFill>
              </a:rPr>
              <a:t> 3 key transport protocols used for SharePoint</a:t>
            </a:r>
            <a:endParaRPr lang="en-US" dirty="0">
              <a:solidFill>
                <a:schemeClr val="tx2"/>
              </a:solidFill>
            </a:endParaRPr>
          </a:p>
        </p:txBody>
      </p:sp>
      <p:sp>
        <p:nvSpPr>
          <p:cNvPr id="3" name="Text Placeholder 2"/>
          <p:cNvSpPr>
            <a:spLocks noGrp="1"/>
          </p:cNvSpPr>
          <p:nvPr>
            <p:ph idx="1"/>
          </p:nvPr>
        </p:nvSpPr>
        <p:spPr>
          <a:xfrm>
            <a:off x="381000" y="1412875"/>
            <a:ext cx="8382000" cy="5533823"/>
          </a:xfrm>
        </p:spPr>
        <p:txBody>
          <a:bodyPr/>
          <a:lstStyle/>
          <a:p>
            <a:r>
              <a:rPr lang="en-US" dirty="0" smtClean="0"/>
              <a:t>SQL Server Tabular Data Stream (TDS)</a:t>
            </a:r>
          </a:p>
          <a:p>
            <a:pPr lvl="1"/>
            <a:r>
              <a:rPr lang="en-US" dirty="0" smtClean="0"/>
              <a:t>Most farm traffic is SharePoint servers talking to SQL</a:t>
            </a:r>
          </a:p>
          <a:p>
            <a:pPr lvl="1"/>
            <a:r>
              <a:rPr lang="en-US" dirty="0" smtClean="0"/>
              <a:t>Default = TCP:443, Named Instances = TCP:0 (random)</a:t>
            </a:r>
          </a:p>
          <a:p>
            <a:r>
              <a:rPr lang="en-US" dirty="0" smtClean="0"/>
              <a:t>Server Message Block (SMB)</a:t>
            </a:r>
          </a:p>
          <a:p>
            <a:pPr lvl="1"/>
            <a:r>
              <a:rPr lang="en-US" dirty="0" smtClean="0"/>
              <a:t>Used extensively in SharePoint Index / Query Servers</a:t>
            </a:r>
          </a:p>
          <a:p>
            <a:pPr lvl="1"/>
            <a:r>
              <a:rPr lang="en-US" dirty="0" smtClean="0"/>
              <a:t>TCP:445</a:t>
            </a:r>
          </a:p>
          <a:p>
            <a:r>
              <a:rPr lang="en-US" dirty="0" smtClean="0"/>
              <a:t>Hyper Text Transfer Protocol (HTTP)</a:t>
            </a:r>
          </a:p>
          <a:p>
            <a:pPr lvl="1"/>
            <a:r>
              <a:rPr lang="en-US" dirty="0" smtClean="0"/>
              <a:t>Clients or Web Services</a:t>
            </a:r>
          </a:p>
          <a:p>
            <a:pPr lvl="1"/>
            <a:r>
              <a:rPr lang="en-US" dirty="0" smtClean="0"/>
              <a:t>TCP:80 (or whichever port the web application uses)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551194"/>
          </a:xfrm>
        </p:spPr>
        <p:txBody>
          <a:bodyPr/>
          <a:lstStyle/>
          <a:p>
            <a:r>
              <a:rPr lang="en-US" sz="4000" dirty="0" smtClean="0"/>
              <a:t>HTTP Web Services in Web Applications</a:t>
            </a:r>
            <a:r>
              <a:rPr lang="en-US" dirty="0" smtClean="0"/>
              <a:t/>
            </a:r>
            <a:br>
              <a:rPr lang="en-US" dirty="0" smtClean="0"/>
            </a:br>
            <a:r>
              <a:rPr sz="3600" smtClean="0">
                <a:solidFill>
                  <a:schemeClr val="tx2"/>
                </a:solidFill>
              </a:rPr>
              <a:t>All web applications have a common set of web services on all WFEs</a:t>
            </a:r>
            <a:endParaRPr lang="en-US" dirty="0">
              <a:solidFill>
                <a:schemeClr val="tx2"/>
              </a:solidFill>
            </a:endParaRPr>
          </a:p>
        </p:txBody>
      </p:sp>
      <p:sp>
        <p:nvSpPr>
          <p:cNvPr id="3" name="Text Placeholder 2"/>
          <p:cNvSpPr>
            <a:spLocks noGrp="1"/>
          </p:cNvSpPr>
          <p:nvPr>
            <p:ph idx="1"/>
          </p:nvPr>
        </p:nvSpPr>
        <p:spPr>
          <a:xfrm>
            <a:off x="381000" y="1412875"/>
            <a:ext cx="8382000" cy="5445125"/>
          </a:xfrm>
        </p:spPr>
        <p:txBody>
          <a:bodyPr/>
          <a:lstStyle/>
          <a:p>
            <a:endParaRPr lang="en-US" dirty="0" smtClean="0"/>
          </a:p>
          <a:p>
            <a:r>
              <a:rPr lang="en-US" dirty="0" smtClean="0"/>
              <a:t>Web Services in Web Applications</a:t>
            </a:r>
          </a:p>
          <a:p>
            <a:pPr lvl="1"/>
            <a:r>
              <a:rPr lang="en-US" dirty="0" smtClean="0"/>
              <a:t>Dynamic path of http://&lt;server&gt;:&lt;port&gt;/&lt;sitestructure&gt;/_vti_bin</a:t>
            </a:r>
          </a:p>
          <a:p>
            <a:pPr lvl="1"/>
            <a:r>
              <a:rPr lang="en-US" dirty="0" smtClean="0"/>
              <a:t>Always maps to:</a:t>
            </a:r>
          </a:p>
          <a:p>
            <a:pPr lvl="2">
              <a:buNone/>
            </a:pPr>
            <a:r>
              <a:rPr lang="en-GB" i="1" dirty="0" smtClean="0"/>
              <a:t>C:\Program Files\Common Files\Microsoft Shared\Web Server Extensions\12\isapi</a:t>
            </a:r>
            <a:endParaRPr lang="en-US" dirty="0" smtClean="0"/>
          </a:p>
          <a:p>
            <a:r>
              <a:rPr lang="en-US" dirty="0" smtClean="0"/>
              <a:t>This path includes</a:t>
            </a:r>
          </a:p>
          <a:p>
            <a:pPr lvl="1"/>
            <a:r>
              <a:rPr lang="en-US" dirty="0" smtClean="0"/>
              <a:t>Webs.asmx</a:t>
            </a:r>
          </a:p>
          <a:p>
            <a:pPr lvl="1"/>
            <a:r>
              <a:rPr lang="en-US" dirty="0" smtClean="0"/>
              <a:t>Lists.asmx</a:t>
            </a:r>
          </a:p>
          <a:p>
            <a:pPr lvl="1"/>
            <a:r>
              <a:rPr lang="en-US" dirty="0" smtClean="0"/>
              <a:t>Search.asmx</a:t>
            </a:r>
          </a:p>
          <a:p>
            <a:pPr lvl="1"/>
            <a:r>
              <a:rPr lang="en-US" dirty="0" smtClean="0"/>
              <a:t>etc</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TechEd2008_ITPro_4-3</Template>
  <TotalTime>2330</TotalTime>
  <Words>4474</Words>
  <Application>Microsoft Office PowerPoint</Application>
  <PresentationFormat>On-screen Show (4:3)</PresentationFormat>
  <Paragraphs>593</Paragraphs>
  <Slides>47</Slides>
  <Notes>47</Notes>
  <HiddenSlides>1</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TechEd2008_ITPro_4-3</vt:lpstr>
      <vt:lpstr>Slide 1</vt:lpstr>
      <vt:lpstr>SharePoint Ports, Protocols and Proxies An end-to-end overview of SharePoint inter-server communication</vt:lpstr>
      <vt:lpstr>Agenda </vt:lpstr>
      <vt:lpstr>Who is this session for? </vt:lpstr>
      <vt:lpstr>What is a ‘farm’? </vt:lpstr>
      <vt:lpstr>Why care about farm communications?</vt:lpstr>
      <vt:lpstr>Geographically Distributed Farms Using ‘stretched farms’</vt:lpstr>
      <vt:lpstr>Transport Protocols  3 key transport protocols used for SharePoint</vt:lpstr>
      <vt:lpstr>HTTP Web Services in Web Applications All web applications have a common set of web services on all WFEs</vt:lpstr>
      <vt:lpstr>HTTP Web Services in SSP SSP adds several web services to all WFEs</vt:lpstr>
      <vt:lpstr>Types of Communication</vt:lpstr>
      <vt:lpstr>Inter-Server Communication Traffic between servers in the farm</vt:lpstr>
      <vt:lpstr>Inter-Server Communication</vt:lpstr>
      <vt:lpstr>SharePoint Protocol Documents Where are they and how are they organised</vt:lpstr>
      <vt:lpstr>Intra-Server Core Platform  Communication Protocols used for core platform functionality</vt:lpstr>
      <vt:lpstr>First look at a SharePoint protocol specification document [MS-WSSCFGD]</vt:lpstr>
      <vt:lpstr>Intra-Server MOSS Extended  Communication (1) Protocols used by the MOSS-specific features</vt:lpstr>
      <vt:lpstr>Intra-Server MOSS Extended  Communication (2) Protocols used by the MOSS-specific features</vt:lpstr>
      <vt:lpstr>Search Specifics Search Activities</vt:lpstr>
      <vt:lpstr>Search Specifics Dedicated WFE for Crawling</vt:lpstr>
      <vt:lpstr>Search Specifics Index and Query on same Server</vt:lpstr>
      <vt:lpstr>Search Protocols</vt:lpstr>
      <vt:lpstr>Problem Solving Tips</vt:lpstr>
      <vt:lpstr>Fiddler HTTP Web Debugging Software</vt:lpstr>
      <vt:lpstr>Wireshark Physical-level packet sniffer </vt:lpstr>
      <vt:lpstr>SQL Profiler Trace SQL queries</vt:lpstr>
      <vt:lpstr>Using Fiddler and WireShark to capture Search Communications</vt:lpstr>
      <vt:lpstr>Extra-Server Communication Traffic between servers in the farm and external servers</vt:lpstr>
      <vt:lpstr>Extra-Server Communication</vt:lpstr>
      <vt:lpstr>Extra-Server MOSS Extended  Communication Protocols used for MOSS functionality</vt:lpstr>
      <vt:lpstr>Client-Server Communication Traffic between servers in the farm and clients</vt:lpstr>
      <vt:lpstr>Client-Server with MS Office MS Office gets special consideration</vt:lpstr>
      <vt:lpstr>Using WireShark to capture Office to WFE Communication</vt:lpstr>
      <vt:lpstr>ActiveX Controls SharePoint makes use of several ActiveX controls</vt:lpstr>
      <vt:lpstr>Client-Server Communication</vt:lpstr>
      <vt:lpstr>Client-Server MOSS Extended Communication (1) Protocols used for MOSS functionality</vt:lpstr>
      <vt:lpstr>Client-Server MOSS Extended Communication (2) Protocols used for MOSS functionality</vt:lpstr>
      <vt:lpstr>WFE Server Communication</vt:lpstr>
      <vt:lpstr>SQL Server Communication</vt:lpstr>
      <vt:lpstr>Application Server(s) Communication</vt:lpstr>
      <vt:lpstr>Using Windows &amp; SQL 2008 Additional configuration required</vt:lpstr>
      <vt:lpstr>Configuring Windows 2008 &amp; SQL 2008 for SharePoint</vt:lpstr>
      <vt:lpstr>Resources</vt:lpstr>
      <vt:lpstr>Key Takeaways</vt:lpstr>
      <vt:lpstr>Slide 45</vt:lpstr>
      <vt:lpstr>Slide 46</vt:lpstr>
      <vt:lpstr>Slide 47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Ports, Protocols and Proxies</dc:title>
  <dc:subject/>
  <dc:creator>Martin Kearn</dc:creator>
  <dc:description/>
  <cp:lastModifiedBy>Martin Kearn</cp:lastModifiedBy>
  <cp:revision>228</cp:revision>
  <dcterms:created xsi:type="dcterms:W3CDTF">2008-04-17T09:28:09Z</dcterms:created>
  <dcterms:modified xsi:type="dcterms:W3CDTF">2008-11-24T11:34:38Z</dcterms:modified>
</cp:coreProperties>
</file>