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 id="2147483727" r:id="rId6"/>
    <p:sldMasterId id="2147483739" r:id="rId7"/>
    <p:sldMasterId id="2147483756" r:id="rId8"/>
  </p:sldMasterIdLst>
  <p:notesMasterIdLst>
    <p:notesMasterId r:id="rId24"/>
  </p:notesMasterIdLst>
  <p:handoutMasterIdLst>
    <p:handoutMasterId r:id="rId25"/>
  </p:handoutMasterIdLst>
  <p:sldIdLst>
    <p:sldId id="419" r:id="rId9"/>
    <p:sldId id="420" r:id="rId10"/>
    <p:sldId id="457" r:id="rId11"/>
    <p:sldId id="458" r:id="rId12"/>
    <p:sldId id="459" r:id="rId13"/>
    <p:sldId id="466" r:id="rId14"/>
    <p:sldId id="461" r:id="rId15"/>
    <p:sldId id="462" r:id="rId16"/>
    <p:sldId id="463" r:id="rId17"/>
    <p:sldId id="464" r:id="rId18"/>
    <p:sldId id="465" r:id="rId19"/>
    <p:sldId id="467" r:id="rId20"/>
    <p:sldId id="468" r:id="rId21"/>
    <p:sldId id="456" r:id="rId22"/>
    <p:sldId id="469" r:id="rId23"/>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BF6D4B30-22B2-4EB4-9DCE-49148BEB46BE}">
          <p14:sldIdLst>
            <p14:sldId id="419"/>
            <p14:sldId id="420"/>
            <p14:sldId id="456"/>
          </p14:sldIdLst>
        </p14:section>
        <p14:section name="Appendix" id="{392EFD3C-B617-4F1D-8766-FEAE3BCEA01C}">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rolin Beck" initials="KB" lastIdx="1" clrIdx="0"/>
  <p:cmAuthor id="1" name="AlexBrad" initials="aB" lastIdx="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292929"/>
    <a:srgbClr val="FFFFFF"/>
    <a:srgbClr val="000000"/>
    <a:srgbClr val="F8F57B"/>
    <a:srgbClr val="333333"/>
    <a:srgbClr val="F6AE1E"/>
    <a:srgbClr val="FF0066"/>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56" autoAdjust="0"/>
    <p:restoredTop sz="84004" autoAdjust="0"/>
  </p:normalViewPr>
  <p:slideViewPr>
    <p:cSldViewPr>
      <p:cViewPr>
        <p:scale>
          <a:sx n="90" d="100"/>
          <a:sy n="90" d="100"/>
        </p:scale>
        <p:origin x="-1764" y="-480"/>
      </p:cViewPr>
      <p:guideLst>
        <p:guide orient="horz" pos="144"/>
        <p:guide orient="horz" pos="1200"/>
        <p:guide orient="horz" pos="2736"/>
        <p:guide orient="horz" pos="4176"/>
        <p:guide orient="horz" pos="1488"/>
        <p:guide orient="horz" pos="912"/>
        <p:guide orient="horz" pos="1986"/>
        <p:guide pos="2880"/>
        <p:guide pos="245"/>
        <p:guide pos="893"/>
        <p:guide pos="5514"/>
        <p:guide pos="5299"/>
        <p:guide pos="45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howGuides="1">
      <p:cViewPr varScale="1">
        <p:scale>
          <a:sx n="63" d="100"/>
          <a:sy n="63" d="100"/>
        </p:scale>
        <p:origin x="-2573" y="-67"/>
      </p:cViewPr>
      <p:guideLst>
        <p:guide orient="horz" pos="2880"/>
        <p:guide pos="2160"/>
      </p:guideLst>
    </p:cSldViewPr>
  </p:notesViewPr>
  <p:gridSpacing cx="39327138" cy="3932713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655643-81E4-4DE8-8AD5-02573EF765CD}" type="doc">
      <dgm:prSet loTypeId="urn:microsoft.com/office/officeart/2005/8/layout/venn2" loCatId="relationship" qsTypeId="urn:microsoft.com/office/officeart/2005/8/quickstyle/3d3" qsCatId="3D" csTypeId="urn:microsoft.com/office/officeart/2005/8/colors/accent1_2" csCatId="accent1" phldr="1"/>
      <dgm:spPr/>
      <dgm:t>
        <a:bodyPr/>
        <a:lstStyle/>
        <a:p>
          <a:endParaRPr lang="en-US"/>
        </a:p>
      </dgm:t>
    </dgm:pt>
    <dgm:pt modelId="{A5AD37CB-A8E1-4B28-8276-8F73A4CE1B2F}">
      <dgm:prSet phldrT="[Text]">
        <dgm:style>
          <a:lnRef idx="0">
            <a:schemeClr val="accent1"/>
          </a:lnRef>
          <a:fillRef idx="3">
            <a:schemeClr val="accent1"/>
          </a:fillRef>
          <a:effectRef idx="3">
            <a:schemeClr val="accent1"/>
          </a:effectRef>
          <a:fontRef idx="minor">
            <a:schemeClr val="lt1"/>
          </a:fontRef>
        </dgm:style>
      </dgm:prSet>
      <dgm:spPr/>
      <dgm:t>
        <a:bodyPr anchor="t"/>
        <a:lstStyle/>
        <a:p>
          <a:r>
            <a:rPr lang="en-US" dirty="0" smtClean="0">
              <a:solidFill>
                <a:schemeClr val="bg1"/>
              </a:solidFill>
            </a:rPr>
            <a:t>Data Sources</a:t>
          </a:r>
          <a:endParaRPr lang="en-US" dirty="0">
            <a:solidFill>
              <a:schemeClr val="bg1"/>
            </a:solidFill>
          </a:endParaRPr>
        </a:p>
      </dgm:t>
    </dgm:pt>
    <dgm:pt modelId="{F55D2F2D-BFCB-4815-B8FA-BCBD8E512C78}" type="parTrans" cxnId="{63B0CED2-61FE-4CF7-BFEE-9D38DE079B29}">
      <dgm:prSet/>
      <dgm:spPr/>
      <dgm:t>
        <a:bodyPr/>
        <a:lstStyle/>
        <a:p>
          <a:endParaRPr lang="en-US"/>
        </a:p>
      </dgm:t>
    </dgm:pt>
    <dgm:pt modelId="{63B47E90-2B4A-47F9-9B34-9EB69FC4ABD7}" type="sibTrans" cxnId="{63B0CED2-61FE-4CF7-BFEE-9D38DE079B29}">
      <dgm:prSet/>
      <dgm:spPr/>
      <dgm:t>
        <a:bodyPr/>
        <a:lstStyle/>
        <a:p>
          <a:endParaRPr lang="en-US"/>
        </a:p>
      </dgm:t>
    </dgm:pt>
    <dgm:pt modelId="{5C4F851F-279D-4B82-A9E7-56DE159F8925}">
      <dgm:prSet phldrT="[Text]">
        <dgm:style>
          <a:lnRef idx="0">
            <a:schemeClr val="accent3"/>
          </a:lnRef>
          <a:fillRef idx="3">
            <a:schemeClr val="accent3"/>
          </a:fillRef>
          <a:effectRef idx="3">
            <a:schemeClr val="accent3"/>
          </a:effectRef>
          <a:fontRef idx="minor">
            <a:schemeClr val="lt1"/>
          </a:fontRef>
        </dgm:style>
      </dgm:prSet>
      <dgm:spPr/>
      <dgm:t>
        <a:bodyPr anchor="t"/>
        <a:lstStyle/>
        <a:p>
          <a:r>
            <a:rPr lang="en-US" dirty="0" smtClean="0">
              <a:solidFill>
                <a:schemeClr val="bg1"/>
              </a:solidFill>
            </a:rPr>
            <a:t>Aggregation &amp; Correlation</a:t>
          </a:r>
          <a:endParaRPr lang="en-US" dirty="0">
            <a:solidFill>
              <a:schemeClr val="bg1"/>
            </a:solidFill>
          </a:endParaRPr>
        </a:p>
      </dgm:t>
    </dgm:pt>
    <dgm:pt modelId="{C5860010-1CB3-4A15-A1A0-3B231CC7A485}" type="parTrans" cxnId="{69EBEE4E-24B5-46A7-B027-6FDC61B00FCC}">
      <dgm:prSet/>
      <dgm:spPr/>
      <dgm:t>
        <a:bodyPr/>
        <a:lstStyle/>
        <a:p>
          <a:endParaRPr lang="en-US"/>
        </a:p>
      </dgm:t>
    </dgm:pt>
    <dgm:pt modelId="{D85A7279-7715-4480-934A-9FBE35D1A82E}" type="sibTrans" cxnId="{69EBEE4E-24B5-46A7-B027-6FDC61B00FCC}">
      <dgm:prSet/>
      <dgm:spPr/>
      <dgm:t>
        <a:bodyPr/>
        <a:lstStyle/>
        <a:p>
          <a:endParaRPr lang="en-US"/>
        </a:p>
      </dgm:t>
    </dgm:pt>
    <dgm:pt modelId="{979A7804-E0C0-43B1-9896-978F5F3B0A71}">
      <dgm:prSet phldrT="[Text]">
        <dgm:style>
          <a:lnRef idx="0">
            <a:schemeClr val="accent4"/>
          </a:lnRef>
          <a:fillRef idx="3">
            <a:schemeClr val="accent4"/>
          </a:fillRef>
          <a:effectRef idx="3">
            <a:schemeClr val="accent4"/>
          </a:effectRef>
          <a:fontRef idx="minor">
            <a:schemeClr val="lt1"/>
          </a:fontRef>
        </dgm:style>
      </dgm:prSet>
      <dgm:spPr/>
      <dgm:t>
        <a:bodyPr anchor="b"/>
        <a:lstStyle/>
        <a:p>
          <a:endParaRPr lang="en-US" dirty="0"/>
        </a:p>
      </dgm:t>
    </dgm:pt>
    <dgm:pt modelId="{7D7EEE29-5D10-4901-9398-41E9B870BD07}" type="parTrans" cxnId="{80EDE69A-51D3-4E21-8113-21FD6973C292}">
      <dgm:prSet/>
      <dgm:spPr/>
      <dgm:t>
        <a:bodyPr/>
        <a:lstStyle/>
        <a:p>
          <a:endParaRPr lang="en-US"/>
        </a:p>
      </dgm:t>
    </dgm:pt>
    <dgm:pt modelId="{5A9F42EA-62DC-46AD-BDB5-9AAF6E5BA9A9}" type="sibTrans" cxnId="{80EDE69A-51D3-4E21-8113-21FD6973C292}">
      <dgm:prSet/>
      <dgm:spPr/>
      <dgm:t>
        <a:bodyPr/>
        <a:lstStyle/>
        <a:p>
          <a:endParaRPr lang="en-US"/>
        </a:p>
      </dgm:t>
    </dgm:pt>
    <dgm:pt modelId="{CE7EB4B5-FA01-4A54-A08A-EACD1BC60F05}" type="pres">
      <dgm:prSet presAssocID="{18655643-81E4-4DE8-8AD5-02573EF765CD}" presName="Name0" presStyleCnt="0">
        <dgm:presLayoutVars>
          <dgm:chMax val="7"/>
          <dgm:resizeHandles val="exact"/>
        </dgm:presLayoutVars>
      </dgm:prSet>
      <dgm:spPr/>
      <dgm:t>
        <a:bodyPr/>
        <a:lstStyle/>
        <a:p>
          <a:endParaRPr lang="en-US"/>
        </a:p>
      </dgm:t>
    </dgm:pt>
    <dgm:pt modelId="{2CD0D875-07EF-4762-AD32-91E689BC383E}" type="pres">
      <dgm:prSet presAssocID="{18655643-81E4-4DE8-8AD5-02573EF765CD}" presName="comp1" presStyleCnt="0"/>
      <dgm:spPr/>
    </dgm:pt>
    <dgm:pt modelId="{997AE7B2-82C8-43C1-B9B4-1CB9459828FE}" type="pres">
      <dgm:prSet presAssocID="{18655643-81E4-4DE8-8AD5-02573EF765CD}" presName="circle1" presStyleLbl="node1" presStyleIdx="0" presStyleCnt="3" custLinFactNeighborX="-520"/>
      <dgm:spPr/>
      <dgm:t>
        <a:bodyPr/>
        <a:lstStyle/>
        <a:p>
          <a:endParaRPr lang="en-US"/>
        </a:p>
      </dgm:t>
    </dgm:pt>
    <dgm:pt modelId="{4B331165-7814-43A1-99CA-0E5BC66BD97F}" type="pres">
      <dgm:prSet presAssocID="{18655643-81E4-4DE8-8AD5-02573EF765CD}" presName="c1text" presStyleLbl="node1" presStyleIdx="0" presStyleCnt="3">
        <dgm:presLayoutVars>
          <dgm:bulletEnabled val="1"/>
        </dgm:presLayoutVars>
      </dgm:prSet>
      <dgm:spPr/>
      <dgm:t>
        <a:bodyPr/>
        <a:lstStyle/>
        <a:p>
          <a:endParaRPr lang="en-US"/>
        </a:p>
      </dgm:t>
    </dgm:pt>
    <dgm:pt modelId="{E69B09D0-1F72-49A1-B762-83756BEDFDAE}" type="pres">
      <dgm:prSet presAssocID="{18655643-81E4-4DE8-8AD5-02573EF765CD}" presName="comp2" presStyleCnt="0"/>
      <dgm:spPr/>
    </dgm:pt>
    <dgm:pt modelId="{87D032EF-6ADE-4043-BBA8-79F072D185CF}" type="pres">
      <dgm:prSet presAssocID="{18655643-81E4-4DE8-8AD5-02573EF765CD}" presName="circle2" presStyleLbl="node1" presStyleIdx="1" presStyleCnt="3" custLinFactNeighborX="-980" custLinFactNeighborY="0"/>
      <dgm:spPr/>
      <dgm:t>
        <a:bodyPr/>
        <a:lstStyle/>
        <a:p>
          <a:endParaRPr lang="en-US"/>
        </a:p>
      </dgm:t>
    </dgm:pt>
    <dgm:pt modelId="{3AD86031-F2DA-421F-AF9A-4D504F1F6A34}" type="pres">
      <dgm:prSet presAssocID="{18655643-81E4-4DE8-8AD5-02573EF765CD}" presName="c2text" presStyleLbl="node1" presStyleIdx="1" presStyleCnt="3">
        <dgm:presLayoutVars>
          <dgm:bulletEnabled val="1"/>
        </dgm:presLayoutVars>
      </dgm:prSet>
      <dgm:spPr/>
      <dgm:t>
        <a:bodyPr/>
        <a:lstStyle/>
        <a:p>
          <a:endParaRPr lang="en-US"/>
        </a:p>
      </dgm:t>
    </dgm:pt>
    <dgm:pt modelId="{C7E5FAA4-83AB-4EA2-B34A-96E505FA0E08}" type="pres">
      <dgm:prSet presAssocID="{18655643-81E4-4DE8-8AD5-02573EF765CD}" presName="comp3" presStyleCnt="0"/>
      <dgm:spPr/>
    </dgm:pt>
    <dgm:pt modelId="{96D88D0C-DC71-451C-85F3-04208D65BEFA}" type="pres">
      <dgm:prSet presAssocID="{18655643-81E4-4DE8-8AD5-02573EF765CD}" presName="circle3" presStyleLbl="node1" presStyleIdx="2" presStyleCnt="3"/>
      <dgm:spPr/>
      <dgm:t>
        <a:bodyPr/>
        <a:lstStyle/>
        <a:p>
          <a:endParaRPr lang="en-US"/>
        </a:p>
      </dgm:t>
    </dgm:pt>
    <dgm:pt modelId="{63794FF4-7E45-432C-9892-7C54FE6BA4C4}" type="pres">
      <dgm:prSet presAssocID="{18655643-81E4-4DE8-8AD5-02573EF765CD}" presName="c3text" presStyleLbl="node1" presStyleIdx="2" presStyleCnt="3">
        <dgm:presLayoutVars>
          <dgm:bulletEnabled val="1"/>
        </dgm:presLayoutVars>
      </dgm:prSet>
      <dgm:spPr/>
      <dgm:t>
        <a:bodyPr/>
        <a:lstStyle/>
        <a:p>
          <a:endParaRPr lang="en-US"/>
        </a:p>
      </dgm:t>
    </dgm:pt>
  </dgm:ptLst>
  <dgm:cxnLst>
    <dgm:cxn modelId="{63B0CED2-61FE-4CF7-BFEE-9D38DE079B29}" srcId="{18655643-81E4-4DE8-8AD5-02573EF765CD}" destId="{A5AD37CB-A8E1-4B28-8276-8F73A4CE1B2F}" srcOrd="0" destOrd="0" parTransId="{F55D2F2D-BFCB-4815-B8FA-BCBD8E512C78}" sibTransId="{63B47E90-2B4A-47F9-9B34-9EB69FC4ABD7}"/>
    <dgm:cxn modelId="{09490074-2655-41C1-94D9-A99C1F716D13}" type="presOf" srcId="{979A7804-E0C0-43B1-9896-978F5F3B0A71}" destId="{96D88D0C-DC71-451C-85F3-04208D65BEFA}" srcOrd="0" destOrd="0" presId="urn:microsoft.com/office/officeart/2005/8/layout/venn2"/>
    <dgm:cxn modelId="{827C08E7-39D4-420E-955D-A96423BB5E58}" type="presOf" srcId="{A5AD37CB-A8E1-4B28-8276-8F73A4CE1B2F}" destId="{4B331165-7814-43A1-99CA-0E5BC66BD97F}" srcOrd="1" destOrd="0" presId="urn:microsoft.com/office/officeart/2005/8/layout/venn2"/>
    <dgm:cxn modelId="{E5B82A2D-1391-4AD5-99CA-EB08E9AF7262}" type="presOf" srcId="{A5AD37CB-A8E1-4B28-8276-8F73A4CE1B2F}" destId="{997AE7B2-82C8-43C1-B9B4-1CB9459828FE}" srcOrd="0" destOrd="0" presId="urn:microsoft.com/office/officeart/2005/8/layout/venn2"/>
    <dgm:cxn modelId="{55DCDDC7-0A96-4F53-A8C5-B64F3A4FBD43}" type="presOf" srcId="{18655643-81E4-4DE8-8AD5-02573EF765CD}" destId="{CE7EB4B5-FA01-4A54-A08A-EACD1BC60F05}" srcOrd="0" destOrd="0" presId="urn:microsoft.com/office/officeart/2005/8/layout/venn2"/>
    <dgm:cxn modelId="{463EAF1B-97EB-4A58-88A0-EB0708398040}" type="presOf" srcId="{979A7804-E0C0-43B1-9896-978F5F3B0A71}" destId="{63794FF4-7E45-432C-9892-7C54FE6BA4C4}" srcOrd="1" destOrd="0" presId="urn:microsoft.com/office/officeart/2005/8/layout/venn2"/>
    <dgm:cxn modelId="{69EBEE4E-24B5-46A7-B027-6FDC61B00FCC}" srcId="{18655643-81E4-4DE8-8AD5-02573EF765CD}" destId="{5C4F851F-279D-4B82-A9E7-56DE159F8925}" srcOrd="1" destOrd="0" parTransId="{C5860010-1CB3-4A15-A1A0-3B231CC7A485}" sibTransId="{D85A7279-7715-4480-934A-9FBE35D1A82E}"/>
    <dgm:cxn modelId="{80EDE69A-51D3-4E21-8113-21FD6973C292}" srcId="{18655643-81E4-4DE8-8AD5-02573EF765CD}" destId="{979A7804-E0C0-43B1-9896-978F5F3B0A71}" srcOrd="2" destOrd="0" parTransId="{7D7EEE29-5D10-4901-9398-41E9B870BD07}" sibTransId="{5A9F42EA-62DC-46AD-BDB5-9AAF6E5BA9A9}"/>
    <dgm:cxn modelId="{1E287DB0-9762-4C41-ACCF-775115EAA3A5}" type="presOf" srcId="{5C4F851F-279D-4B82-A9E7-56DE159F8925}" destId="{87D032EF-6ADE-4043-BBA8-79F072D185CF}" srcOrd="0" destOrd="0" presId="urn:microsoft.com/office/officeart/2005/8/layout/venn2"/>
    <dgm:cxn modelId="{BCB97D50-1EDC-4487-B80A-118FCFD9183D}" type="presOf" srcId="{5C4F851F-279D-4B82-A9E7-56DE159F8925}" destId="{3AD86031-F2DA-421F-AF9A-4D504F1F6A34}" srcOrd="1" destOrd="0" presId="urn:microsoft.com/office/officeart/2005/8/layout/venn2"/>
    <dgm:cxn modelId="{7092F511-2E4C-446B-B55C-16F2397FD899}" type="presParOf" srcId="{CE7EB4B5-FA01-4A54-A08A-EACD1BC60F05}" destId="{2CD0D875-07EF-4762-AD32-91E689BC383E}" srcOrd="0" destOrd="0" presId="urn:microsoft.com/office/officeart/2005/8/layout/venn2"/>
    <dgm:cxn modelId="{19063D4B-31F4-4622-A63D-59639BA19443}" type="presParOf" srcId="{2CD0D875-07EF-4762-AD32-91E689BC383E}" destId="{997AE7B2-82C8-43C1-B9B4-1CB9459828FE}" srcOrd="0" destOrd="0" presId="urn:microsoft.com/office/officeart/2005/8/layout/venn2"/>
    <dgm:cxn modelId="{C3A339A9-6B97-4F24-87AD-86AE204D21CE}" type="presParOf" srcId="{2CD0D875-07EF-4762-AD32-91E689BC383E}" destId="{4B331165-7814-43A1-99CA-0E5BC66BD97F}" srcOrd="1" destOrd="0" presId="urn:microsoft.com/office/officeart/2005/8/layout/venn2"/>
    <dgm:cxn modelId="{EEA87CDF-7D57-4DE0-90A4-689986CE892B}" type="presParOf" srcId="{CE7EB4B5-FA01-4A54-A08A-EACD1BC60F05}" destId="{E69B09D0-1F72-49A1-B762-83756BEDFDAE}" srcOrd="1" destOrd="0" presId="urn:microsoft.com/office/officeart/2005/8/layout/venn2"/>
    <dgm:cxn modelId="{3184DB9E-A53A-4A18-BA67-D6CA26B6DF94}" type="presParOf" srcId="{E69B09D0-1F72-49A1-B762-83756BEDFDAE}" destId="{87D032EF-6ADE-4043-BBA8-79F072D185CF}" srcOrd="0" destOrd="0" presId="urn:microsoft.com/office/officeart/2005/8/layout/venn2"/>
    <dgm:cxn modelId="{0D42E8EB-72DD-4153-9B1F-17B335C35B51}" type="presParOf" srcId="{E69B09D0-1F72-49A1-B762-83756BEDFDAE}" destId="{3AD86031-F2DA-421F-AF9A-4D504F1F6A34}" srcOrd="1" destOrd="0" presId="urn:microsoft.com/office/officeart/2005/8/layout/venn2"/>
    <dgm:cxn modelId="{ACEBEC8D-5BE4-47AE-9AC5-AACE536882F9}" type="presParOf" srcId="{CE7EB4B5-FA01-4A54-A08A-EACD1BC60F05}" destId="{C7E5FAA4-83AB-4EA2-B34A-96E505FA0E08}" srcOrd="2" destOrd="0" presId="urn:microsoft.com/office/officeart/2005/8/layout/venn2"/>
    <dgm:cxn modelId="{53A5A012-59C3-4539-BCFA-DCF25C23DB84}" type="presParOf" srcId="{C7E5FAA4-83AB-4EA2-B34A-96E505FA0E08}" destId="{96D88D0C-DC71-451C-85F3-04208D65BEFA}" srcOrd="0" destOrd="0" presId="urn:microsoft.com/office/officeart/2005/8/layout/venn2"/>
    <dgm:cxn modelId="{64BFCF2B-B31E-42E9-8376-0D04B4CC130A}" type="presParOf" srcId="{C7E5FAA4-83AB-4EA2-B34A-96E505FA0E08}" destId="{63794FF4-7E45-432C-9892-7C54FE6BA4C4}" srcOrd="1" destOrd="0" presId="urn:microsoft.com/office/officeart/2005/8/layout/venn2"/>
  </dgm:cxnLst>
  <dgm:bg/>
  <dgm:whole/>
  <dgm:extLst>
    <a:ext uri="http://schemas.microsoft.com/office/drawing/2008/diagram">
      <dsp:dataModelExt xmlns:dsp="http://schemas.microsoft.com/office/drawing/2008/diagram" xmlns="" relId="rId10"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97AE7B2-82C8-43C1-B9B4-1CB9459828FE}">
      <dsp:nvSpPr>
        <dsp:cNvPr id="0" name=""/>
        <dsp:cNvSpPr/>
      </dsp:nvSpPr>
      <dsp:spPr>
        <a:xfrm>
          <a:off x="22680" y="0"/>
          <a:ext cx="4453742" cy="4453742"/>
        </a:xfrm>
        <a:prstGeom prst="ellipse">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n-US" sz="1500" kern="1200" dirty="0" smtClean="0">
              <a:solidFill>
                <a:schemeClr val="bg1"/>
              </a:solidFill>
            </a:rPr>
            <a:t>Data Sources</a:t>
          </a:r>
          <a:endParaRPr lang="en-US" sz="1500" kern="1200" dirty="0">
            <a:solidFill>
              <a:schemeClr val="bg1"/>
            </a:solidFill>
          </a:endParaRPr>
        </a:p>
      </dsp:txBody>
      <dsp:txXfrm>
        <a:off x="1471260" y="222687"/>
        <a:ext cx="1556582" cy="668061"/>
      </dsp:txXfrm>
    </dsp:sp>
    <dsp:sp modelId="{87D032EF-6ADE-4043-BBA8-79F072D185CF}">
      <dsp:nvSpPr>
        <dsp:cNvPr id="0" name=""/>
        <dsp:cNvSpPr/>
      </dsp:nvSpPr>
      <dsp:spPr>
        <a:xfrm>
          <a:off x="569822" y="1113435"/>
          <a:ext cx="3340306" cy="3340306"/>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n-US" sz="1500" kern="1200" dirty="0" smtClean="0">
              <a:solidFill>
                <a:schemeClr val="bg1"/>
              </a:solidFill>
            </a:rPr>
            <a:t>Aggregation &amp; Correlation</a:t>
          </a:r>
          <a:endParaRPr lang="en-US" sz="1500" kern="1200" dirty="0">
            <a:solidFill>
              <a:schemeClr val="bg1"/>
            </a:solidFill>
          </a:endParaRPr>
        </a:p>
      </dsp:txBody>
      <dsp:txXfrm>
        <a:off x="1461684" y="1322204"/>
        <a:ext cx="1556582" cy="626307"/>
      </dsp:txXfrm>
    </dsp:sp>
    <dsp:sp modelId="{96D88D0C-DC71-451C-85F3-04208D65BEFA}">
      <dsp:nvSpPr>
        <dsp:cNvPr id="0" name=""/>
        <dsp:cNvSpPr/>
      </dsp:nvSpPr>
      <dsp:spPr>
        <a:xfrm>
          <a:off x="1159275" y="2226871"/>
          <a:ext cx="2226871" cy="2226871"/>
        </a:xfrm>
        <a:prstGeom prst="ellipse">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106680" tIns="106680" rIns="106680" bIns="106680" numCol="1" spcCol="1270" anchor="b" anchorCtr="0">
          <a:noAutofit/>
        </a:bodyPr>
        <a:lstStyle/>
        <a:p>
          <a:pPr lvl="0" algn="ctr" defTabSz="666750">
            <a:lnSpc>
              <a:spcPct val="90000"/>
            </a:lnSpc>
            <a:spcBef>
              <a:spcPct val="0"/>
            </a:spcBef>
            <a:spcAft>
              <a:spcPct val="35000"/>
            </a:spcAft>
          </a:pPr>
          <a:endParaRPr lang="en-US" sz="1500" kern="1200" dirty="0"/>
        </a:p>
      </dsp:txBody>
      <dsp:txXfrm>
        <a:off x="1485393" y="2783588"/>
        <a:ext cx="1574635" cy="1113435"/>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PRISM FY11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6/21/2010</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xmlns="" val="1140539126"/>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n-lt"/>
              </a:defRPr>
            </a:lvl1pPr>
          </a:lstStyle>
          <a:p>
            <a:r>
              <a:rPr lang="en-US" smtClean="0"/>
              <a:t>PRISM FY11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mn-lt"/>
              </a:defRPr>
            </a:lvl1pPr>
          </a:lstStyle>
          <a:p>
            <a:fld id="{7C3FBCD4-166E-446F-AF18-7D4A0CF9AEF6}" type="datetimeFigureOut">
              <a:rPr lang="en-US" smtClean="0"/>
              <a:pPr/>
              <a:t>6/21/2010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mn-lt"/>
              </a:defRPr>
            </a:lvl1pPr>
          </a:lstStyle>
          <a:p>
            <a:r>
              <a:rPr lang="en-US" smtClean="0">
                <a:solidFill>
                  <a:srgbClr val="000000"/>
                </a:solidFill>
              </a:rPr>
              <a:t>© 2010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endParaRPr lang="en-US" dirty="0" smtClean="0">
              <a:solidFill>
                <a:srgbClr val="000000"/>
              </a:solidFill>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mn-lt"/>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1203800157"/>
      </p:ext>
    </p:extLst>
  </p:cSld>
  <p:clrMap bg1="lt1" tx1="dk1" bg2="lt2" tx2="dk2" accent1="accent1" accent2="accent2" accent3="accent3" accent4="accent4" accent5="accent5" accent6="accent6" hlink="hlink" folHlink="folHlink"/>
  <p:hf/>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6048C1-ADED-4629-B135-D8D5BFE30ABD}" type="slidenum">
              <a:rPr lang="en-US">
                <a:solidFill>
                  <a:prstClr val="black"/>
                </a:solidFill>
                <a:latin typeface="Calibri"/>
              </a:rPr>
              <a:pPr/>
              <a:t>2</a:t>
            </a:fld>
            <a:endParaRPr lang="en-US">
              <a:solidFill>
                <a:prstClr val="black"/>
              </a:solidFill>
              <a:latin typeface="Calibri"/>
            </a:endParaRPr>
          </a:p>
        </p:txBody>
      </p:sp>
      <p:sp>
        <p:nvSpPr>
          <p:cNvPr id="8194" name="Rectangle 2"/>
          <p:cNvSpPr>
            <a:spLocks noGrp="1" noRot="1" noChangeAspect="1" noChangeArrowheads="1" noTextEdit="1"/>
          </p:cNvSpPr>
          <p:nvPr>
            <p:ph type="sldImg"/>
          </p:nvPr>
        </p:nvSpPr>
        <p:spPr>
          <a:xfrm>
            <a:off x="1143000" y="685800"/>
            <a:ext cx="4572000" cy="3429000"/>
          </a:xfrm>
          <a:ln/>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4714546-511D-4669-918E-ADEEFB46430C}" type="slidenum">
              <a:rPr lang="en-US">
                <a:solidFill>
                  <a:prstClr val="black"/>
                </a:solidFill>
                <a:latin typeface="Calibri"/>
              </a:rPr>
              <a:pPr/>
              <a:t>5</a:t>
            </a:fld>
            <a:endParaRPr lang="en-US" dirty="0">
              <a:solidFill>
                <a:prstClr val="black"/>
              </a:solidFill>
              <a:latin typeface="Calibri"/>
            </a:endParaRPr>
          </a:p>
        </p:txBody>
      </p:sp>
      <p:sp>
        <p:nvSpPr>
          <p:cNvPr id="5" name="Header Placeholder 4"/>
          <p:cNvSpPr>
            <a:spLocks noGrp="1"/>
          </p:cNvSpPr>
          <p:nvPr>
            <p:ph type="hdr" sz="quarter" idx="11"/>
          </p:nvPr>
        </p:nvSpPr>
        <p:spPr/>
        <p:txBody>
          <a:bodyPr/>
          <a:lstStyle/>
          <a:p>
            <a:pPr>
              <a:defRPr/>
            </a:pPr>
            <a:r>
              <a:rPr lang="en-US" dirty="0" smtClean="0">
                <a:solidFill>
                  <a:prstClr val="black"/>
                </a:solidFill>
              </a:rPr>
              <a:t>CEP Platform from Microsoft -  Overview</a:t>
            </a:r>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6</a:t>
            </a:fld>
            <a:endParaRPr lang="en-US" dirty="0">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Tech·Ed  North America 2009</a:t>
            </a:r>
            <a:endParaRPr lang="en-US" dirty="0">
              <a:solidFill>
                <a:prstClr val="black"/>
              </a:solidFill>
              <a:latin typeface="Trebuchet MS"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r>
              <a:rPr lang="en-US" smtClean="0">
                <a:solidFill>
                  <a:prstClr val="black"/>
                </a:solidFill>
              </a:rPr>
              <a:t>Brand Transformation Presentation</a:t>
            </a:r>
            <a:endParaRPr lang="en-US">
              <a:solidFill>
                <a:prstClr val="black"/>
              </a:solidFill>
            </a:endParaRPr>
          </a:p>
        </p:txBody>
      </p:sp>
      <p:sp>
        <p:nvSpPr>
          <p:cNvPr id="5" name="Slide Number Placeholder 4"/>
          <p:cNvSpPr>
            <a:spLocks noGrp="1"/>
          </p:cNvSpPr>
          <p:nvPr>
            <p:ph type="sldNum" sz="quarter" idx="11"/>
          </p:nvPr>
        </p:nvSpPr>
        <p:spPr/>
        <p:txBody>
          <a:bodyPr/>
          <a:lstStyle/>
          <a:p>
            <a:pPr>
              <a:defRPr/>
            </a:pPr>
            <a:fld id="{02F97FCD-48FC-4A26-9551-168D522696FE}" type="slidenum">
              <a:rPr lang="en-US" smtClean="0">
                <a:solidFill>
                  <a:prstClr val="black"/>
                </a:solidFill>
              </a:rPr>
              <a:pPr>
                <a:defRPr/>
              </a:pPr>
              <a:t>9</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smtClean="0"/>
          </a:p>
          <a:p>
            <a:endParaRPr lang="en-US" sz="900" kern="1200" dirty="0" smtClean="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980CB99-47E3-46F4-AAEB-3919FBEFC014}" type="slidenum">
              <a:rPr lang="en-US" smtClean="0"/>
              <a:pPr/>
              <a:t>11</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12</a:t>
            </a:fld>
            <a:endParaRPr lang="en-US" dirty="0">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Tech·Ed  North America 2009</a:t>
            </a:r>
            <a:endParaRPr lang="en-US" dirty="0">
              <a:solidFill>
                <a:prstClr val="black"/>
              </a:solidFill>
              <a:latin typeface="Trebuchet MS"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a:noFill/>
        </p:spPr>
        <p:txBody>
          <a:bodyPr/>
          <a:lstStyle/>
          <a:p>
            <a:r>
              <a:rPr lang="en-US" smtClean="0">
                <a:solidFill>
                  <a:prstClr val="black"/>
                </a:solidFill>
              </a:rPr>
              <a:t>MGB 2003</a:t>
            </a:r>
          </a:p>
        </p:txBody>
      </p:sp>
      <p:sp>
        <p:nvSpPr>
          <p:cNvPr id="29699" name="Rectangle 6"/>
          <p:cNvSpPr>
            <a:spLocks noGrp="1" noChangeArrowheads="1"/>
          </p:cNvSpPr>
          <p:nvPr>
            <p:ph type="ftr" sz="quarter" idx="4"/>
          </p:nvPr>
        </p:nvSpPr>
        <p:spPr>
          <a:noFill/>
        </p:spPr>
        <p:txBody>
          <a:bodyPr/>
          <a:lstStyle/>
          <a:p>
            <a:r>
              <a:rPr lang="en-US" smtClean="0">
                <a:solidFill>
                  <a:prstClr val="black"/>
                </a:solidFill>
              </a:rPr>
              <a:t>© 2003 Microsoft Corporation. All rights reserved.</a:t>
            </a:r>
          </a:p>
          <a:p>
            <a:r>
              <a:rPr lang="en-US" smtClean="0">
                <a:solidFill>
                  <a:prstClr val="black"/>
                </a:solidFill>
              </a:rPr>
              <a:t>This presentation is for informational purposes only. Microsoft makes no warranties, express or implied, in this summary.</a:t>
            </a:r>
          </a:p>
        </p:txBody>
      </p:sp>
      <p:sp>
        <p:nvSpPr>
          <p:cNvPr id="29700" name="Rectangle 7"/>
          <p:cNvSpPr>
            <a:spLocks noGrp="1" noChangeArrowheads="1"/>
          </p:cNvSpPr>
          <p:nvPr>
            <p:ph type="sldNum" sz="quarter" idx="5"/>
          </p:nvPr>
        </p:nvSpPr>
        <p:spPr>
          <a:noFill/>
        </p:spPr>
        <p:txBody>
          <a:bodyPr/>
          <a:lstStyle/>
          <a:p>
            <a:fld id="{3E696E07-1BAD-458C-802B-D44D7A32B2CE}" type="slidenum">
              <a:rPr lang="en-US" smtClean="0">
                <a:solidFill>
                  <a:prstClr val="black"/>
                </a:solidFill>
              </a:rPr>
              <a:pPr/>
              <a:t>13</a:t>
            </a:fld>
            <a:endParaRPr lang="en-US" smtClean="0">
              <a:solidFill>
                <a:prstClr val="black"/>
              </a:solidFill>
            </a:endParaRPr>
          </a:p>
        </p:txBody>
      </p:sp>
      <p:sp>
        <p:nvSpPr>
          <p:cNvPr id="29701" name="Rectangle 2"/>
          <p:cNvSpPr>
            <a:spLocks noGrp="1" noRot="1" noChangeAspect="1" noChangeArrowheads="1" noTextEdit="1"/>
          </p:cNvSpPr>
          <p:nvPr>
            <p:ph type="sldImg"/>
          </p:nvPr>
        </p:nvSpPr>
        <p:spPr>
          <a:xfrm>
            <a:off x="1143000" y="685800"/>
            <a:ext cx="4572000" cy="3429000"/>
          </a:xfrm>
          <a:ln/>
        </p:spPr>
      </p:sp>
      <p:sp>
        <p:nvSpPr>
          <p:cNvPr id="2970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6048C1-ADED-4629-B135-D8D5BFE30ABD}" type="slidenum">
              <a:rPr lang="en-US">
                <a:solidFill>
                  <a:prstClr val="black"/>
                </a:solidFill>
                <a:latin typeface="Calibri"/>
              </a:rPr>
              <a:pPr/>
              <a:t>14</a:t>
            </a:fld>
            <a:endParaRPr lang="en-US">
              <a:solidFill>
                <a:prstClr val="black"/>
              </a:solidFill>
              <a:latin typeface="Calibri"/>
            </a:endParaRPr>
          </a:p>
        </p:txBody>
      </p:sp>
      <p:sp>
        <p:nvSpPr>
          <p:cNvPr id="8194" name="Rectangle 2"/>
          <p:cNvSpPr>
            <a:spLocks noGrp="1" noRot="1" noChangeAspect="1" noChangeArrowheads="1" noTextEdit="1"/>
          </p:cNvSpPr>
          <p:nvPr>
            <p:ph type="sldImg"/>
          </p:nvPr>
        </p:nvSpPr>
        <p:spPr>
          <a:xfrm>
            <a:off x="1143000" y="685800"/>
            <a:ext cx="4572000" cy="3429000"/>
          </a:xfrm>
          <a:ln/>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6048C1-ADED-4629-B135-D8D5BFE30ABD}" type="slidenum">
              <a:rPr lang="en-US">
                <a:solidFill>
                  <a:prstClr val="black"/>
                </a:solidFill>
              </a:rPr>
              <a:pPr/>
              <a:t>15</a:t>
            </a:fld>
            <a:endParaRPr lang="en-US">
              <a:solidFill>
                <a:prstClr val="black"/>
              </a:solidFill>
            </a:endParaRPr>
          </a:p>
        </p:txBody>
      </p:sp>
      <p:sp>
        <p:nvSpPr>
          <p:cNvPr id="8194" name="Rectangle 2"/>
          <p:cNvSpPr>
            <a:spLocks noGrp="1" noRot="1" noChangeAspect="1" noChangeArrowheads="1" noTextEdit="1"/>
          </p:cNvSpPr>
          <p:nvPr>
            <p:ph type="sldImg"/>
          </p:nvPr>
        </p:nvSpPr>
        <p:spPr>
          <a:xfrm>
            <a:off x="1143000" y="685800"/>
            <a:ext cx="4572000" cy="3429000"/>
          </a:xfrm>
          <a:ln/>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665" y="1447805"/>
            <a:ext cx="7683913" cy="1523497"/>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27662" y="3152775"/>
            <a:ext cx="7683914" cy="443198"/>
          </a:xfrm>
        </p:spPr>
        <p:txBody>
          <a:bodyPr>
            <a:sp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8F57B"/>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8F57B"/>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81"/>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9438" y="1905005"/>
            <a:ext cx="8363937"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149" name="Picture 53" descr="section background"/>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0" y="0"/>
            <a:ext cx="9145588" cy="6859588"/>
          </a:xfrm>
          <a:prstGeom prst="rect">
            <a:avLst/>
          </a:prstGeom>
          <a:noFill/>
          <a:extLst>
            <a:ext uri="{909E8E84-426E-40DD-AFC4-6F175D3DCCD1}">
              <a14:hiddenFill xmlns:a14="http://schemas.microsoft.com/office/drawing/2010/main" xmlns="">
                <a:solidFill>
                  <a:srgbClr val="FFFFFF"/>
                </a:solidFill>
              </a14:hiddenFill>
            </a:ext>
          </a:extLst>
        </p:spPr>
      </p:pic>
      <p:sp>
        <p:nvSpPr>
          <p:cNvPr id="4101" name="Rectangle 5"/>
          <p:cNvSpPr>
            <a:spLocks noGrp="1" noChangeArrowheads="1"/>
          </p:cNvSpPr>
          <p:nvPr>
            <p:ph type="ctrTitle"/>
          </p:nvPr>
        </p:nvSpPr>
        <p:spPr>
          <a:xfrm>
            <a:off x="346076" y="706443"/>
            <a:ext cx="8493125" cy="739775"/>
          </a:xfrm>
        </p:spPr>
        <p:txBody>
          <a:bodyPr anchor="t"/>
          <a:lstStyle>
            <a:lvl1pPr>
              <a:lnSpc>
                <a:spcPct val="90000"/>
              </a:lnSpc>
              <a:defRPr sz="4300">
                <a:solidFill>
                  <a:srgbClr val="0B53A6"/>
                </a:solidFill>
              </a:defRPr>
            </a:lvl1pPr>
          </a:lstStyle>
          <a:p>
            <a:pPr lvl="0"/>
            <a:r>
              <a:rPr lang="en-US" noProof="0" smtClean="0"/>
              <a:t>Click to edit Master title style</a:t>
            </a:r>
          </a:p>
        </p:txBody>
      </p:sp>
      <p:sp>
        <p:nvSpPr>
          <p:cNvPr id="4102" name="Rectangle 6"/>
          <p:cNvSpPr>
            <a:spLocks noGrp="1" noChangeArrowheads="1"/>
          </p:cNvSpPr>
          <p:nvPr>
            <p:ph type="subTitle" idx="1"/>
          </p:nvPr>
        </p:nvSpPr>
        <p:spPr>
          <a:xfrm>
            <a:off x="381001" y="2386019"/>
            <a:ext cx="4495800" cy="2084387"/>
          </a:xfrm>
        </p:spPr>
        <p:txBody>
          <a:bodyPr/>
          <a:lstStyle>
            <a:lvl1pPr>
              <a:lnSpc>
                <a:spcPct val="125000"/>
              </a:lnSpc>
              <a:spcBef>
                <a:spcPct val="30000"/>
              </a:spcBef>
              <a:defRPr sz="2100" b="1"/>
            </a:lvl1pPr>
          </a:lstStyle>
          <a:p>
            <a:pPr lvl="0"/>
            <a:r>
              <a:rPr lang="en-US" noProof="0" smtClean="0"/>
              <a:t>Click to edit Master subtitle style</a:t>
            </a:r>
          </a:p>
        </p:txBody>
      </p:sp>
    </p:spTree>
    <p:extLst>
      <p:ext uri="{BB962C8B-B14F-4D97-AF65-F5344CB8AC3E}">
        <p14:creationId xmlns:p14="http://schemas.microsoft.com/office/powerpoint/2010/main" xmlns="" val="1674711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fld id="{8594855A-D5D7-4271-9AF8-B725E03B90B5}" type="slidenum">
              <a:rPr lang="en-US">
                <a:solidFill>
                  <a:srgbClr val="000000"/>
                </a:solidFill>
              </a:rPr>
              <a:pPr/>
              <a:t>‹#›</a:t>
            </a:fld>
            <a:r>
              <a:rPr lang="en-US">
                <a:solidFill>
                  <a:srgbClr val="000000"/>
                </a:solidFill>
              </a:rPr>
              <a:t>       </a:t>
            </a:r>
          </a:p>
        </p:txBody>
      </p:sp>
    </p:spTree>
    <p:extLst>
      <p:ext uri="{BB962C8B-B14F-4D97-AF65-F5344CB8AC3E}">
        <p14:creationId xmlns:p14="http://schemas.microsoft.com/office/powerpoint/2010/main" xmlns="" val="19941721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3"/>
          <p:cNvSpPr>
            <a:spLocks noGrp="1"/>
          </p:cNvSpPr>
          <p:nvPr>
            <p:ph type="sldNum" sz="quarter" idx="10"/>
          </p:nvPr>
        </p:nvSpPr>
        <p:spPr/>
        <p:txBody>
          <a:bodyPr/>
          <a:lstStyle>
            <a:lvl1pPr>
              <a:defRPr/>
            </a:lvl1pPr>
          </a:lstStyle>
          <a:p>
            <a:fld id="{C7CCA561-6FF2-4565-962E-457B46F95F60}" type="slidenum">
              <a:rPr lang="en-US">
                <a:solidFill>
                  <a:srgbClr val="000000"/>
                </a:solidFill>
              </a:rPr>
              <a:pPr/>
              <a:t>‹#›</a:t>
            </a:fld>
            <a:r>
              <a:rPr lang="en-US">
                <a:solidFill>
                  <a:srgbClr val="000000"/>
                </a:solidFill>
              </a:rPr>
              <a:t>       </a:t>
            </a:r>
          </a:p>
        </p:txBody>
      </p:sp>
    </p:spTree>
    <p:extLst>
      <p:ext uri="{BB962C8B-B14F-4D97-AF65-F5344CB8AC3E}">
        <p14:creationId xmlns:p14="http://schemas.microsoft.com/office/powerpoint/2010/main" xmlns="" val="35690568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77813" y="1443038"/>
            <a:ext cx="4203700" cy="3967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33916" y="1443038"/>
            <a:ext cx="4205287" cy="3967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lvl1pPr>
              <a:defRPr/>
            </a:lvl1pPr>
          </a:lstStyle>
          <a:p>
            <a:fld id="{BAC5C44B-4DB5-485E-941B-EDDEDD460EB4}" type="slidenum">
              <a:rPr lang="en-US">
                <a:solidFill>
                  <a:srgbClr val="000000"/>
                </a:solidFill>
              </a:rPr>
              <a:pPr/>
              <a:t>‹#›</a:t>
            </a:fld>
            <a:r>
              <a:rPr lang="en-US">
                <a:solidFill>
                  <a:srgbClr val="000000"/>
                </a:solidFill>
              </a:rPr>
              <a:t>       </a:t>
            </a:r>
          </a:p>
        </p:txBody>
      </p:sp>
    </p:spTree>
    <p:extLst>
      <p:ext uri="{BB962C8B-B14F-4D97-AF65-F5344CB8AC3E}">
        <p14:creationId xmlns:p14="http://schemas.microsoft.com/office/powerpoint/2010/main" xmlns="" val="24618933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lvl1pPr>
              <a:defRPr/>
            </a:lvl1pPr>
          </a:lstStyle>
          <a:p>
            <a:fld id="{71B3AADE-E783-44DB-B8C8-A81998EBE817}" type="slidenum">
              <a:rPr lang="en-US">
                <a:solidFill>
                  <a:srgbClr val="000000"/>
                </a:solidFill>
              </a:rPr>
              <a:pPr/>
              <a:t>‹#›</a:t>
            </a:fld>
            <a:r>
              <a:rPr lang="en-US">
                <a:solidFill>
                  <a:srgbClr val="000000"/>
                </a:solidFill>
              </a:rPr>
              <a:t>       </a:t>
            </a:r>
          </a:p>
        </p:txBody>
      </p:sp>
    </p:spTree>
    <p:extLst>
      <p:ext uri="{BB962C8B-B14F-4D97-AF65-F5344CB8AC3E}">
        <p14:creationId xmlns:p14="http://schemas.microsoft.com/office/powerpoint/2010/main" xmlns="" val="5828853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fld id="{5C6ADB10-D1BA-4E15-8851-5689C285A3A9}" type="slidenum">
              <a:rPr lang="en-US">
                <a:solidFill>
                  <a:srgbClr val="000000"/>
                </a:solidFill>
              </a:rPr>
              <a:pPr/>
              <a:t>‹#›</a:t>
            </a:fld>
            <a:r>
              <a:rPr lang="en-US">
                <a:solidFill>
                  <a:srgbClr val="000000"/>
                </a:solidFill>
              </a:rPr>
              <a:t>       </a:t>
            </a:r>
          </a:p>
        </p:txBody>
      </p:sp>
    </p:spTree>
    <p:extLst>
      <p:ext uri="{BB962C8B-B14F-4D97-AF65-F5344CB8AC3E}">
        <p14:creationId xmlns:p14="http://schemas.microsoft.com/office/powerpoint/2010/main" xmlns="" val="31201892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1143F9A-8EA5-4D24-A56E-ABF2A2C55DCA}" type="slidenum">
              <a:rPr lang="en-US">
                <a:solidFill>
                  <a:srgbClr val="000000"/>
                </a:solidFill>
              </a:rPr>
              <a:pPr/>
              <a:t>‹#›</a:t>
            </a:fld>
            <a:r>
              <a:rPr lang="en-US">
                <a:solidFill>
                  <a:srgbClr val="000000"/>
                </a:solidFill>
              </a:rPr>
              <a:t>       </a:t>
            </a:r>
          </a:p>
        </p:txBody>
      </p:sp>
    </p:spTree>
    <p:extLst>
      <p:ext uri="{BB962C8B-B14F-4D97-AF65-F5344CB8AC3E}">
        <p14:creationId xmlns:p14="http://schemas.microsoft.com/office/powerpoint/2010/main" xmlns="" val="3477723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9436" y="1447800"/>
            <a:ext cx="6994362"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389439" y="3152775"/>
            <a:ext cx="6994363" cy="387798"/>
          </a:xfrm>
        </p:spPr>
        <p:txBody>
          <a:bodyPr>
            <a:spAutoFit/>
          </a:bodyPr>
          <a:lstStyle>
            <a:lvl1pPr marL="0" indent="0" algn="l">
              <a:lnSpc>
                <a:spcPct val="90000"/>
              </a:lnSpc>
              <a:spcBef>
                <a:spcPts val="0"/>
              </a:spcBef>
              <a:buNone/>
              <a:defRPr sz="2800">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389436" y="228600"/>
            <a:ext cx="8363937" cy="997196"/>
          </a:xfrm>
        </p:spPr>
        <p:txBody>
          <a:bodyPr anchor="t" anchorCtr="0">
            <a:spAutoFit/>
            <a:scene3d>
              <a:camera prst="orthographicFront"/>
              <a:lightRig rig="balanced" dir="t"/>
            </a:scene3d>
            <a:sp3d extrusionH="88900" prstMaterial="matte">
              <a:bevelT w="38100" h="38100"/>
              <a:contourClr>
                <a:schemeClr val="tx2"/>
              </a:contourClr>
            </a:sp3d>
          </a:bodyPr>
          <a:lstStyle>
            <a:lvl1pPr marL="0" indent="0" algn="l">
              <a:buFont typeface="Arial" pitchFamily="34" charset="0"/>
              <a:buNone/>
              <a:defRPr kumimoji="0" lang="en-US" sz="7200" b="1" i="0" u="none" strike="noStrike" kern="1200" cap="none" spc="-500" normalizeH="0" baseline="0" noProof="0" dirty="0" smtClean="0">
                <a:ln w="11430"/>
                <a:gradFill>
                  <a:gsLst>
                    <a:gs pos="0">
                      <a:schemeClr val="tx1"/>
                    </a:gs>
                    <a:gs pos="88000">
                      <a:schemeClr val="tx1"/>
                    </a:gs>
                  </a:gsLst>
                  <a:lin ang="5400000"/>
                </a:gradFill>
                <a:effectLst>
                  <a:outerShdw blurRad="50800" dist="38100" dir="5400000" algn="ctr" rotWithShape="0">
                    <a:srgbClr val="000000">
                      <a:alpha val="40000"/>
                    </a:srgbClr>
                  </a:out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3"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F7735680-AFC5-4B8B-8DA9-4FA34A25F89B}" type="slidenum">
              <a:rPr lang="en-US">
                <a:solidFill>
                  <a:srgbClr val="000000"/>
                </a:solidFill>
              </a:rPr>
              <a:pPr/>
              <a:t>‹#›</a:t>
            </a:fld>
            <a:r>
              <a:rPr lang="en-US">
                <a:solidFill>
                  <a:srgbClr val="000000"/>
                </a:solidFill>
              </a:rPr>
              <a:t>       </a:t>
            </a:r>
          </a:p>
        </p:txBody>
      </p:sp>
    </p:spTree>
    <p:extLst>
      <p:ext uri="{BB962C8B-B14F-4D97-AF65-F5344CB8AC3E}">
        <p14:creationId xmlns:p14="http://schemas.microsoft.com/office/powerpoint/2010/main" xmlns="" val="4309486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914BC45B-51C5-4422-B4C6-DE8BC8C8CDF8}" type="slidenum">
              <a:rPr lang="en-US">
                <a:solidFill>
                  <a:srgbClr val="000000"/>
                </a:solidFill>
              </a:rPr>
              <a:pPr/>
              <a:t>‹#›</a:t>
            </a:fld>
            <a:r>
              <a:rPr lang="en-US">
                <a:solidFill>
                  <a:srgbClr val="000000"/>
                </a:solidFill>
              </a:rPr>
              <a:t>       </a:t>
            </a:r>
          </a:p>
        </p:txBody>
      </p:sp>
    </p:spTree>
    <p:extLst>
      <p:ext uri="{BB962C8B-B14F-4D97-AF65-F5344CB8AC3E}">
        <p14:creationId xmlns:p14="http://schemas.microsoft.com/office/powerpoint/2010/main" xmlns="" val="14196842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fld id="{C969095B-509E-4FF5-94C3-51D6B07446CB}" type="slidenum">
              <a:rPr lang="en-US">
                <a:solidFill>
                  <a:srgbClr val="000000"/>
                </a:solidFill>
              </a:rPr>
              <a:pPr/>
              <a:t>‹#›</a:t>
            </a:fld>
            <a:r>
              <a:rPr lang="en-US">
                <a:solidFill>
                  <a:srgbClr val="000000"/>
                </a:solidFill>
              </a:rPr>
              <a:t>       </a:t>
            </a:r>
          </a:p>
        </p:txBody>
      </p:sp>
    </p:spTree>
    <p:extLst>
      <p:ext uri="{BB962C8B-B14F-4D97-AF65-F5344CB8AC3E}">
        <p14:creationId xmlns:p14="http://schemas.microsoft.com/office/powerpoint/2010/main" xmlns="" val="36790210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2098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4770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fld id="{451AB1D4-6925-44AD-86B5-D751DFBBC40A}" type="slidenum">
              <a:rPr lang="en-US">
                <a:solidFill>
                  <a:srgbClr val="000000"/>
                </a:solidFill>
              </a:rPr>
              <a:pPr/>
              <a:t>‹#›</a:t>
            </a:fld>
            <a:r>
              <a:rPr lang="en-US">
                <a:solidFill>
                  <a:srgbClr val="000000"/>
                </a:solidFill>
              </a:rPr>
              <a:t>       </a:t>
            </a:r>
          </a:p>
        </p:txBody>
      </p:sp>
    </p:spTree>
    <p:extLst>
      <p:ext uri="{BB962C8B-B14F-4D97-AF65-F5344CB8AC3E}">
        <p14:creationId xmlns:p14="http://schemas.microsoft.com/office/powerpoint/2010/main" xmlns="" val="27433044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665" y="1905005"/>
            <a:ext cx="7683913" cy="1523497"/>
          </a:xfrm>
        </p:spPr>
        <p:txBody>
          <a:bodyP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727662" y="4343405"/>
            <a:ext cx="7683914" cy="463255"/>
          </a:xfrm>
        </p:spPr>
        <p:txBody>
          <a:bodyPr>
            <a:noAutofit/>
          </a:bodyPr>
          <a:lstStyle>
            <a:lvl1pPr marL="0" indent="0" algn="l">
              <a:lnSpc>
                <a:spcPct val="90000"/>
              </a:lnSpc>
              <a:spcBef>
                <a:spcPts val="0"/>
              </a:spcBef>
              <a:buNone/>
              <a:defRPr sz="3000">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1252694230"/>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Demo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664" y="686053"/>
            <a:ext cx="7683913"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727662" y="4344994"/>
            <a:ext cx="7683914" cy="461665"/>
          </a:xfrm>
        </p:spPr>
        <p:txBody>
          <a:bodyPr>
            <a:noAutofit/>
          </a:bodyPr>
          <a:lstStyle>
            <a:lvl1pPr marL="0" indent="0" algn="l">
              <a:lnSpc>
                <a:spcPct val="90000"/>
              </a:lnSpc>
              <a:spcBef>
                <a:spcPts val="0"/>
              </a:spcBef>
              <a:buNone/>
              <a:defRPr sz="3000">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1643504417"/>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Video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664" y="686053"/>
            <a:ext cx="7683913"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727662" y="4344994"/>
            <a:ext cx="7683914" cy="461665"/>
          </a:xfrm>
        </p:spPr>
        <p:txBody>
          <a:bodyPr>
            <a:noAutofit/>
          </a:bodyPr>
          <a:lstStyle>
            <a:lvl1pPr marL="0" indent="0" algn="l">
              <a:lnSpc>
                <a:spcPct val="90000"/>
              </a:lnSpc>
              <a:spcBef>
                <a:spcPts val="0"/>
              </a:spcBef>
              <a:buNone/>
              <a:defRPr sz="3000">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4073503708"/>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rtner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664" y="686053"/>
            <a:ext cx="7683913"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727662" y="4344994"/>
            <a:ext cx="7683914" cy="461665"/>
          </a:xfrm>
        </p:spPr>
        <p:txBody>
          <a:bodyPr>
            <a:noAutofit/>
          </a:bodyPr>
          <a:lstStyle>
            <a:lvl1pPr marL="0" indent="0" algn="l">
              <a:lnSpc>
                <a:spcPct val="90000"/>
              </a:lnSpc>
              <a:spcBef>
                <a:spcPts val="0"/>
              </a:spcBef>
              <a:buNone/>
              <a:defRPr sz="3000">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256593568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ustomer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664" y="686053"/>
            <a:ext cx="7683913"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727662" y="4344994"/>
            <a:ext cx="7683914" cy="461665"/>
          </a:xfrm>
        </p:spPr>
        <p:txBody>
          <a:bodyPr>
            <a:noAutofit/>
          </a:bodyPr>
          <a:lstStyle>
            <a:lvl1pPr marL="0" indent="0" algn="l">
              <a:lnSpc>
                <a:spcPct val="90000"/>
              </a:lnSpc>
              <a:spcBef>
                <a:spcPts val="0"/>
              </a:spcBef>
              <a:buNone/>
              <a:defRPr sz="3000">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982171824"/>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Announcing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664" y="686053"/>
            <a:ext cx="7683913"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727662" y="4344994"/>
            <a:ext cx="7683914" cy="461665"/>
          </a:xfrm>
        </p:spPr>
        <p:txBody>
          <a:bodyPr>
            <a:noAutofit/>
          </a:bodyPr>
          <a:lstStyle>
            <a:lvl1pPr marL="0" indent="0" algn="l">
              <a:lnSpc>
                <a:spcPct val="90000"/>
              </a:lnSpc>
              <a:spcBef>
                <a:spcPts val="0"/>
              </a:spcBef>
              <a:buNone/>
              <a:defRPr sz="3000">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411135060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5"/>
            <a:ext cx="8363938"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3"/>
            <a:ext cx="8363938" cy="121879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155111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447800"/>
            <a:ext cx="8363938"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951710973"/>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447802"/>
            <a:ext cx="4115872"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447802"/>
            <a:ext cx="4115872"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128027232"/>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65309"/>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1" y="2133602"/>
            <a:ext cx="4114800" cy="1855893"/>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65309"/>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7501" y="2133603"/>
            <a:ext cx="4115872" cy="1855893"/>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384336890"/>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xmlns="" val="4028801968"/>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501373819"/>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MS Logo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52854697"/>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74420447"/>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lack Layout - Title and Content">
    <p:bg bwMode="ltGray">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a:xfrm>
            <a:off x="389436" y="228600"/>
            <a:ext cx="8363938" cy="609398"/>
          </a:xfrm>
        </p:spPr>
        <p:txBody>
          <a:bodyPr/>
          <a:lstStyle>
            <a:lvl1pPr>
              <a:defRPr cap="none">
                <a:gradFill flip="none" rotWithShape="1">
                  <a:gsLst>
                    <a:gs pos="0">
                      <a:srgbClr val="FFFFFF"/>
                    </a:gs>
                    <a:gs pos="100000">
                      <a:srgbClr val="FFFFFF"/>
                    </a:gs>
                  </a:gsLst>
                  <a:lin ang="5400000" scaled="0"/>
                  <a:tileRect/>
                </a:gradFill>
                <a:latin typeface="Segoe" pitchFamily="34" charset="0"/>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89436" y="1447799"/>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262519888"/>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lack Notes slide Layout">
    <p:bg bwMode="ltGray">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a:xfrm>
            <a:off x="389436" y="228600"/>
            <a:ext cx="8363938" cy="609398"/>
          </a:xfrm>
        </p:spPr>
        <p:txBody>
          <a:bodyPr/>
          <a:lstStyle>
            <a:lvl1pPr>
              <a:defRPr cap="none">
                <a:gradFill>
                  <a:gsLst>
                    <a:gs pos="0">
                      <a:srgbClr val="FFFFFF"/>
                    </a:gs>
                    <a:gs pos="100000">
                      <a:srgbClr val="FFFFFF"/>
                    </a:gs>
                  </a:gsLst>
                  <a:lin ang="5400000" scaled="0"/>
                </a:gradFill>
                <a:latin typeface="Segoe" pitchFamily="34" charset="0"/>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89436" y="1447799"/>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81"/>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pitchFamily="34" charset="0"/>
              </a:defRPr>
            </a:lvl1pPr>
          </a:lstStyle>
          <a:p>
            <a:pPr lvl="0"/>
            <a:r>
              <a:rPr lang="en-US" smtClean="0"/>
              <a:t>Click to edit Master text styles</a:t>
            </a:r>
          </a:p>
        </p:txBody>
      </p:sp>
    </p:spTree>
    <p:extLst>
      <p:ext uri="{BB962C8B-B14F-4D97-AF65-F5344CB8AC3E}">
        <p14:creationId xmlns:p14="http://schemas.microsoft.com/office/powerpoint/2010/main" xmlns="" val="266296511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447800"/>
            <a:ext cx="8363938"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384175" y="972827"/>
            <a:ext cx="7772400" cy="1588127"/>
          </a:xfrm>
        </p:spPr>
        <p:txBody>
          <a:bodyPr anchor="ctr"/>
          <a:lstStyle>
            <a:lvl1pPr>
              <a:defRPr sz="5400" b="0"/>
            </a:lvl1pPr>
          </a:lstStyle>
          <a:p>
            <a:r>
              <a:rPr lang="en-US"/>
              <a:t>Click to edit Master title style</a:t>
            </a:r>
          </a:p>
        </p:txBody>
      </p:sp>
      <p:sp>
        <p:nvSpPr>
          <p:cNvPr id="18435" name="Rectangle 3"/>
          <p:cNvSpPr>
            <a:spLocks noGrp="1" noChangeArrowheads="1"/>
          </p:cNvSpPr>
          <p:nvPr>
            <p:ph type="subTitle" idx="1"/>
          </p:nvPr>
        </p:nvSpPr>
        <p:spPr>
          <a:xfrm>
            <a:off x="384175" y="4418019"/>
            <a:ext cx="7861300" cy="585787"/>
          </a:xfrm>
        </p:spPr>
        <p:txBody>
          <a:bodyPr anchor="ctr"/>
          <a:lstStyle>
            <a:lvl1pPr marL="0" indent="0">
              <a:spcBef>
                <a:spcPct val="0"/>
              </a:spcBef>
              <a:buFont typeface="Wingdings" pitchFamily="2" charset="2"/>
              <a:buNone/>
              <a:defRPr sz="3600">
                <a:solidFill>
                  <a:schemeClr val="accent1"/>
                </a:solidFill>
              </a:defRPr>
            </a:lvl1pPr>
          </a:lstStyle>
          <a:p>
            <a:r>
              <a:rPr lang="en-US"/>
              <a:t>Click to edit Master subtitle style</a:t>
            </a:r>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200329"/>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4037568"/>
            <a:ext cx="7772400" cy="36933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7951" y="1584331"/>
            <a:ext cx="4381500" cy="234525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1850" y="1584331"/>
            <a:ext cx="4381500" cy="234525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8229600" cy="701731"/>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417745"/>
            <a:ext cx="4040188" cy="75713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8"/>
            <a:ext cx="4040188" cy="20497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417745"/>
            <a:ext cx="4041775" cy="75713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8"/>
            <a:ext cx="4041775" cy="20497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788771"/>
            <a:ext cx="3008313" cy="64633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267765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3" y="1435101"/>
            <a:ext cx="3008313" cy="28623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98006"/>
            <a:ext cx="5486400" cy="36933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5355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28623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264579" y="1584331"/>
            <a:ext cx="6758773" cy="2214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447802"/>
            <a:ext cx="4115872"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447802"/>
            <a:ext cx="4115872"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92" y="127000"/>
            <a:ext cx="2012859" cy="3671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8915" y="127000"/>
            <a:ext cx="3213187" cy="3671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6"/>
            <a:ext cx="8382000" cy="7017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800"/>
            <a:ext cx="8382000" cy="223445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Sconfidential.png"/>
          <p:cNvPicPr>
            <a:picLocks noChangeAspect="1"/>
          </p:cNvPicPr>
          <p:nvPr userDrawn="1"/>
        </p:nvPicPr>
        <p:blipFill>
          <a:blip r:embed="rId2" cstate="print"/>
          <a:stretch>
            <a:fillRect/>
          </a:stretch>
        </p:blipFill>
        <p:spPr bwMode="invGray">
          <a:xfrm>
            <a:off x="3550922" y="6477000"/>
            <a:ext cx="2042159" cy="304800"/>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65309"/>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1" y="2133602"/>
            <a:ext cx="4114800" cy="1855893"/>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65309"/>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7501" y="2133603"/>
            <a:ext cx="4115872" cy="1855893"/>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2.xml"/><Relationship Id="rId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7.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8.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image" Target="../media/image10.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theme" Target="../theme/theme4.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image" Target="../media/image3.pn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image" Target="../media/image11.png"/><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5.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image" Target="../media/image20.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228605"/>
            <a:ext cx="8363938" cy="66638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9436" y="1447800"/>
            <a:ext cx="8363937"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4"/>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1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1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1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1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9436" y="228601"/>
            <a:ext cx="8363938" cy="666386"/>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9437" y="1905005"/>
            <a:ext cx="8363936"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4" name="Picture 20" descr="text page bottom"/>
          <p:cNvPicPr>
            <a:picLocks noChangeAspect="1" noChangeArrowheads="1"/>
          </p:cNvPicPr>
          <p:nvPr userDrawn="1"/>
        </p:nvPicPr>
        <p:blipFill>
          <a:blip r:embed="rId13">
            <a:extLst>
              <a:ext uri="{28A0092B-C50C-407E-A947-70E740481C1C}">
                <a14:useLocalDpi xmlns:a14="http://schemas.microsoft.com/office/drawing/2010/main" xmlns="" val="0"/>
              </a:ext>
            </a:extLst>
          </a:blip>
          <a:srcRect/>
          <a:stretch>
            <a:fillRect/>
          </a:stretch>
        </p:blipFill>
        <p:spPr bwMode="auto">
          <a:xfrm>
            <a:off x="0" y="6375400"/>
            <a:ext cx="9145588" cy="482600"/>
          </a:xfrm>
          <a:prstGeom prst="rect">
            <a:avLst/>
          </a:prstGeom>
          <a:noFill/>
          <a:extLst>
            <a:ext uri="{909E8E84-426E-40DD-AFC4-6F175D3DCCD1}">
              <a14:hiddenFill xmlns:a14="http://schemas.microsoft.com/office/drawing/2010/main" xmlns="">
                <a:solidFill>
                  <a:srgbClr val="FFFFFF"/>
                </a:solidFill>
              </a14:hiddenFill>
            </a:ext>
          </a:extLst>
        </p:spPr>
      </p:pic>
      <p:pic>
        <p:nvPicPr>
          <p:cNvPr id="1043" name="Picture 19" descr="text page top"/>
          <p:cNvPicPr>
            <a:picLocks noChangeAspect="1" noChangeArrowheads="1"/>
          </p:cNvPicPr>
          <p:nvPr userDrawn="1"/>
        </p:nvPicPr>
        <p:blipFill>
          <a:blip r:embed="rId14">
            <a:extLst>
              <a:ext uri="{28A0092B-C50C-407E-A947-70E740481C1C}">
                <a14:useLocalDpi xmlns:a14="http://schemas.microsoft.com/office/drawing/2010/main" xmlns="" val="0"/>
              </a:ext>
            </a:extLst>
          </a:blip>
          <a:srcRect/>
          <a:stretch>
            <a:fillRect/>
          </a:stretch>
        </p:blipFill>
        <p:spPr bwMode="auto">
          <a:xfrm>
            <a:off x="0" y="5"/>
            <a:ext cx="9145588" cy="1096963"/>
          </a:xfrm>
          <a:prstGeom prst="rect">
            <a:avLst/>
          </a:prstGeom>
          <a:noFill/>
          <a:extLst>
            <a:ext uri="{909E8E84-426E-40DD-AFC4-6F175D3DCCD1}">
              <a14:hiddenFill xmlns:a14="http://schemas.microsoft.com/office/drawing/2010/main" xmlns="">
                <a:solidFill>
                  <a:srgbClr val="FFFFFF"/>
                </a:solidFill>
              </a14:hiddenFill>
            </a:ext>
          </a:extLst>
        </p:spPr>
      </p:pic>
      <p:sp>
        <p:nvSpPr>
          <p:cNvPr id="1026" name="Rectangle 2"/>
          <p:cNvSpPr>
            <a:spLocks noGrp="1" noChangeArrowheads="1"/>
          </p:cNvSpPr>
          <p:nvPr>
            <p:ph type="title"/>
          </p:nvPr>
        </p:nvSpPr>
        <p:spPr bwMode="auto">
          <a:xfrm>
            <a:off x="1" y="1"/>
            <a:ext cx="6553200" cy="87471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29" tIns="45714" rIns="91429" bIns="45714"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77815" y="1443038"/>
            <a:ext cx="8561387" cy="396716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29" tIns="45714" rIns="91429" bIns="4571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8721728" y="6361119"/>
            <a:ext cx="346075" cy="2682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29" tIns="45714" rIns="91429" bIns="45714" numCol="1" anchor="t" anchorCtr="0" compatLnSpc="1">
            <a:prstTxWarp prst="textNoShape">
              <a:avLst/>
            </a:prstTxWarp>
          </a:bodyPr>
          <a:lstStyle>
            <a:lvl1pPr algn="r">
              <a:defRPr sz="1000">
                <a:latin typeface="Arial Narrow" pitchFamily="34" charset="0"/>
              </a:defRPr>
            </a:lvl1pPr>
          </a:lstStyle>
          <a:p>
            <a:pPr defTabSz="914400" eaLnBrk="0" fontAlgn="base" hangingPunct="0">
              <a:spcBef>
                <a:spcPct val="0"/>
              </a:spcBef>
              <a:spcAft>
                <a:spcPct val="0"/>
              </a:spcAft>
            </a:pPr>
            <a:fld id="{061E1043-9714-4E6E-9006-BB3AF920A6A0}" type="slidenum">
              <a:rPr lang="en-US">
                <a:solidFill>
                  <a:srgbClr val="000000"/>
                </a:solidFill>
              </a:rPr>
              <a:pPr defTabSz="914400" eaLnBrk="0" fontAlgn="base" hangingPunct="0">
                <a:spcBef>
                  <a:spcPct val="0"/>
                </a:spcBef>
                <a:spcAft>
                  <a:spcPct val="0"/>
                </a:spcAft>
              </a:pPr>
              <a:t>‹#›</a:t>
            </a:fld>
            <a:r>
              <a:rPr lang="en-US">
                <a:solidFill>
                  <a:srgbClr val="000000"/>
                </a:solidFill>
              </a:rPr>
              <a:t>       </a:t>
            </a:r>
          </a:p>
        </p:txBody>
      </p:sp>
    </p:spTree>
    <p:extLst>
      <p:ext uri="{BB962C8B-B14F-4D97-AF65-F5344CB8AC3E}">
        <p14:creationId xmlns:p14="http://schemas.microsoft.com/office/powerpoint/2010/main" xmlns="" val="3209754602"/>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hf hdr="0" ftr="0" dt="0"/>
  <p:txStyles>
    <p:titleStyle>
      <a:lvl1pPr algn="l" rtl="0" fontAlgn="base">
        <a:spcBef>
          <a:spcPct val="0"/>
        </a:spcBef>
        <a:spcAft>
          <a:spcPct val="0"/>
        </a:spcAft>
        <a:defRPr sz="3600" b="1">
          <a:solidFill>
            <a:schemeClr val="bg1"/>
          </a:solidFill>
          <a:latin typeface="+mj-lt"/>
          <a:ea typeface="+mj-ea"/>
          <a:cs typeface="+mj-cs"/>
        </a:defRPr>
      </a:lvl1pPr>
      <a:lvl2pPr algn="l" rtl="0" fontAlgn="base">
        <a:spcBef>
          <a:spcPct val="0"/>
        </a:spcBef>
        <a:spcAft>
          <a:spcPct val="0"/>
        </a:spcAft>
        <a:defRPr sz="3600" b="1">
          <a:solidFill>
            <a:schemeClr val="bg1"/>
          </a:solidFill>
          <a:latin typeface="Arial" charset="0"/>
          <a:ea typeface="ＭＳ Ｐゴシック" pitchFamily="34" charset="-128"/>
        </a:defRPr>
      </a:lvl2pPr>
      <a:lvl3pPr algn="l" rtl="0" fontAlgn="base">
        <a:spcBef>
          <a:spcPct val="0"/>
        </a:spcBef>
        <a:spcAft>
          <a:spcPct val="0"/>
        </a:spcAft>
        <a:defRPr sz="3600" b="1">
          <a:solidFill>
            <a:schemeClr val="bg1"/>
          </a:solidFill>
          <a:latin typeface="Arial" charset="0"/>
          <a:ea typeface="ＭＳ Ｐゴシック" pitchFamily="34" charset="-128"/>
        </a:defRPr>
      </a:lvl3pPr>
      <a:lvl4pPr algn="l" rtl="0" fontAlgn="base">
        <a:spcBef>
          <a:spcPct val="0"/>
        </a:spcBef>
        <a:spcAft>
          <a:spcPct val="0"/>
        </a:spcAft>
        <a:defRPr sz="3600" b="1">
          <a:solidFill>
            <a:schemeClr val="bg1"/>
          </a:solidFill>
          <a:latin typeface="Arial" charset="0"/>
          <a:ea typeface="ＭＳ Ｐゴシック" pitchFamily="34" charset="-128"/>
        </a:defRPr>
      </a:lvl4pPr>
      <a:lvl5pPr algn="l" rtl="0" fontAlgn="base">
        <a:spcBef>
          <a:spcPct val="0"/>
        </a:spcBef>
        <a:spcAft>
          <a:spcPct val="0"/>
        </a:spcAft>
        <a:defRPr sz="3600" b="1">
          <a:solidFill>
            <a:schemeClr val="bg1"/>
          </a:solidFill>
          <a:latin typeface="Arial" charset="0"/>
          <a:ea typeface="ＭＳ Ｐゴシック" pitchFamily="34" charset="-128"/>
        </a:defRPr>
      </a:lvl5pPr>
      <a:lvl6pPr marL="457200" algn="l" rtl="0" fontAlgn="base">
        <a:spcBef>
          <a:spcPct val="0"/>
        </a:spcBef>
        <a:spcAft>
          <a:spcPct val="0"/>
        </a:spcAft>
        <a:defRPr sz="3600" b="1">
          <a:solidFill>
            <a:schemeClr val="bg1"/>
          </a:solidFill>
          <a:latin typeface="Arial" charset="0"/>
          <a:ea typeface="ＭＳ Ｐゴシック" pitchFamily="34" charset="-128"/>
        </a:defRPr>
      </a:lvl6pPr>
      <a:lvl7pPr marL="914400" algn="l" rtl="0" fontAlgn="base">
        <a:spcBef>
          <a:spcPct val="0"/>
        </a:spcBef>
        <a:spcAft>
          <a:spcPct val="0"/>
        </a:spcAft>
        <a:defRPr sz="3600" b="1">
          <a:solidFill>
            <a:schemeClr val="bg1"/>
          </a:solidFill>
          <a:latin typeface="Arial" charset="0"/>
          <a:ea typeface="ＭＳ Ｐゴシック" pitchFamily="34" charset="-128"/>
        </a:defRPr>
      </a:lvl7pPr>
      <a:lvl8pPr marL="1371600" algn="l" rtl="0" fontAlgn="base">
        <a:spcBef>
          <a:spcPct val="0"/>
        </a:spcBef>
        <a:spcAft>
          <a:spcPct val="0"/>
        </a:spcAft>
        <a:defRPr sz="3600" b="1">
          <a:solidFill>
            <a:schemeClr val="bg1"/>
          </a:solidFill>
          <a:latin typeface="Arial" charset="0"/>
          <a:ea typeface="ＭＳ Ｐゴシック" pitchFamily="34" charset="-128"/>
        </a:defRPr>
      </a:lvl8pPr>
      <a:lvl9pPr marL="1828800" algn="l" rtl="0" fontAlgn="base">
        <a:spcBef>
          <a:spcPct val="0"/>
        </a:spcBef>
        <a:spcAft>
          <a:spcPct val="0"/>
        </a:spcAft>
        <a:defRPr sz="3600" b="1">
          <a:solidFill>
            <a:schemeClr val="bg1"/>
          </a:solidFill>
          <a:latin typeface="Arial" charset="0"/>
          <a:ea typeface="ＭＳ Ｐゴシック" pitchFamily="34" charset="-128"/>
        </a:defRPr>
      </a:lvl9pPr>
    </p:titleStyle>
    <p:bodyStyle>
      <a:lvl1pPr algn="l" rtl="0" fontAlgn="base">
        <a:lnSpc>
          <a:spcPct val="85000"/>
        </a:lnSpc>
        <a:spcBef>
          <a:spcPct val="100000"/>
        </a:spcBef>
        <a:spcAft>
          <a:spcPct val="0"/>
        </a:spcAft>
        <a:buClr>
          <a:srgbClr val="7FAB47"/>
        </a:buClr>
        <a:buSzPct val="125000"/>
        <a:buFont typeface="Wingdings" pitchFamily="2" charset="2"/>
        <a:buChar char="w"/>
        <a:defRPr sz="2800">
          <a:solidFill>
            <a:srgbClr val="0B53A6"/>
          </a:solidFill>
          <a:latin typeface="+mn-lt"/>
          <a:ea typeface="+mn-ea"/>
          <a:cs typeface="+mn-cs"/>
        </a:defRPr>
      </a:lvl1pPr>
      <a:lvl2pPr marL="730250" indent="-284163" algn="l" rtl="0" fontAlgn="base">
        <a:lnSpc>
          <a:spcPct val="85000"/>
        </a:lnSpc>
        <a:spcBef>
          <a:spcPct val="100000"/>
        </a:spcBef>
        <a:spcAft>
          <a:spcPct val="0"/>
        </a:spcAft>
        <a:buClr>
          <a:srgbClr val="7FAB47"/>
        </a:buClr>
        <a:buSzPct val="110000"/>
        <a:buFont typeface="Webdings" pitchFamily="18" charset="2"/>
        <a:buChar char="4"/>
        <a:defRPr sz="2400">
          <a:solidFill>
            <a:srgbClr val="0B53A6"/>
          </a:solidFill>
          <a:latin typeface="+mn-lt"/>
          <a:ea typeface="+mn-ea"/>
        </a:defRPr>
      </a:lvl2pPr>
      <a:lvl3pPr marL="1062038" indent="-228600" algn="l" rtl="0" fontAlgn="base">
        <a:lnSpc>
          <a:spcPct val="85000"/>
        </a:lnSpc>
        <a:spcBef>
          <a:spcPct val="100000"/>
        </a:spcBef>
        <a:spcAft>
          <a:spcPct val="0"/>
        </a:spcAft>
        <a:buClr>
          <a:srgbClr val="7FAB47"/>
        </a:buClr>
        <a:buSzPct val="75000"/>
        <a:buFont typeface="Webdings" pitchFamily="18" charset="2"/>
        <a:buChar char="&lt;"/>
        <a:defRPr sz="2000">
          <a:solidFill>
            <a:srgbClr val="0B53A6"/>
          </a:solidFill>
          <a:latin typeface="+mn-lt"/>
          <a:ea typeface="+mn-ea"/>
        </a:defRPr>
      </a:lvl3pPr>
      <a:lvl4pPr marL="1392238" indent="-228600" algn="l" rtl="0" fontAlgn="base">
        <a:lnSpc>
          <a:spcPct val="85000"/>
        </a:lnSpc>
        <a:spcBef>
          <a:spcPct val="100000"/>
        </a:spcBef>
        <a:spcAft>
          <a:spcPct val="0"/>
        </a:spcAft>
        <a:buClr>
          <a:srgbClr val="7FAB47"/>
        </a:buClr>
        <a:buChar char="&gt;"/>
        <a:defRPr i="1">
          <a:solidFill>
            <a:srgbClr val="0B53A6"/>
          </a:solidFill>
          <a:latin typeface="+mn-lt"/>
          <a:ea typeface="+mn-ea"/>
        </a:defRPr>
      </a:lvl4pPr>
      <a:lvl5pPr marL="1722438" indent="-228600" algn="l" rtl="0" fontAlgn="base">
        <a:lnSpc>
          <a:spcPct val="85000"/>
        </a:lnSpc>
        <a:spcBef>
          <a:spcPct val="100000"/>
        </a:spcBef>
        <a:spcAft>
          <a:spcPct val="0"/>
        </a:spcAft>
        <a:buClr>
          <a:srgbClr val="7FAB47"/>
        </a:buClr>
        <a:buFont typeface="Times CY" pitchFamily="1" charset="-52"/>
        <a:buChar char="–"/>
        <a:defRPr sz="1700">
          <a:solidFill>
            <a:srgbClr val="0B53A6"/>
          </a:solidFill>
          <a:latin typeface="+mn-lt"/>
          <a:ea typeface="+mn-ea"/>
        </a:defRPr>
      </a:lvl5pPr>
      <a:lvl6pPr marL="2179638" indent="-228600" algn="l" rtl="0" fontAlgn="base">
        <a:lnSpc>
          <a:spcPct val="85000"/>
        </a:lnSpc>
        <a:spcBef>
          <a:spcPct val="100000"/>
        </a:spcBef>
        <a:spcAft>
          <a:spcPct val="0"/>
        </a:spcAft>
        <a:buClr>
          <a:srgbClr val="7FAB47"/>
        </a:buClr>
        <a:buFont typeface="Times CY" pitchFamily="1" charset="-52"/>
        <a:buChar char="–"/>
        <a:defRPr sz="1700">
          <a:solidFill>
            <a:srgbClr val="0B53A6"/>
          </a:solidFill>
          <a:latin typeface="+mn-lt"/>
          <a:ea typeface="+mn-ea"/>
        </a:defRPr>
      </a:lvl6pPr>
      <a:lvl7pPr marL="2636838" indent="-228600" algn="l" rtl="0" fontAlgn="base">
        <a:lnSpc>
          <a:spcPct val="85000"/>
        </a:lnSpc>
        <a:spcBef>
          <a:spcPct val="100000"/>
        </a:spcBef>
        <a:spcAft>
          <a:spcPct val="0"/>
        </a:spcAft>
        <a:buClr>
          <a:srgbClr val="7FAB47"/>
        </a:buClr>
        <a:buFont typeface="Times CY" pitchFamily="1" charset="-52"/>
        <a:buChar char="–"/>
        <a:defRPr sz="1700">
          <a:solidFill>
            <a:srgbClr val="0B53A6"/>
          </a:solidFill>
          <a:latin typeface="+mn-lt"/>
          <a:ea typeface="+mn-ea"/>
        </a:defRPr>
      </a:lvl7pPr>
      <a:lvl8pPr marL="3094038" indent="-228600" algn="l" rtl="0" fontAlgn="base">
        <a:lnSpc>
          <a:spcPct val="85000"/>
        </a:lnSpc>
        <a:spcBef>
          <a:spcPct val="100000"/>
        </a:spcBef>
        <a:spcAft>
          <a:spcPct val="0"/>
        </a:spcAft>
        <a:buClr>
          <a:srgbClr val="7FAB47"/>
        </a:buClr>
        <a:buFont typeface="Times CY" pitchFamily="1" charset="-52"/>
        <a:buChar char="–"/>
        <a:defRPr sz="1700">
          <a:solidFill>
            <a:srgbClr val="0B53A6"/>
          </a:solidFill>
          <a:latin typeface="+mn-lt"/>
          <a:ea typeface="+mn-ea"/>
        </a:defRPr>
      </a:lvl8pPr>
      <a:lvl9pPr marL="3551238" indent="-228600" algn="l" rtl="0" fontAlgn="base">
        <a:lnSpc>
          <a:spcPct val="85000"/>
        </a:lnSpc>
        <a:spcBef>
          <a:spcPct val="100000"/>
        </a:spcBef>
        <a:spcAft>
          <a:spcPct val="0"/>
        </a:spcAft>
        <a:buClr>
          <a:srgbClr val="7FAB47"/>
        </a:buClr>
        <a:buFont typeface="Times CY" pitchFamily="1" charset="-52"/>
        <a:buChar char="–"/>
        <a:defRPr sz="1700">
          <a:solidFill>
            <a:srgbClr val="0B53A6"/>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228602"/>
            <a:ext cx="8363938" cy="121879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9436" y="1447800"/>
            <a:ext cx="8363937"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453779625"/>
      </p:ext>
    </p:extLst>
  </p:cSld>
  <p:clrMap bg1="dk1" tx1="lt1" bg2="dk2" tx2="lt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all" spc="-15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20"/>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20"/>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000" y="127000"/>
            <a:ext cx="8870950" cy="6953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Title Slide</a:t>
            </a:r>
          </a:p>
        </p:txBody>
      </p:sp>
      <p:sp>
        <p:nvSpPr>
          <p:cNvPr id="1032" name="Rectangle 8"/>
          <p:cNvSpPr>
            <a:spLocks noGrp="1" noChangeArrowheads="1"/>
          </p:cNvSpPr>
          <p:nvPr>
            <p:ph type="body" idx="1"/>
          </p:nvPr>
        </p:nvSpPr>
        <p:spPr bwMode="auto">
          <a:xfrm>
            <a:off x="107950" y="1584331"/>
            <a:ext cx="8915400" cy="2214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Lst>
  <p:transition/>
  <p:timing>
    <p:tnLst>
      <p:par>
        <p:cTn id="1" dur="indefinite" restart="never" nodeType="tmRoot"/>
      </p:par>
    </p:tnLst>
  </p:timing>
  <p:txStyles>
    <p:titleStyle>
      <a:lvl1pPr algn="l" rtl="0" eaLnBrk="0" fontAlgn="base" hangingPunct="0">
        <a:lnSpc>
          <a:spcPct val="90000"/>
        </a:lnSpc>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2pPr>
      <a:lvl3pPr algn="l" rtl="0" eaLnBrk="0" fontAlgn="base" hangingPunct="0">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3pPr>
      <a:lvl4pPr algn="l" rtl="0" eaLnBrk="0" fontAlgn="base" hangingPunct="0">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4pPr>
      <a:lvl5pPr algn="l" rtl="0" eaLnBrk="0" fontAlgn="base" hangingPunct="0">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5pPr>
      <a:lvl6pPr marL="457200" algn="l" rtl="0" fontAlgn="base">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6pPr>
      <a:lvl7pPr marL="914400" algn="l" rtl="0" fontAlgn="base">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7pPr>
      <a:lvl8pPr marL="1371600" algn="l" rtl="0" fontAlgn="base">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8pPr>
      <a:lvl9pPr marL="1828800" algn="l" rtl="0" fontAlgn="base">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9pPr>
    </p:titleStyle>
    <p:bodyStyle>
      <a:lvl1pPr marL="460375" indent="-460375" algn="l" rtl="0" eaLnBrk="0" fontAlgn="base" hangingPunct="0">
        <a:lnSpc>
          <a:spcPct val="90000"/>
        </a:lnSpc>
        <a:spcBef>
          <a:spcPct val="30000"/>
        </a:spcBef>
        <a:spcAft>
          <a:spcPct val="0"/>
        </a:spcAft>
        <a:buClr>
          <a:schemeClr val="tx2"/>
        </a:buClr>
        <a:buSzPct val="55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855663" indent="-393700" algn="l" rtl="0" eaLnBrk="0" fontAlgn="base" hangingPunct="0">
        <a:lnSpc>
          <a:spcPct val="90000"/>
        </a:lnSpc>
        <a:spcBef>
          <a:spcPct val="30000"/>
        </a:spcBef>
        <a:spcAft>
          <a:spcPct val="0"/>
        </a:spcAft>
        <a:buClr>
          <a:schemeClr val="tx2"/>
        </a:buClr>
        <a:buSzPct val="55000"/>
        <a:buFont typeface="Wingdings" pitchFamily="2" charset="2"/>
        <a:buBlip>
          <a:blip r:embed="rId14"/>
        </a:buBlip>
        <a:defRPr sz="2800">
          <a:solidFill>
            <a:schemeClr val="tx1"/>
          </a:solidFill>
          <a:effectLst>
            <a:outerShdw blurRad="38100" dist="38100" dir="2700000" algn="tl">
              <a:srgbClr val="000000"/>
            </a:outerShdw>
          </a:effectLst>
          <a:latin typeface="+mn-lt"/>
          <a:cs typeface="+mn-cs"/>
        </a:defRPr>
      </a:lvl2pPr>
      <a:lvl3pPr marL="1258888" indent="-401638" algn="l" rtl="0" eaLnBrk="0" fontAlgn="base" hangingPunct="0">
        <a:lnSpc>
          <a:spcPct val="90000"/>
        </a:lnSpc>
        <a:spcBef>
          <a:spcPct val="30000"/>
        </a:spcBef>
        <a:spcAft>
          <a:spcPct val="0"/>
        </a:spcAft>
        <a:buClr>
          <a:schemeClr val="tx2"/>
        </a:buClr>
        <a:buSzPct val="55000"/>
        <a:buFont typeface="Wingdings" pitchFamily="2" charset="2"/>
        <a:buBlip>
          <a:blip r:embed="rId14"/>
        </a:buBlip>
        <a:defRPr sz="2400">
          <a:solidFill>
            <a:schemeClr val="tx1"/>
          </a:solidFill>
          <a:effectLst>
            <a:outerShdw blurRad="38100" dist="38100" dir="2700000" algn="tl">
              <a:srgbClr val="000000"/>
            </a:outerShdw>
          </a:effectLst>
          <a:latin typeface="+mn-lt"/>
          <a:cs typeface="+mn-cs"/>
        </a:defRPr>
      </a:lvl3pPr>
      <a:lvl4pPr marL="1595438" indent="-334963" algn="l" rtl="0" eaLnBrk="0" fontAlgn="base" hangingPunct="0">
        <a:lnSpc>
          <a:spcPct val="90000"/>
        </a:lnSpc>
        <a:spcBef>
          <a:spcPct val="30000"/>
        </a:spcBef>
        <a:spcAft>
          <a:spcPct val="0"/>
        </a:spcAft>
        <a:buClr>
          <a:schemeClr val="tx2"/>
        </a:buClr>
        <a:buSzPct val="55000"/>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4pPr>
      <a:lvl5pPr marL="1909763" indent="-300038" algn="l" rtl="0" eaLnBrk="0" fontAlgn="base" hangingPunct="0">
        <a:lnSpc>
          <a:spcPct val="90000"/>
        </a:lnSpc>
        <a:spcBef>
          <a:spcPct val="30000"/>
        </a:spcBef>
        <a:spcAft>
          <a:spcPct val="0"/>
        </a:spcAft>
        <a:buClr>
          <a:schemeClr val="tx2"/>
        </a:buClr>
        <a:buSzPct val="55000"/>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5pPr>
      <a:lvl6pPr marL="2366963" indent="-300038" algn="l" rtl="0" fontAlgn="base">
        <a:lnSpc>
          <a:spcPct val="90000"/>
        </a:lnSpc>
        <a:spcBef>
          <a:spcPct val="30000"/>
        </a:spcBef>
        <a:spcAft>
          <a:spcPct val="0"/>
        </a:spcAft>
        <a:buClr>
          <a:schemeClr val="tx2"/>
        </a:buClr>
        <a:buSzPct val="55000"/>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6pPr>
      <a:lvl7pPr marL="2824163" indent="-300038" algn="l" rtl="0" fontAlgn="base">
        <a:lnSpc>
          <a:spcPct val="90000"/>
        </a:lnSpc>
        <a:spcBef>
          <a:spcPct val="30000"/>
        </a:spcBef>
        <a:spcAft>
          <a:spcPct val="0"/>
        </a:spcAft>
        <a:buClr>
          <a:schemeClr val="tx2"/>
        </a:buClr>
        <a:buSzPct val="55000"/>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7pPr>
      <a:lvl8pPr marL="3281363" indent="-300038" algn="l" rtl="0" fontAlgn="base">
        <a:lnSpc>
          <a:spcPct val="90000"/>
        </a:lnSpc>
        <a:spcBef>
          <a:spcPct val="30000"/>
        </a:spcBef>
        <a:spcAft>
          <a:spcPct val="0"/>
        </a:spcAft>
        <a:buClr>
          <a:schemeClr val="tx2"/>
        </a:buClr>
        <a:buSzPct val="55000"/>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8pPr>
      <a:lvl9pPr marL="3738563" indent="-300038" algn="l" rtl="0" fontAlgn="base">
        <a:lnSpc>
          <a:spcPct val="90000"/>
        </a:lnSpc>
        <a:spcBef>
          <a:spcPct val="30000"/>
        </a:spcBef>
        <a:spcAft>
          <a:spcPct val="0"/>
        </a:spcAft>
        <a:buClr>
          <a:schemeClr val="tx2"/>
        </a:buClr>
        <a:buSzPct val="55000"/>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52.emf"/><Relationship Id="rId3" Type="http://schemas.openxmlformats.org/officeDocument/2006/relationships/image" Target="../media/image11.png"/><Relationship Id="rId7" Type="http://schemas.openxmlformats.org/officeDocument/2006/relationships/diagramLayout" Target="../diagrams/layout1.xml"/><Relationship Id="rId12" Type="http://schemas.openxmlformats.org/officeDocument/2006/relationships/image" Target="../media/image24.emf"/><Relationship Id="rId2" Type="http://schemas.openxmlformats.org/officeDocument/2006/relationships/notesSlide" Target="../notesSlides/notesSlide5.xml"/><Relationship Id="rId16" Type="http://schemas.openxmlformats.org/officeDocument/2006/relationships/image" Target="../media/image43.emf"/><Relationship Id="rId1" Type="http://schemas.openxmlformats.org/officeDocument/2006/relationships/slideLayout" Target="../slideLayouts/slideLayout45.xml"/><Relationship Id="rId6" Type="http://schemas.openxmlformats.org/officeDocument/2006/relationships/diagramData" Target="../diagrams/data1.xml"/><Relationship Id="rId11" Type="http://schemas.openxmlformats.org/officeDocument/2006/relationships/image" Target="../media/image47.emf"/><Relationship Id="rId5" Type="http://schemas.openxmlformats.org/officeDocument/2006/relationships/image" Target="../media/image51.png"/><Relationship Id="rId15" Type="http://schemas.openxmlformats.org/officeDocument/2006/relationships/image" Target="../media/image54.emf"/><Relationship Id="rId10" Type="http://schemas.microsoft.com/office/2007/relationships/diagramDrawing" Target="../diagrams/drawing1.xml"/><Relationship Id="rId4" Type="http://schemas.openxmlformats.org/officeDocument/2006/relationships/image" Target="../media/image3.png"/><Relationship Id="rId9" Type="http://schemas.openxmlformats.org/officeDocument/2006/relationships/diagramColors" Target="../diagrams/colors1.xml"/><Relationship Id="rId14" Type="http://schemas.openxmlformats.org/officeDocument/2006/relationships/image" Target="../media/image53.emf"/></Relationships>
</file>

<file path=ppt/slides/_rels/slide12.xml.rels><?xml version="1.0" encoding="UTF-8" standalone="yes"?>
<Relationships xmlns="http://schemas.openxmlformats.org/package/2006/relationships"><Relationship Id="rId8" Type="http://schemas.openxmlformats.org/officeDocument/2006/relationships/image" Target="../media/image46.emf"/><Relationship Id="rId13" Type="http://schemas.openxmlformats.org/officeDocument/2006/relationships/image" Target="../media/image41.png"/><Relationship Id="rId3" Type="http://schemas.openxmlformats.org/officeDocument/2006/relationships/image" Target="../media/image50.png"/><Relationship Id="rId7" Type="http://schemas.openxmlformats.org/officeDocument/2006/relationships/image" Target="../media/image45.emf"/><Relationship Id="rId12"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41.xml"/><Relationship Id="rId6" Type="http://schemas.openxmlformats.org/officeDocument/2006/relationships/image" Target="../media/image44.emf"/><Relationship Id="rId11" Type="http://schemas.openxmlformats.org/officeDocument/2006/relationships/image" Target="../media/image26.jpeg"/><Relationship Id="rId5" Type="http://schemas.openxmlformats.org/officeDocument/2006/relationships/image" Target="../media/image23.emf"/><Relationship Id="rId10" Type="http://schemas.openxmlformats.org/officeDocument/2006/relationships/image" Target="../media/image24.emf"/><Relationship Id="rId4" Type="http://schemas.openxmlformats.org/officeDocument/2006/relationships/image" Target="../media/image42.png"/><Relationship Id="rId9" Type="http://schemas.openxmlformats.org/officeDocument/2006/relationships/image" Target="../media/image47.emf"/><Relationship Id="rId14" Type="http://schemas.openxmlformats.org/officeDocument/2006/relationships/image" Target="../media/image25.gif"/></Relationships>
</file>

<file path=ppt/slides/_rels/slide13.xml.rels><?xml version="1.0" encoding="UTF-8" standalone="yes"?>
<Relationships xmlns="http://schemas.openxmlformats.org/package/2006/relationships"><Relationship Id="rId3" Type="http://schemas.openxmlformats.org/officeDocument/2006/relationships/hyperlink" Target="http://www.microsoft.com/sqlserver/2008/en/us/R2-complex-event.aspx" TargetMode="External"/><Relationship Id="rId2" Type="http://schemas.openxmlformats.org/officeDocument/2006/relationships/notesSlide" Target="../notesSlides/notesSlide7.xml"/><Relationship Id="rId1" Type="http://schemas.openxmlformats.org/officeDocument/2006/relationships/slideLayout" Target="../slideLayouts/slideLayout41.xml"/><Relationship Id="rId6" Type="http://schemas.openxmlformats.org/officeDocument/2006/relationships/hyperlink" Target="https://www.microsoftelearning.com/eLearning" TargetMode="External"/><Relationship Id="rId5" Type="http://schemas.openxmlformats.org/officeDocument/2006/relationships/hyperlink" Target="http://msdn.microsoft.com/en-us/library/ee362541(SQL.105).aspx" TargetMode="External"/><Relationship Id="rId4" Type="http://schemas.openxmlformats.org/officeDocument/2006/relationships/hyperlink" Target="http://blogs.msdn.com/streaminsight/"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5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8" Type="http://schemas.openxmlformats.org/officeDocument/2006/relationships/image" Target="../media/image29.gif"/><Relationship Id="rId13" Type="http://schemas.openxmlformats.org/officeDocument/2006/relationships/image" Target="../media/image34.png"/><Relationship Id="rId18" Type="http://schemas.openxmlformats.org/officeDocument/2006/relationships/image" Target="../media/image39.png"/><Relationship Id="rId3" Type="http://schemas.openxmlformats.org/officeDocument/2006/relationships/image" Target="../media/image24.emf"/><Relationship Id="rId7" Type="http://schemas.openxmlformats.org/officeDocument/2006/relationships/image" Target="../media/image28.wmf"/><Relationship Id="rId12" Type="http://schemas.openxmlformats.org/officeDocument/2006/relationships/image" Target="../media/image33.png"/><Relationship Id="rId17" Type="http://schemas.openxmlformats.org/officeDocument/2006/relationships/image" Target="../media/image38.png"/><Relationship Id="rId2" Type="http://schemas.openxmlformats.org/officeDocument/2006/relationships/image" Target="../media/image23.emf"/><Relationship Id="rId16" Type="http://schemas.openxmlformats.org/officeDocument/2006/relationships/image" Target="../media/image37.png"/><Relationship Id="rId1" Type="http://schemas.openxmlformats.org/officeDocument/2006/relationships/slideLayout" Target="../slideLayouts/slideLayout41.xml"/><Relationship Id="rId6" Type="http://schemas.openxmlformats.org/officeDocument/2006/relationships/image" Target="../media/image27.emf"/><Relationship Id="rId11" Type="http://schemas.openxmlformats.org/officeDocument/2006/relationships/image" Target="../media/image32.png"/><Relationship Id="rId5" Type="http://schemas.openxmlformats.org/officeDocument/2006/relationships/image" Target="../media/image26.jpeg"/><Relationship Id="rId15" Type="http://schemas.openxmlformats.org/officeDocument/2006/relationships/image" Target="../media/image36.png"/><Relationship Id="rId10" Type="http://schemas.openxmlformats.org/officeDocument/2006/relationships/image" Target="../media/image31.png"/><Relationship Id="rId19" Type="http://schemas.openxmlformats.org/officeDocument/2006/relationships/image" Target="../media/image40.png"/><Relationship Id="rId4" Type="http://schemas.openxmlformats.org/officeDocument/2006/relationships/image" Target="../media/image25.gif"/><Relationship Id="rId9" Type="http://schemas.openxmlformats.org/officeDocument/2006/relationships/image" Target="../media/image30.png"/><Relationship Id="rId14" Type="http://schemas.openxmlformats.org/officeDocument/2006/relationships/image" Target="../media/image3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xml"/><Relationship Id="rId1" Type="http://schemas.openxmlformats.org/officeDocument/2006/relationships/slideLayout" Target="../slideLayouts/slideLayout41.xml"/><Relationship Id="rId5" Type="http://schemas.openxmlformats.org/officeDocument/2006/relationships/image" Target="../media/image43.emf"/><Relationship Id="rId4" Type="http://schemas.openxmlformats.org/officeDocument/2006/relationships/image" Target="../media/image42.png"/></Relationships>
</file>

<file path=ppt/slides/_rels/slide6.xml.rels><?xml version="1.0" encoding="UTF-8" standalone="yes"?>
<Relationships xmlns="http://schemas.openxmlformats.org/package/2006/relationships"><Relationship Id="rId8" Type="http://schemas.openxmlformats.org/officeDocument/2006/relationships/image" Target="../media/image47.emf"/><Relationship Id="rId13" Type="http://schemas.openxmlformats.org/officeDocument/2006/relationships/image" Target="../media/image49.png"/><Relationship Id="rId3" Type="http://schemas.openxmlformats.org/officeDocument/2006/relationships/image" Target="../media/image42.png"/><Relationship Id="rId7" Type="http://schemas.openxmlformats.org/officeDocument/2006/relationships/image" Target="../media/image46.emf"/><Relationship Id="rId12"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41.xml"/><Relationship Id="rId6" Type="http://schemas.openxmlformats.org/officeDocument/2006/relationships/image" Target="../media/image45.emf"/><Relationship Id="rId11" Type="http://schemas.openxmlformats.org/officeDocument/2006/relationships/image" Target="../media/image48.png"/><Relationship Id="rId5" Type="http://schemas.openxmlformats.org/officeDocument/2006/relationships/image" Target="../media/image44.emf"/><Relationship Id="rId15" Type="http://schemas.openxmlformats.org/officeDocument/2006/relationships/image" Target="../media/image50.png"/><Relationship Id="rId10" Type="http://schemas.openxmlformats.org/officeDocument/2006/relationships/image" Target="../media/image26.jpeg"/><Relationship Id="rId4" Type="http://schemas.openxmlformats.org/officeDocument/2006/relationships/image" Target="../media/image23.emf"/><Relationship Id="rId9" Type="http://schemas.openxmlformats.org/officeDocument/2006/relationships/image" Target="../media/image24.emf"/><Relationship Id="rId14" Type="http://schemas.openxmlformats.org/officeDocument/2006/relationships/image" Target="../media/image25.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4580" name="Picture 4" descr="title background"/>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588"/>
            <a:ext cx="9145588" cy="6859588"/>
          </a:xfrm>
          <a:prstGeom prst="rect">
            <a:avLst/>
          </a:prstGeom>
          <a:noFill/>
          <a:extLst>
            <a:ext uri="{909E8E84-426E-40DD-AFC4-6F175D3DCCD1}">
              <a14:hiddenFill xmlns:a14="http://schemas.microsoft.com/office/drawing/2010/main" xmlns="">
                <a:solidFill>
                  <a:srgbClr val="FFFFFF"/>
                </a:solidFill>
              </a14:hiddenFill>
            </a:ext>
          </a:extLst>
        </p:spPr>
      </p:pic>
      <p:sp>
        <p:nvSpPr>
          <p:cNvPr id="24581" name="Text Box 5"/>
          <p:cNvSpPr txBox="1">
            <a:spLocks noChangeArrowheads="1"/>
          </p:cNvSpPr>
          <p:nvPr/>
        </p:nvSpPr>
        <p:spPr bwMode="auto">
          <a:xfrm>
            <a:off x="0" y="403233"/>
            <a:ext cx="9004300" cy="6318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lIns="82058" tIns="41029" rIns="82058" bIns="41029">
            <a:spAutoFit/>
          </a:bodyPr>
          <a:lstStyle>
            <a:lvl1pPr defTabSz="820738">
              <a:defRPr sz="2400">
                <a:solidFill>
                  <a:schemeClr val="tx1"/>
                </a:solidFill>
                <a:latin typeface="Arial" charset="0"/>
                <a:ea typeface="ＭＳ Ｐゴシック" pitchFamily="34" charset="-128"/>
              </a:defRPr>
            </a:lvl1pPr>
            <a:lvl2pPr marL="409575" defTabSz="820738">
              <a:defRPr sz="2400">
                <a:solidFill>
                  <a:schemeClr val="tx1"/>
                </a:solidFill>
                <a:latin typeface="Arial" charset="0"/>
                <a:ea typeface="ＭＳ Ｐゴシック" pitchFamily="34" charset="-128"/>
              </a:defRPr>
            </a:lvl2pPr>
            <a:lvl3pPr marL="820738" defTabSz="820738">
              <a:defRPr sz="2400">
                <a:solidFill>
                  <a:schemeClr val="tx1"/>
                </a:solidFill>
                <a:latin typeface="Arial" charset="0"/>
                <a:ea typeface="ＭＳ Ｐゴシック" pitchFamily="34" charset="-128"/>
              </a:defRPr>
            </a:lvl3pPr>
            <a:lvl4pPr marL="1230313" defTabSz="820738">
              <a:defRPr sz="2400">
                <a:solidFill>
                  <a:schemeClr val="tx1"/>
                </a:solidFill>
                <a:latin typeface="Arial" charset="0"/>
                <a:ea typeface="ＭＳ Ｐゴシック" pitchFamily="34" charset="-128"/>
              </a:defRPr>
            </a:lvl4pPr>
            <a:lvl5pPr marL="1641475" defTabSz="820738">
              <a:defRPr sz="2400">
                <a:solidFill>
                  <a:schemeClr val="tx1"/>
                </a:solidFill>
                <a:latin typeface="Arial" charset="0"/>
                <a:ea typeface="ＭＳ Ｐゴシック" pitchFamily="34" charset="-128"/>
              </a:defRPr>
            </a:lvl5pPr>
            <a:lvl6pPr marL="2098675" defTabSz="820738" eaLnBrk="0" fontAlgn="base" hangingPunct="0">
              <a:spcBef>
                <a:spcPct val="0"/>
              </a:spcBef>
              <a:spcAft>
                <a:spcPct val="0"/>
              </a:spcAft>
              <a:defRPr sz="2400">
                <a:solidFill>
                  <a:schemeClr val="tx1"/>
                </a:solidFill>
                <a:latin typeface="Arial" charset="0"/>
                <a:ea typeface="ＭＳ Ｐゴシック" pitchFamily="34" charset="-128"/>
              </a:defRPr>
            </a:lvl6pPr>
            <a:lvl7pPr marL="2555875" defTabSz="820738" eaLnBrk="0" fontAlgn="base" hangingPunct="0">
              <a:spcBef>
                <a:spcPct val="0"/>
              </a:spcBef>
              <a:spcAft>
                <a:spcPct val="0"/>
              </a:spcAft>
              <a:defRPr sz="2400">
                <a:solidFill>
                  <a:schemeClr val="tx1"/>
                </a:solidFill>
                <a:latin typeface="Arial" charset="0"/>
                <a:ea typeface="ＭＳ Ｐゴシック" pitchFamily="34" charset="-128"/>
              </a:defRPr>
            </a:lvl7pPr>
            <a:lvl8pPr marL="3013075" defTabSz="820738" eaLnBrk="0" fontAlgn="base" hangingPunct="0">
              <a:spcBef>
                <a:spcPct val="0"/>
              </a:spcBef>
              <a:spcAft>
                <a:spcPct val="0"/>
              </a:spcAft>
              <a:defRPr sz="2400">
                <a:solidFill>
                  <a:schemeClr val="tx1"/>
                </a:solidFill>
                <a:latin typeface="Arial" charset="0"/>
                <a:ea typeface="ＭＳ Ｐゴシック" pitchFamily="34" charset="-128"/>
              </a:defRPr>
            </a:lvl8pPr>
            <a:lvl9pPr marL="3470275" defTabSz="820738"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0" fontAlgn="base" hangingPunct="0">
              <a:spcBef>
                <a:spcPct val="50000"/>
              </a:spcBef>
              <a:spcAft>
                <a:spcPct val="0"/>
              </a:spcAft>
            </a:pPr>
            <a:r>
              <a:rPr lang="en-US" sz="3600" b="1">
                <a:solidFill>
                  <a:srgbClr val="FFFFFF"/>
                </a:solidFill>
              </a:rPr>
              <a:t>Financial Services Technology Expo</a:t>
            </a:r>
          </a:p>
        </p:txBody>
      </p:sp>
      <p:sp>
        <p:nvSpPr>
          <p:cNvPr id="24582" name="Text Box 6"/>
          <p:cNvSpPr txBox="1">
            <a:spLocks noChangeArrowheads="1"/>
          </p:cNvSpPr>
          <p:nvPr/>
        </p:nvSpPr>
        <p:spPr bwMode="auto">
          <a:xfrm>
            <a:off x="554038" y="2084388"/>
            <a:ext cx="2355850" cy="4175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lIns="82058" tIns="41029" rIns="82058" bIns="41029">
            <a:spAutoFit/>
          </a:bodyPr>
          <a:lstStyle>
            <a:lvl1pPr defTabSz="820738">
              <a:defRPr sz="2400">
                <a:solidFill>
                  <a:schemeClr val="tx1"/>
                </a:solidFill>
                <a:latin typeface="Arial" charset="0"/>
                <a:ea typeface="ＭＳ Ｐゴシック" pitchFamily="34" charset="-128"/>
              </a:defRPr>
            </a:lvl1pPr>
            <a:lvl2pPr marL="409575" defTabSz="820738">
              <a:defRPr sz="2400">
                <a:solidFill>
                  <a:schemeClr val="tx1"/>
                </a:solidFill>
                <a:latin typeface="Arial" charset="0"/>
                <a:ea typeface="ＭＳ Ｐゴシック" pitchFamily="34" charset="-128"/>
              </a:defRPr>
            </a:lvl2pPr>
            <a:lvl3pPr marL="820738" defTabSz="820738">
              <a:defRPr sz="2400">
                <a:solidFill>
                  <a:schemeClr val="tx1"/>
                </a:solidFill>
                <a:latin typeface="Arial" charset="0"/>
                <a:ea typeface="ＭＳ Ｐゴシック" pitchFamily="34" charset="-128"/>
              </a:defRPr>
            </a:lvl3pPr>
            <a:lvl4pPr marL="1230313" defTabSz="820738">
              <a:defRPr sz="2400">
                <a:solidFill>
                  <a:schemeClr val="tx1"/>
                </a:solidFill>
                <a:latin typeface="Arial" charset="0"/>
                <a:ea typeface="ＭＳ Ｐゴシック" pitchFamily="34" charset="-128"/>
              </a:defRPr>
            </a:lvl4pPr>
            <a:lvl5pPr marL="1641475" defTabSz="820738">
              <a:defRPr sz="2400">
                <a:solidFill>
                  <a:schemeClr val="tx1"/>
                </a:solidFill>
                <a:latin typeface="Arial" charset="0"/>
                <a:ea typeface="ＭＳ Ｐゴシック" pitchFamily="34" charset="-128"/>
              </a:defRPr>
            </a:lvl5pPr>
            <a:lvl6pPr marL="2098675" defTabSz="820738" eaLnBrk="0" fontAlgn="base" hangingPunct="0">
              <a:spcBef>
                <a:spcPct val="0"/>
              </a:spcBef>
              <a:spcAft>
                <a:spcPct val="0"/>
              </a:spcAft>
              <a:defRPr sz="2400">
                <a:solidFill>
                  <a:schemeClr val="tx1"/>
                </a:solidFill>
                <a:latin typeface="Arial" charset="0"/>
                <a:ea typeface="ＭＳ Ｐゴシック" pitchFamily="34" charset="-128"/>
              </a:defRPr>
            </a:lvl6pPr>
            <a:lvl7pPr marL="2555875" defTabSz="820738" eaLnBrk="0" fontAlgn="base" hangingPunct="0">
              <a:spcBef>
                <a:spcPct val="0"/>
              </a:spcBef>
              <a:spcAft>
                <a:spcPct val="0"/>
              </a:spcAft>
              <a:defRPr sz="2400">
                <a:solidFill>
                  <a:schemeClr val="tx1"/>
                </a:solidFill>
                <a:latin typeface="Arial" charset="0"/>
                <a:ea typeface="ＭＳ Ｐゴシック" pitchFamily="34" charset="-128"/>
              </a:defRPr>
            </a:lvl7pPr>
            <a:lvl8pPr marL="3013075" defTabSz="820738" eaLnBrk="0" fontAlgn="base" hangingPunct="0">
              <a:spcBef>
                <a:spcPct val="0"/>
              </a:spcBef>
              <a:spcAft>
                <a:spcPct val="0"/>
              </a:spcAft>
              <a:defRPr sz="2400">
                <a:solidFill>
                  <a:schemeClr val="tx1"/>
                </a:solidFill>
                <a:latin typeface="Arial" charset="0"/>
                <a:ea typeface="ＭＳ Ｐゴシック" pitchFamily="34" charset="-128"/>
              </a:defRPr>
            </a:lvl8pPr>
            <a:lvl9pPr marL="3470275" defTabSz="820738"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0" fontAlgn="base" hangingPunct="0">
              <a:spcBef>
                <a:spcPct val="50000"/>
              </a:spcBef>
              <a:spcAft>
                <a:spcPct val="0"/>
              </a:spcAft>
            </a:pPr>
            <a:endParaRPr lang="en-US" sz="2200">
              <a:solidFill>
                <a:srgbClr val="000000"/>
              </a:solidFill>
            </a:endParaRPr>
          </a:p>
        </p:txBody>
      </p:sp>
      <p:sp>
        <p:nvSpPr>
          <p:cNvPr id="24586" name="Text Box 10"/>
          <p:cNvSpPr txBox="1">
            <a:spLocks noChangeArrowheads="1"/>
          </p:cNvSpPr>
          <p:nvPr/>
        </p:nvSpPr>
        <p:spPr bwMode="auto">
          <a:xfrm>
            <a:off x="64265" y="1405464"/>
            <a:ext cx="5775431" cy="48610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82058" tIns="41029" rIns="82058" bIns="41029">
            <a:spAutoFit/>
          </a:bodyPr>
          <a:lstStyle>
            <a:lvl1pPr defTabSz="820738">
              <a:defRPr sz="2400">
                <a:solidFill>
                  <a:schemeClr val="tx1"/>
                </a:solidFill>
                <a:latin typeface="Arial" charset="0"/>
                <a:ea typeface="ＭＳ Ｐゴシック" pitchFamily="34" charset="-128"/>
              </a:defRPr>
            </a:lvl1pPr>
            <a:lvl2pPr marL="409575" defTabSz="820738">
              <a:defRPr sz="2400">
                <a:solidFill>
                  <a:schemeClr val="tx1"/>
                </a:solidFill>
                <a:latin typeface="Arial" charset="0"/>
                <a:ea typeface="ＭＳ Ｐゴシック" pitchFamily="34" charset="-128"/>
              </a:defRPr>
            </a:lvl2pPr>
            <a:lvl3pPr marL="820738" defTabSz="820738">
              <a:defRPr sz="2400">
                <a:solidFill>
                  <a:schemeClr val="tx1"/>
                </a:solidFill>
                <a:latin typeface="Arial" charset="0"/>
                <a:ea typeface="ＭＳ Ｐゴシック" pitchFamily="34" charset="-128"/>
              </a:defRPr>
            </a:lvl3pPr>
            <a:lvl4pPr marL="1230313" defTabSz="820738">
              <a:defRPr sz="2400">
                <a:solidFill>
                  <a:schemeClr val="tx1"/>
                </a:solidFill>
                <a:latin typeface="Arial" charset="0"/>
                <a:ea typeface="ＭＳ Ｐゴシック" pitchFamily="34" charset="-128"/>
              </a:defRPr>
            </a:lvl4pPr>
            <a:lvl5pPr marL="1641475" defTabSz="820738">
              <a:defRPr sz="2400">
                <a:solidFill>
                  <a:schemeClr val="tx1"/>
                </a:solidFill>
                <a:latin typeface="Arial" charset="0"/>
                <a:ea typeface="ＭＳ Ｐゴシック" pitchFamily="34" charset="-128"/>
              </a:defRPr>
            </a:lvl5pPr>
            <a:lvl6pPr marL="2098675" defTabSz="820738" eaLnBrk="0" fontAlgn="base" hangingPunct="0">
              <a:spcBef>
                <a:spcPct val="0"/>
              </a:spcBef>
              <a:spcAft>
                <a:spcPct val="0"/>
              </a:spcAft>
              <a:defRPr sz="2400">
                <a:solidFill>
                  <a:schemeClr val="tx1"/>
                </a:solidFill>
                <a:latin typeface="Arial" charset="0"/>
                <a:ea typeface="ＭＳ Ｐゴシック" pitchFamily="34" charset="-128"/>
              </a:defRPr>
            </a:lvl6pPr>
            <a:lvl7pPr marL="2555875" defTabSz="820738" eaLnBrk="0" fontAlgn="base" hangingPunct="0">
              <a:spcBef>
                <a:spcPct val="0"/>
              </a:spcBef>
              <a:spcAft>
                <a:spcPct val="0"/>
              </a:spcAft>
              <a:defRPr sz="2400">
                <a:solidFill>
                  <a:schemeClr val="tx1"/>
                </a:solidFill>
                <a:latin typeface="Arial" charset="0"/>
                <a:ea typeface="ＭＳ Ｐゴシック" pitchFamily="34" charset="-128"/>
              </a:defRPr>
            </a:lvl7pPr>
            <a:lvl8pPr marL="3013075" defTabSz="820738" eaLnBrk="0" fontAlgn="base" hangingPunct="0">
              <a:spcBef>
                <a:spcPct val="0"/>
              </a:spcBef>
              <a:spcAft>
                <a:spcPct val="0"/>
              </a:spcAft>
              <a:defRPr sz="2400">
                <a:solidFill>
                  <a:schemeClr val="tx1"/>
                </a:solidFill>
                <a:latin typeface="Arial" charset="0"/>
                <a:ea typeface="ＭＳ Ｐゴシック" pitchFamily="34" charset="-128"/>
              </a:defRPr>
            </a:lvl8pPr>
            <a:lvl9pPr marL="3470275" defTabSz="820738"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0" fontAlgn="base" hangingPunct="0">
              <a:spcBef>
                <a:spcPct val="50000"/>
              </a:spcBef>
              <a:spcAft>
                <a:spcPct val="0"/>
              </a:spcAft>
            </a:pPr>
            <a:r>
              <a:rPr lang="en-US" sz="2800" b="1" dirty="0" smtClean="0">
                <a:solidFill>
                  <a:srgbClr val="FFFFFF"/>
                </a:solidFill>
              </a:rPr>
              <a:t>Microsoft </a:t>
            </a:r>
            <a:r>
              <a:rPr lang="en-US" sz="2800" b="1" dirty="0" err="1" smtClean="0">
                <a:solidFill>
                  <a:srgbClr val="FFFFFF"/>
                </a:solidFill>
              </a:rPr>
              <a:t>StreamInsight</a:t>
            </a:r>
            <a:r>
              <a:rPr lang="en-US" sz="2800" b="1" dirty="0" smtClean="0">
                <a:solidFill>
                  <a:srgbClr val="FFFFFF"/>
                </a:solidFill>
              </a:rPr>
              <a:t> </a:t>
            </a:r>
            <a:br>
              <a:rPr lang="en-US" sz="2800" b="1" dirty="0" smtClean="0">
                <a:solidFill>
                  <a:srgbClr val="FFFFFF"/>
                </a:solidFill>
              </a:rPr>
            </a:br>
            <a:r>
              <a:rPr lang="en-US" sz="2800" b="1" dirty="0" smtClean="0">
                <a:solidFill>
                  <a:srgbClr val="FFFFFF"/>
                </a:solidFill>
              </a:rPr>
              <a:t>for Financial Services</a:t>
            </a:r>
          </a:p>
          <a:p>
            <a:pPr eaLnBrk="0" fontAlgn="base" hangingPunct="0">
              <a:spcBef>
                <a:spcPct val="50000"/>
              </a:spcBef>
              <a:spcAft>
                <a:spcPct val="0"/>
              </a:spcAft>
            </a:pPr>
            <a:endParaRPr lang="en-US" sz="2800" b="1" dirty="0" smtClean="0">
              <a:solidFill>
                <a:srgbClr val="FFFFFF"/>
              </a:solidFill>
            </a:endParaRPr>
          </a:p>
          <a:p>
            <a:pPr eaLnBrk="0" fontAlgn="base" hangingPunct="0">
              <a:spcBef>
                <a:spcPct val="50000"/>
              </a:spcBef>
              <a:spcAft>
                <a:spcPct val="0"/>
              </a:spcAft>
            </a:pPr>
            <a:r>
              <a:rPr lang="en-US" sz="2500" b="1" i="1" dirty="0" smtClean="0">
                <a:solidFill>
                  <a:srgbClr val="FFFFFF"/>
                </a:solidFill>
              </a:rPr>
              <a:t>A Microsoft Point of View Presentation</a:t>
            </a:r>
          </a:p>
          <a:p>
            <a:pPr eaLnBrk="0" fontAlgn="base" hangingPunct="0">
              <a:spcBef>
                <a:spcPct val="50000"/>
              </a:spcBef>
              <a:spcAft>
                <a:spcPct val="0"/>
              </a:spcAft>
            </a:pPr>
            <a:endParaRPr lang="en-US" sz="2500" b="1" dirty="0" smtClean="0">
              <a:solidFill>
                <a:srgbClr val="FFFFFF"/>
              </a:solidFill>
            </a:endParaRPr>
          </a:p>
          <a:p>
            <a:pPr eaLnBrk="0" fontAlgn="base" hangingPunct="0">
              <a:spcBef>
                <a:spcPct val="50000"/>
              </a:spcBef>
              <a:spcAft>
                <a:spcPct val="0"/>
              </a:spcAft>
            </a:pPr>
            <a:r>
              <a:rPr lang="en-US" sz="2500" b="1" dirty="0" smtClean="0">
                <a:solidFill>
                  <a:srgbClr val="FFFFFF"/>
                </a:solidFill>
              </a:rPr>
              <a:t>Hilton </a:t>
            </a:r>
            <a:r>
              <a:rPr lang="en-US" sz="2500" b="1" dirty="0">
                <a:solidFill>
                  <a:srgbClr val="FFFFFF"/>
                </a:solidFill>
              </a:rPr>
              <a:t>New York Hotel</a:t>
            </a:r>
          </a:p>
          <a:p>
            <a:pPr eaLnBrk="0" fontAlgn="base" hangingPunct="0">
              <a:spcBef>
                <a:spcPct val="50000"/>
              </a:spcBef>
              <a:spcAft>
                <a:spcPct val="0"/>
              </a:spcAft>
            </a:pPr>
            <a:r>
              <a:rPr lang="en-US" sz="2500" b="1" dirty="0">
                <a:solidFill>
                  <a:srgbClr val="FFFFFF"/>
                </a:solidFill>
              </a:rPr>
              <a:t>New York, NY</a:t>
            </a:r>
          </a:p>
          <a:p>
            <a:pPr eaLnBrk="0" fontAlgn="base" hangingPunct="0">
              <a:spcBef>
                <a:spcPct val="50000"/>
              </a:spcBef>
              <a:spcAft>
                <a:spcPct val="0"/>
              </a:spcAft>
            </a:pPr>
            <a:r>
              <a:rPr lang="en-US" sz="2500" b="1" dirty="0">
                <a:solidFill>
                  <a:srgbClr val="FFFFFF"/>
                </a:solidFill>
              </a:rPr>
              <a:t>June 22-24, 2010</a:t>
            </a:r>
          </a:p>
        </p:txBody>
      </p:sp>
    </p:spTree>
    <p:extLst>
      <p:ext uri="{BB962C8B-B14F-4D97-AF65-F5344CB8AC3E}">
        <p14:creationId xmlns:p14="http://schemas.microsoft.com/office/powerpoint/2010/main" xmlns="" val="136530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5"/>
            <a:ext cx="8229600" cy="838200"/>
          </a:xfrm>
        </p:spPr>
        <p:txBody>
          <a:bodyPr>
            <a:normAutofit/>
          </a:bodyPr>
          <a:lstStyle/>
          <a:p>
            <a:r>
              <a:rPr lang="en-US" dirty="0" smtClean="0"/>
              <a:t>LINQ Query Examples </a:t>
            </a:r>
            <a:endParaRPr lang="en-US" dirty="0"/>
          </a:p>
        </p:txBody>
      </p:sp>
      <p:sp>
        <p:nvSpPr>
          <p:cNvPr id="7" name="Rounded Rectangle 6"/>
          <p:cNvSpPr/>
          <p:nvPr/>
        </p:nvSpPr>
        <p:spPr>
          <a:xfrm>
            <a:off x="321364" y="3313054"/>
            <a:ext cx="6735419" cy="2789577"/>
          </a:xfrm>
          <a:prstGeom prst="roundRect">
            <a:avLst>
              <a:gd name="adj" fmla="val 3479"/>
            </a:avLst>
          </a:prstGeom>
        </p:spPr>
        <p:style>
          <a:lnRef idx="1">
            <a:schemeClr val="accent3"/>
          </a:lnRef>
          <a:fillRef idx="2">
            <a:schemeClr val="accent3"/>
          </a:fillRef>
          <a:effectRef idx="1">
            <a:schemeClr val="accent3"/>
          </a:effectRef>
          <a:fontRef idx="minor">
            <a:schemeClr val="dk1"/>
          </a:fontRef>
        </p:style>
        <p:txBody>
          <a:bodyPr rtlCol="0" anchor="t"/>
          <a:lstStyle/>
          <a:p>
            <a:pPr defTabSz="914400" fontAlgn="base">
              <a:spcBef>
                <a:spcPct val="0"/>
              </a:spcBef>
              <a:spcAft>
                <a:spcPct val="0"/>
              </a:spcAft>
            </a:pPr>
            <a:r>
              <a:rPr lang="en-US" sz="2400" b="1" dirty="0" smtClean="0">
                <a:solidFill>
                  <a:srgbClr val="00478E"/>
                </a:solidFill>
              </a:rPr>
              <a:t>LINQ Example – GROUP&amp;APPLY, WINDOW:</a:t>
            </a:r>
          </a:p>
          <a:p>
            <a:pPr defTabSz="914400" fontAlgn="base">
              <a:spcBef>
                <a:spcPct val="0"/>
              </a:spcBef>
              <a:spcAft>
                <a:spcPct val="0"/>
              </a:spcAft>
            </a:pPr>
            <a:r>
              <a:rPr lang="en-US" sz="1400" b="1" dirty="0" smtClean="0">
                <a:solidFill>
                  <a:srgbClr val="0000FF"/>
                </a:solidFill>
                <a:latin typeface="Courier New"/>
                <a:ea typeface="Calibri"/>
                <a:cs typeface="Times New Roman"/>
              </a:rPr>
              <a:t/>
            </a:r>
            <a:br>
              <a:rPr lang="en-US" sz="1400" b="1" dirty="0" smtClean="0">
                <a:solidFill>
                  <a:srgbClr val="0000FF"/>
                </a:solidFill>
                <a:latin typeface="Courier New"/>
                <a:ea typeface="Calibri"/>
                <a:cs typeface="Times New Roman"/>
              </a:rPr>
            </a:br>
            <a:r>
              <a:rPr lang="en-US" sz="2000" b="1" dirty="0" smtClean="0">
                <a:solidFill>
                  <a:srgbClr val="0000FF"/>
                </a:solidFill>
                <a:latin typeface="Courier New"/>
                <a:ea typeface="Calibri"/>
                <a:cs typeface="Times New Roman"/>
              </a:rPr>
              <a:t>from</a:t>
            </a:r>
            <a:r>
              <a:rPr lang="en-US" sz="2000" b="1" dirty="0" smtClean="0">
                <a:solidFill>
                  <a:srgbClr val="000000"/>
                </a:solidFill>
                <a:latin typeface="Courier New"/>
                <a:ea typeface="Calibri"/>
                <a:cs typeface="Times New Roman"/>
              </a:rPr>
              <a:t> e3 </a:t>
            </a:r>
            <a:r>
              <a:rPr lang="en-US" sz="2000" b="1" dirty="0" smtClean="0">
                <a:solidFill>
                  <a:srgbClr val="0000FF"/>
                </a:solidFill>
                <a:latin typeface="Courier New"/>
                <a:ea typeface="Calibri"/>
                <a:cs typeface="Times New Roman"/>
              </a:rPr>
              <a:t>in</a:t>
            </a:r>
            <a:r>
              <a:rPr lang="en-US" sz="2000" b="1" dirty="0" smtClean="0">
                <a:solidFill>
                  <a:srgbClr val="000000"/>
                </a:solidFill>
                <a:latin typeface="Courier New"/>
                <a:ea typeface="Calibri"/>
                <a:cs typeface="Times New Roman"/>
              </a:rPr>
              <a:t> MyStream3</a:t>
            </a:r>
            <a:endParaRPr lang="en-US" sz="2000" b="1" dirty="0" smtClean="0">
              <a:solidFill>
                <a:srgbClr val="000000"/>
              </a:solidFill>
              <a:ea typeface="Calibri"/>
              <a:cs typeface="Times New Roman"/>
            </a:endParaRPr>
          </a:p>
          <a:p>
            <a:pPr defTabSz="914400" fontAlgn="base">
              <a:spcBef>
                <a:spcPct val="0"/>
              </a:spcBef>
              <a:spcAft>
                <a:spcPct val="0"/>
              </a:spcAft>
            </a:pPr>
            <a:r>
              <a:rPr lang="en-US" sz="2000" b="1" dirty="0" smtClean="0">
                <a:solidFill>
                  <a:srgbClr val="0000FF"/>
                </a:solidFill>
                <a:latin typeface="Courier New"/>
                <a:ea typeface="Calibri"/>
                <a:cs typeface="Times New Roman"/>
              </a:rPr>
              <a:t>group</a:t>
            </a:r>
            <a:r>
              <a:rPr lang="en-US" sz="2000" b="1" dirty="0" smtClean="0">
                <a:solidFill>
                  <a:srgbClr val="000000"/>
                </a:solidFill>
                <a:latin typeface="Courier New"/>
                <a:ea typeface="Calibri"/>
                <a:cs typeface="Times New Roman"/>
              </a:rPr>
              <a:t> e3 </a:t>
            </a:r>
            <a:r>
              <a:rPr lang="en-US" sz="2000" b="1" dirty="0" smtClean="0">
                <a:solidFill>
                  <a:srgbClr val="0000FF"/>
                </a:solidFill>
                <a:latin typeface="Courier New"/>
                <a:ea typeface="Calibri"/>
                <a:cs typeface="Times New Roman"/>
              </a:rPr>
              <a:t>by</a:t>
            </a:r>
            <a:r>
              <a:rPr lang="en-US" sz="2000" b="1" dirty="0" smtClean="0">
                <a:solidFill>
                  <a:srgbClr val="000000"/>
                </a:solidFill>
                <a:latin typeface="Courier New"/>
                <a:ea typeface="Calibri"/>
                <a:cs typeface="Times New Roman"/>
              </a:rPr>
              <a:t> e3.i </a:t>
            </a:r>
            <a:r>
              <a:rPr lang="en-US" sz="2000" b="1" dirty="0" smtClean="0">
                <a:solidFill>
                  <a:srgbClr val="0000FF"/>
                </a:solidFill>
                <a:latin typeface="Courier New"/>
                <a:ea typeface="Calibri"/>
                <a:cs typeface="Times New Roman"/>
              </a:rPr>
              <a:t>into</a:t>
            </a:r>
            <a:r>
              <a:rPr lang="en-US" sz="2000" b="1" dirty="0" smtClean="0">
                <a:solidFill>
                  <a:srgbClr val="000000"/>
                </a:solidFill>
                <a:latin typeface="Courier New"/>
                <a:ea typeface="Calibri"/>
                <a:cs typeface="Times New Roman"/>
              </a:rPr>
              <a:t> </a:t>
            </a:r>
            <a:r>
              <a:rPr lang="en-US" sz="2000" b="1" dirty="0" err="1" smtClean="0">
                <a:solidFill>
                  <a:srgbClr val="000000"/>
                </a:solidFill>
                <a:latin typeface="Courier New"/>
                <a:ea typeface="Calibri"/>
                <a:cs typeface="Times New Roman"/>
              </a:rPr>
              <a:t>SubStream</a:t>
            </a:r>
            <a:endParaRPr lang="en-US" sz="2000" b="1" dirty="0" smtClean="0">
              <a:solidFill>
                <a:srgbClr val="000000"/>
              </a:solidFill>
              <a:ea typeface="Calibri"/>
              <a:cs typeface="Times New Roman"/>
            </a:endParaRPr>
          </a:p>
          <a:p>
            <a:pPr defTabSz="914400" fontAlgn="base">
              <a:spcBef>
                <a:spcPct val="0"/>
              </a:spcBef>
              <a:spcAft>
                <a:spcPct val="0"/>
              </a:spcAft>
            </a:pPr>
            <a:r>
              <a:rPr lang="en-US" sz="2000" b="1" dirty="0">
                <a:solidFill>
                  <a:srgbClr val="0000FF"/>
                </a:solidFill>
                <a:latin typeface="Courier New"/>
                <a:ea typeface="Calibri"/>
                <a:cs typeface="Times New Roman"/>
              </a:rPr>
              <a:t>from</a:t>
            </a:r>
            <a:r>
              <a:rPr lang="en-US" sz="2000" b="1" dirty="0">
                <a:solidFill>
                  <a:srgbClr val="000000"/>
                </a:solidFill>
                <a:latin typeface="Courier New"/>
                <a:ea typeface="Calibri"/>
                <a:cs typeface="Times New Roman"/>
              </a:rPr>
              <a:t> </a:t>
            </a:r>
            <a:r>
              <a:rPr lang="en-US" sz="2000" b="1" dirty="0" smtClean="0">
                <a:solidFill>
                  <a:srgbClr val="000000"/>
                </a:solidFill>
                <a:latin typeface="Courier New"/>
                <a:ea typeface="Calibri"/>
                <a:cs typeface="Times New Roman"/>
              </a:rPr>
              <a:t>win </a:t>
            </a:r>
            <a:r>
              <a:rPr lang="en-US" sz="2000" b="1" dirty="0">
                <a:solidFill>
                  <a:srgbClr val="0000FF"/>
                </a:solidFill>
                <a:latin typeface="Courier New"/>
                <a:ea typeface="Calibri"/>
                <a:cs typeface="Times New Roman"/>
              </a:rPr>
              <a:t>in</a:t>
            </a:r>
            <a:r>
              <a:rPr lang="en-US" sz="2000" b="1" dirty="0">
                <a:solidFill>
                  <a:srgbClr val="000000"/>
                </a:solidFill>
                <a:latin typeface="Courier New"/>
                <a:ea typeface="Calibri"/>
                <a:cs typeface="Times New Roman"/>
              </a:rPr>
              <a:t> </a:t>
            </a:r>
            <a:r>
              <a:rPr lang="en-US" sz="2000" b="1" dirty="0" err="1" smtClean="0">
                <a:solidFill>
                  <a:srgbClr val="000000"/>
                </a:solidFill>
                <a:latin typeface="Courier New"/>
                <a:ea typeface="Calibri"/>
                <a:cs typeface="Times New Roman"/>
              </a:rPr>
              <a:t>SubStream.</a:t>
            </a:r>
            <a:r>
              <a:rPr lang="en-US" sz="2000" b="1" dirty="0" err="1" smtClean="0">
                <a:solidFill>
                  <a:srgbClr val="000000"/>
                </a:solidFill>
                <a:latin typeface="Courier New"/>
                <a:ea typeface="Calibri"/>
              </a:rPr>
              <a:t>HoppingWindow</a:t>
            </a:r>
            <a:r>
              <a:rPr lang="en-US" sz="2000" b="1" dirty="0" smtClean="0">
                <a:solidFill>
                  <a:srgbClr val="000000"/>
                </a:solidFill>
                <a:latin typeface="Courier New"/>
                <a:ea typeface="Calibri"/>
              </a:rPr>
              <a:t>(</a:t>
            </a:r>
          </a:p>
          <a:p>
            <a:pPr defTabSz="914400" fontAlgn="base">
              <a:spcBef>
                <a:spcPct val="0"/>
              </a:spcBef>
              <a:spcAft>
                <a:spcPct val="0"/>
              </a:spcAft>
            </a:pPr>
            <a:r>
              <a:rPr lang="en-US" sz="2000" b="1" dirty="0">
                <a:solidFill>
                  <a:srgbClr val="000000"/>
                </a:solidFill>
                <a:latin typeface="Courier New"/>
                <a:ea typeface="Calibri"/>
              </a:rPr>
              <a:t> </a:t>
            </a:r>
            <a:r>
              <a:rPr lang="en-US" sz="2000" b="1" dirty="0" smtClean="0">
                <a:solidFill>
                  <a:srgbClr val="000000"/>
                </a:solidFill>
                <a:latin typeface="Courier New"/>
                <a:ea typeface="Calibri"/>
              </a:rPr>
              <a:t>                </a:t>
            </a:r>
            <a:r>
              <a:rPr lang="en-US" sz="2000" b="1" dirty="0" err="1" smtClean="0">
                <a:solidFill>
                  <a:srgbClr val="000000"/>
                </a:solidFill>
                <a:latin typeface="Courier New"/>
                <a:ea typeface="Calibri"/>
              </a:rPr>
              <a:t>FiveMinutes,ThreeSeconds</a:t>
            </a:r>
            <a:r>
              <a:rPr lang="en-US" sz="2000" b="1" dirty="0" smtClean="0">
                <a:solidFill>
                  <a:srgbClr val="000000"/>
                </a:solidFill>
                <a:latin typeface="Courier New"/>
                <a:ea typeface="Calibri"/>
              </a:rPr>
              <a:t>)</a:t>
            </a:r>
            <a:endParaRPr lang="en-US" sz="2000" b="1" dirty="0" smtClean="0">
              <a:solidFill>
                <a:srgbClr val="000000"/>
              </a:solidFill>
              <a:ea typeface="Calibri"/>
              <a:cs typeface="Times New Roman"/>
            </a:endParaRPr>
          </a:p>
          <a:p>
            <a:pPr defTabSz="914400" fontAlgn="base">
              <a:spcBef>
                <a:spcPct val="0"/>
              </a:spcBef>
              <a:spcAft>
                <a:spcPct val="0"/>
              </a:spcAft>
            </a:pPr>
            <a:r>
              <a:rPr lang="en-US" sz="2000" b="1" dirty="0" smtClean="0">
                <a:solidFill>
                  <a:srgbClr val="0000FF"/>
                </a:solidFill>
                <a:latin typeface="Courier New"/>
                <a:ea typeface="Calibri"/>
                <a:cs typeface="Times New Roman"/>
              </a:rPr>
              <a:t>select</a:t>
            </a:r>
            <a:r>
              <a:rPr lang="en-US" sz="2000" b="1" dirty="0" smtClean="0">
                <a:solidFill>
                  <a:srgbClr val="000000"/>
                </a:solidFill>
                <a:latin typeface="Courier New"/>
                <a:ea typeface="Calibri"/>
                <a:cs typeface="Times New Roman"/>
              </a:rPr>
              <a:t> </a:t>
            </a:r>
            <a:r>
              <a:rPr lang="en-US" sz="2000" b="1" dirty="0" smtClean="0">
                <a:solidFill>
                  <a:srgbClr val="0000FF"/>
                </a:solidFill>
                <a:latin typeface="Courier New"/>
                <a:ea typeface="Calibri"/>
                <a:cs typeface="Times New Roman"/>
              </a:rPr>
              <a:t>new</a:t>
            </a:r>
            <a:r>
              <a:rPr lang="en-US" sz="2000" b="1" dirty="0" smtClean="0">
                <a:solidFill>
                  <a:srgbClr val="000000"/>
                </a:solidFill>
                <a:latin typeface="Courier New"/>
                <a:ea typeface="Calibri"/>
                <a:cs typeface="Times New Roman"/>
              </a:rPr>
              <a:t> { </a:t>
            </a:r>
            <a:r>
              <a:rPr lang="en-US" sz="2000" b="1" dirty="0">
                <a:solidFill>
                  <a:srgbClr val="000000"/>
                </a:solidFill>
                <a:latin typeface="Courier New"/>
                <a:ea typeface="Calibri"/>
                <a:cs typeface="Times New Roman"/>
              </a:rPr>
              <a:t>i</a:t>
            </a:r>
            <a:r>
              <a:rPr lang="en-US" sz="2000" b="1" dirty="0" smtClean="0">
                <a:solidFill>
                  <a:srgbClr val="000000"/>
                </a:solidFill>
                <a:latin typeface="Courier New"/>
                <a:ea typeface="Calibri"/>
                <a:cs typeface="Times New Roman"/>
              </a:rPr>
              <a:t> = </a:t>
            </a:r>
            <a:r>
              <a:rPr lang="en-US" sz="2000" b="1" dirty="0" err="1" smtClean="0">
                <a:solidFill>
                  <a:srgbClr val="000000"/>
                </a:solidFill>
                <a:latin typeface="Courier New"/>
                <a:ea typeface="Calibri"/>
                <a:cs typeface="Times New Roman"/>
              </a:rPr>
              <a:t>SubStream.Key</a:t>
            </a:r>
            <a:r>
              <a:rPr lang="en-US" sz="2000" b="1" dirty="0" smtClean="0">
                <a:solidFill>
                  <a:srgbClr val="000000"/>
                </a:solidFill>
                <a:latin typeface="Courier New"/>
                <a:ea typeface="Calibri"/>
                <a:cs typeface="Times New Roman"/>
              </a:rPr>
              <a:t>,</a:t>
            </a:r>
            <a:br>
              <a:rPr lang="en-US" sz="2000" b="1" dirty="0" smtClean="0">
                <a:solidFill>
                  <a:srgbClr val="000000"/>
                </a:solidFill>
                <a:latin typeface="Courier New"/>
                <a:ea typeface="Calibri"/>
                <a:cs typeface="Times New Roman"/>
              </a:rPr>
            </a:br>
            <a:r>
              <a:rPr lang="en-US" sz="2000" b="1" dirty="0" smtClean="0">
                <a:solidFill>
                  <a:srgbClr val="000000"/>
                </a:solidFill>
                <a:latin typeface="Courier New"/>
                <a:ea typeface="Calibri"/>
                <a:cs typeface="Times New Roman"/>
              </a:rPr>
              <a:t>             a = </a:t>
            </a:r>
            <a:r>
              <a:rPr lang="en-US" sz="2000" b="1" dirty="0" err="1" smtClean="0">
                <a:solidFill>
                  <a:srgbClr val="000000"/>
                </a:solidFill>
                <a:latin typeface="Courier New"/>
                <a:ea typeface="Calibri"/>
                <a:cs typeface="Times New Roman"/>
              </a:rPr>
              <a:t>win.Avg</a:t>
            </a:r>
            <a:r>
              <a:rPr lang="en-US" sz="2000" b="1" dirty="0" smtClean="0">
                <a:solidFill>
                  <a:srgbClr val="000000"/>
                </a:solidFill>
                <a:latin typeface="Courier New"/>
                <a:ea typeface="Calibri"/>
                <a:cs typeface="Times New Roman"/>
              </a:rPr>
              <a:t>(e =&gt; </a:t>
            </a:r>
            <a:r>
              <a:rPr lang="en-US" sz="2000" b="1" dirty="0" err="1" smtClean="0">
                <a:solidFill>
                  <a:srgbClr val="000000"/>
                </a:solidFill>
                <a:latin typeface="Courier New"/>
                <a:ea typeface="Calibri"/>
                <a:cs typeface="Times New Roman"/>
              </a:rPr>
              <a:t>e.f</a:t>
            </a:r>
            <a:r>
              <a:rPr lang="en-US" sz="2000" b="1" dirty="0" smtClean="0">
                <a:solidFill>
                  <a:srgbClr val="000000"/>
                </a:solidFill>
                <a:latin typeface="Courier New"/>
                <a:ea typeface="Calibri"/>
                <a:cs typeface="Times New Roman"/>
              </a:rPr>
              <a:t>) };</a:t>
            </a:r>
            <a:endParaRPr lang="en-US" sz="2000" b="1" dirty="0" smtClean="0">
              <a:solidFill>
                <a:srgbClr val="000000"/>
              </a:solidFill>
              <a:ea typeface="Calibri"/>
              <a:cs typeface="Times New Roman"/>
            </a:endParaRPr>
          </a:p>
        </p:txBody>
      </p:sp>
      <p:sp>
        <p:nvSpPr>
          <p:cNvPr id="11" name="Rounded Rectangle 10"/>
          <p:cNvSpPr/>
          <p:nvPr/>
        </p:nvSpPr>
        <p:spPr>
          <a:xfrm>
            <a:off x="321364" y="828266"/>
            <a:ext cx="6735420" cy="2332383"/>
          </a:xfrm>
          <a:prstGeom prst="roundRect">
            <a:avLst>
              <a:gd name="adj" fmla="val 3479"/>
            </a:avLst>
          </a:prstGeom>
        </p:spPr>
        <p:style>
          <a:lnRef idx="1">
            <a:schemeClr val="accent3"/>
          </a:lnRef>
          <a:fillRef idx="2">
            <a:schemeClr val="accent3"/>
          </a:fillRef>
          <a:effectRef idx="1">
            <a:schemeClr val="accent3"/>
          </a:effectRef>
          <a:fontRef idx="minor">
            <a:schemeClr val="dk1"/>
          </a:fontRef>
        </p:style>
        <p:txBody>
          <a:bodyPr rtlCol="0" anchor="t"/>
          <a:lstStyle/>
          <a:p>
            <a:pPr defTabSz="914400" fontAlgn="base">
              <a:spcBef>
                <a:spcPct val="0"/>
              </a:spcBef>
              <a:spcAft>
                <a:spcPct val="0"/>
              </a:spcAft>
            </a:pPr>
            <a:r>
              <a:rPr lang="en-US" sz="2400" b="1" dirty="0" smtClean="0">
                <a:solidFill>
                  <a:srgbClr val="00478E"/>
                </a:solidFill>
              </a:rPr>
              <a:t>LINQ Example – JOIN, PROJECT, FILTER:</a:t>
            </a:r>
          </a:p>
          <a:p>
            <a:pPr defTabSz="914400" fontAlgn="base">
              <a:spcBef>
                <a:spcPct val="0"/>
              </a:spcBef>
              <a:spcAft>
                <a:spcPct val="0"/>
              </a:spcAft>
            </a:pPr>
            <a:endParaRPr lang="en-US" sz="1050" b="1" dirty="0" smtClean="0">
              <a:solidFill>
                <a:srgbClr val="FFFFFF"/>
              </a:solidFill>
              <a:latin typeface="Courier New" pitchFamily="49" charset="0"/>
              <a:cs typeface="Courier New" pitchFamily="49" charset="0"/>
            </a:endParaRPr>
          </a:p>
          <a:p>
            <a:pPr defTabSz="914400" fontAlgn="base">
              <a:spcBef>
                <a:spcPct val="0"/>
              </a:spcBef>
              <a:spcAft>
                <a:spcPct val="0"/>
              </a:spcAft>
            </a:pPr>
            <a:r>
              <a:rPr lang="en-US" sz="2000" b="1" dirty="0" smtClean="0">
                <a:solidFill>
                  <a:srgbClr val="0000FF"/>
                </a:solidFill>
                <a:latin typeface="Courier New"/>
                <a:ea typeface="Calibri"/>
                <a:cs typeface="Times New Roman"/>
              </a:rPr>
              <a:t>from</a:t>
            </a:r>
            <a:r>
              <a:rPr lang="en-US" sz="2000" b="1" dirty="0" smtClean="0">
                <a:solidFill>
                  <a:srgbClr val="000000"/>
                </a:solidFill>
                <a:latin typeface="Courier New"/>
                <a:ea typeface="Calibri"/>
                <a:cs typeface="Times New Roman"/>
              </a:rPr>
              <a:t> e1 </a:t>
            </a:r>
            <a:r>
              <a:rPr lang="en-US" sz="2000" b="1" dirty="0" smtClean="0">
                <a:solidFill>
                  <a:srgbClr val="0000FF"/>
                </a:solidFill>
                <a:latin typeface="Courier New"/>
                <a:ea typeface="Calibri"/>
                <a:cs typeface="Times New Roman"/>
              </a:rPr>
              <a:t>in</a:t>
            </a:r>
            <a:r>
              <a:rPr lang="en-US" sz="2000" b="1" dirty="0" smtClean="0">
                <a:solidFill>
                  <a:srgbClr val="000000"/>
                </a:solidFill>
                <a:latin typeface="Courier New"/>
                <a:ea typeface="Calibri"/>
                <a:cs typeface="Times New Roman"/>
              </a:rPr>
              <a:t> MyStream1</a:t>
            </a:r>
          </a:p>
          <a:p>
            <a:pPr defTabSz="914400" fontAlgn="base">
              <a:spcBef>
                <a:spcPct val="0"/>
              </a:spcBef>
              <a:spcAft>
                <a:spcPct val="0"/>
              </a:spcAft>
            </a:pPr>
            <a:r>
              <a:rPr lang="en-US" sz="2000" b="1" dirty="0" smtClean="0">
                <a:solidFill>
                  <a:srgbClr val="0000FF"/>
                </a:solidFill>
                <a:latin typeface="Courier New"/>
                <a:ea typeface="Calibri"/>
                <a:cs typeface="Times New Roman"/>
              </a:rPr>
              <a:t>join</a:t>
            </a:r>
            <a:r>
              <a:rPr lang="en-US" sz="2000" b="1" dirty="0" smtClean="0">
                <a:solidFill>
                  <a:srgbClr val="000000"/>
                </a:solidFill>
                <a:latin typeface="Courier New"/>
                <a:ea typeface="Calibri"/>
                <a:cs typeface="Times New Roman"/>
              </a:rPr>
              <a:t> e2 </a:t>
            </a:r>
            <a:r>
              <a:rPr lang="en-US" sz="2000" b="1" dirty="0" smtClean="0">
                <a:solidFill>
                  <a:srgbClr val="0000FF"/>
                </a:solidFill>
                <a:latin typeface="Courier New"/>
                <a:ea typeface="Calibri"/>
                <a:cs typeface="Times New Roman"/>
              </a:rPr>
              <a:t>in</a:t>
            </a:r>
            <a:r>
              <a:rPr lang="en-US" sz="2000" b="1" dirty="0" smtClean="0">
                <a:solidFill>
                  <a:srgbClr val="000000"/>
                </a:solidFill>
                <a:latin typeface="Courier New"/>
                <a:ea typeface="Calibri"/>
                <a:cs typeface="Times New Roman"/>
              </a:rPr>
              <a:t> MyStream2 </a:t>
            </a:r>
            <a:br>
              <a:rPr lang="en-US" sz="2000" b="1" dirty="0" smtClean="0">
                <a:solidFill>
                  <a:srgbClr val="000000"/>
                </a:solidFill>
                <a:latin typeface="Courier New"/>
                <a:ea typeface="Calibri"/>
                <a:cs typeface="Times New Roman"/>
              </a:rPr>
            </a:br>
            <a:r>
              <a:rPr lang="en-US" sz="2000" b="1" dirty="0" smtClean="0">
                <a:solidFill>
                  <a:srgbClr val="0000FF"/>
                </a:solidFill>
                <a:latin typeface="Courier New"/>
                <a:ea typeface="Calibri"/>
                <a:cs typeface="Times New Roman"/>
              </a:rPr>
              <a:t>on</a:t>
            </a:r>
            <a:r>
              <a:rPr lang="en-US" sz="2000" b="1" dirty="0" smtClean="0">
                <a:solidFill>
                  <a:srgbClr val="000000"/>
                </a:solidFill>
                <a:latin typeface="Courier New"/>
                <a:ea typeface="Calibri"/>
                <a:cs typeface="Times New Roman"/>
              </a:rPr>
              <a:t> e1.ID </a:t>
            </a:r>
            <a:r>
              <a:rPr lang="en-US" sz="2000" b="1" dirty="0" smtClean="0">
                <a:solidFill>
                  <a:srgbClr val="0000FF"/>
                </a:solidFill>
                <a:latin typeface="Courier New"/>
                <a:ea typeface="Calibri"/>
                <a:cs typeface="Times New Roman"/>
              </a:rPr>
              <a:t>equals</a:t>
            </a:r>
            <a:r>
              <a:rPr lang="en-US" sz="2000" b="1" dirty="0" smtClean="0">
                <a:solidFill>
                  <a:srgbClr val="000000"/>
                </a:solidFill>
                <a:latin typeface="Courier New"/>
                <a:ea typeface="Calibri"/>
                <a:cs typeface="Times New Roman"/>
              </a:rPr>
              <a:t> e2.ID</a:t>
            </a:r>
          </a:p>
          <a:p>
            <a:pPr defTabSz="914400" fontAlgn="base">
              <a:spcBef>
                <a:spcPct val="0"/>
              </a:spcBef>
              <a:spcAft>
                <a:spcPct val="0"/>
              </a:spcAft>
            </a:pPr>
            <a:r>
              <a:rPr lang="en-US" sz="2000" b="1" dirty="0" smtClean="0">
                <a:solidFill>
                  <a:srgbClr val="0000FF"/>
                </a:solidFill>
                <a:latin typeface="Courier New"/>
                <a:ea typeface="Calibri"/>
                <a:cs typeface="Times New Roman"/>
              </a:rPr>
              <a:t>where </a:t>
            </a:r>
            <a:r>
              <a:rPr lang="en-US" sz="2000" b="1" dirty="0" smtClean="0">
                <a:solidFill>
                  <a:srgbClr val="000000"/>
                </a:solidFill>
                <a:latin typeface="Courier New"/>
                <a:ea typeface="Calibri"/>
                <a:cs typeface="Times New Roman"/>
              </a:rPr>
              <a:t>e1.f2 == “foo”</a:t>
            </a:r>
          </a:p>
          <a:p>
            <a:pPr defTabSz="914400" fontAlgn="base">
              <a:spcBef>
                <a:spcPct val="0"/>
              </a:spcBef>
              <a:spcAft>
                <a:spcPct val="0"/>
              </a:spcAft>
            </a:pPr>
            <a:r>
              <a:rPr lang="en-US" sz="2000" b="1" dirty="0" smtClean="0">
                <a:solidFill>
                  <a:srgbClr val="0000FF"/>
                </a:solidFill>
                <a:latin typeface="Courier New"/>
                <a:ea typeface="Calibri"/>
                <a:cs typeface="Times New Roman"/>
              </a:rPr>
              <a:t>select</a:t>
            </a:r>
            <a:r>
              <a:rPr lang="en-US" sz="2000" b="1" dirty="0" smtClean="0">
                <a:solidFill>
                  <a:srgbClr val="000000"/>
                </a:solidFill>
                <a:latin typeface="Courier New"/>
                <a:ea typeface="Calibri"/>
                <a:cs typeface="Times New Roman"/>
              </a:rPr>
              <a:t> new { e1.f1, e2.f4 };</a:t>
            </a:r>
          </a:p>
        </p:txBody>
      </p:sp>
      <p:grpSp>
        <p:nvGrpSpPr>
          <p:cNvPr id="3" name="Group 17"/>
          <p:cNvGrpSpPr/>
          <p:nvPr/>
        </p:nvGrpSpPr>
        <p:grpSpPr>
          <a:xfrm>
            <a:off x="268357" y="1361664"/>
            <a:ext cx="7800552" cy="964097"/>
            <a:chOff x="268357" y="1510747"/>
            <a:chExt cx="7800552" cy="964097"/>
          </a:xfrm>
        </p:grpSpPr>
        <p:sp>
          <p:nvSpPr>
            <p:cNvPr id="13" name="Rounded Rectangle 12"/>
            <p:cNvSpPr/>
            <p:nvPr/>
          </p:nvSpPr>
          <p:spPr bwMode="auto">
            <a:xfrm>
              <a:off x="268357" y="1510747"/>
              <a:ext cx="4273825" cy="964097"/>
            </a:xfrm>
            <a:prstGeom prst="roundRect">
              <a:avLst/>
            </a:prstGeom>
            <a:noFill/>
            <a:ln w="25400">
              <a:solidFill>
                <a:schemeClr val="bg2">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800" b="1"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15" name="Straight Connector 14"/>
            <p:cNvCxnSpPr>
              <a:stCxn id="13" idx="3"/>
              <a:endCxn id="16" idx="1"/>
            </p:cNvCxnSpPr>
            <p:nvPr/>
          </p:nvCxnSpPr>
          <p:spPr>
            <a:xfrm flipV="1">
              <a:off x="4542182" y="1990059"/>
              <a:ext cx="2822688" cy="2737"/>
            </a:xfrm>
            <a:prstGeom prst="line">
              <a:avLst/>
            </a:prstGeom>
            <a:noFill/>
            <a:ln w="25400">
              <a:solidFill>
                <a:schemeClr val="bg2">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cxnSp>
        <p:sp>
          <p:nvSpPr>
            <p:cNvPr id="16" name="TextBox 15"/>
            <p:cNvSpPr txBox="1"/>
            <p:nvPr/>
          </p:nvSpPr>
          <p:spPr>
            <a:xfrm>
              <a:off x="7364870" y="1759226"/>
              <a:ext cx="704039" cy="461665"/>
            </a:xfrm>
            <a:prstGeom prst="rect">
              <a:avLst/>
            </a:prstGeom>
            <a:noFill/>
          </p:spPr>
          <p:txBody>
            <a:bodyPr wrap="none" rtlCol="0">
              <a:spAutoFit/>
            </a:bodyPr>
            <a:lstStyle/>
            <a:p>
              <a:pPr defTabSz="914400" fontAlgn="base">
                <a:spcBef>
                  <a:spcPct val="0"/>
                </a:spcBef>
                <a:spcAft>
                  <a:spcPct val="0"/>
                </a:spcAft>
              </a:pPr>
              <a:r>
                <a:rPr lang="en-US" sz="2400" b="1" dirty="0" smtClean="0">
                  <a:solidFill>
                    <a:srgbClr val="FFFFFF"/>
                  </a:solidFill>
                  <a:latin typeface="Franklin Gothic Medium" pitchFamily="34" charset="0"/>
                </a:rPr>
                <a:t>Join</a:t>
              </a:r>
              <a:endParaRPr lang="en-US" sz="2400" b="1" dirty="0">
                <a:solidFill>
                  <a:srgbClr val="FFFFFF"/>
                </a:solidFill>
                <a:latin typeface="Franklin Gothic Medium" pitchFamily="34" charset="0"/>
              </a:endParaRPr>
            </a:p>
          </p:txBody>
        </p:sp>
      </p:grpSp>
      <p:grpSp>
        <p:nvGrpSpPr>
          <p:cNvPr id="4" name="Group 18"/>
          <p:cNvGrpSpPr/>
          <p:nvPr/>
        </p:nvGrpSpPr>
        <p:grpSpPr>
          <a:xfrm>
            <a:off x="271674" y="2229685"/>
            <a:ext cx="7888843" cy="461665"/>
            <a:chOff x="268358" y="1431235"/>
            <a:chExt cx="7888844" cy="461665"/>
          </a:xfrm>
        </p:grpSpPr>
        <p:sp>
          <p:nvSpPr>
            <p:cNvPr id="20" name="Rounded Rectangle 19"/>
            <p:cNvSpPr/>
            <p:nvPr/>
          </p:nvSpPr>
          <p:spPr bwMode="auto">
            <a:xfrm>
              <a:off x="268358" y="1510748"/>
              <a:ext cx="4290390" cy="314738"/>
            </a:xfrm>
            <a:prstGeom prst="roundRect">
              <a:avLst/>
            </a:prstGeom>
            <a:noFill/>
            <a:ln w="25400">
              <a:solidFill>
                <a:schemeClr val="bg2">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800" b="1"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21" name="Straight Connector 20"/>
            <p:cNvCxnSpPr>
              <a:stCxn id="20" idx="3"/>
              <a:endCxn id="22" idx="1"/>
            </p:cNvCxnSpPr>
            <p:nvPr/>
          </p:nvCxnSpPr>
          <p:spPr>
            <a:xfrm flipV="1">
              <a:off x="4558748" y="1662068"/>
              <a:ext cx="2746489" cy="6049"/>
            </a:xfrm>
            <a:prstGeom prst="line">
              <a:avLst/>
            </a:prstGeom>
            <a:noFill/>
            <a:ln w="25400">
              <a:solidFill>
                <a:schemeClr val="bg2">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cxnSp>
        <p:sp>
          <p:nvSpPr>
            <p:cNvPr id="22" name="TextBox 21"/>
            <p:cNvSpPr txBox="1"/>
            <p:nvPr/>
          </p:nvSpPr>
          <p:spPr>
            <a:xfrm>
              <a:off x="7305237" y="1431235"/>
              <a:ext cx="851965" cy="461665"/>
            </a:xfrm>
            <a:prstGeom prst="rect">
              <a:avLst/>
            </a:prstGeom>
            <a:noFill/>
          </p:spPr>
          <p:txBody>
            <a:bodyPr wrap="none" rtlCol="0">
              <a:spAutoFit/>
            </a:bodyPr>
            <a:lstStyle/>
            <a:p>
              <a:pPr defTabSz="914400" fontAlgn="base">
                <a:spcBef>
                  <a:spcPct val="0"/>
                </a:spcBef>
                <a:spcAft>
                  <a:spcPct val="0"/>
                </a:spcAft>
              </a:pPr>
              <a:r>
                <a:rPr lang="en-US" sz="2400" b="1" dirty="0" smtClean="0">
                  <a:solidFill>
                    <a:srgbClr val="FFFFFF"/>
                  </a:solidFill>
                  <a:latin typeface="Franklin Gothic Medium" pitchFamily="34" charset="0"/>
                </a:rPr>
                <a:t>Filter</a:t>
              </a:r>
              <a:endParaRPr lang="en-US" sz="2400" b="1" dirty="0">
                <a:solidFill>
                  <a:srgbClr val="FFFFFF"/>
                </a:solidFill>
                <a:latin typeface="Franklin Gothic Medium" pitchFamily="34" charset="0"/>
              </a:endParaRPr>
            </a:p>
          </p:txBody>
        </p:sp>
      </p:grpSp>
      <p:grpSp>
        <p:nvGrpSpPr>
          <p:cNvPr id="5" name="Group 26"/>
          <p:cNvGrpSpPr/>
          <p:nvPr/>
        </p:nvGrpSpPr>
        <p:grpSpPr>
          <a:xfrm>
            <a:off x="265049" y="2541109"/>
            <a:ext cx="8180913" cy="461665"/>
            <a:chOff x="268357" y="1451113"/>
            <a:chExt cx="8180913" cy="461665"/>
          </a:xfrm>
        </p:grpSpPr>
        <p:sp>
          <p:nvSpPr>
            <p:cNvPr id="28" name="Rounded Rectangle 27"/>
            <p:cNvSpPr/>
            <p:nvPr/>
          </p:nvSpPr>
          <p:spPr bwMode="auto">
            <a:xfrm>
              <a:off x="268357" y="1510747"/>
              <a:ext cx="4306953" cy="351183"/>
            </a:xfrm>
            <a:prstGeom prst="roundRect">
              <a:avLst/>
            </a:prstGeom>
            <a:noFill/>
            <a:ln w="25400">
              <a:solidFill>
                <a:schemeClr val="bg2">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800" b="1"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29" name="Straight Connector 28"/>
            <p:cNvCxnSpPr>
              <a:stCxn id="28" idx="3"/>
              <a:endCxn id="30" idx="1"/>
            </p:cNvCxnSpPr>
            <p:nvPr/>
          </p:nvCxnSpPr>
          <p:spPr>
            <a:xfrm flipV="1">
              <a:off x="4575310" y="1681946"/>
              <a:ext cx="2759744" cy="4393"/>
            </a:xfrm>
            <a:prstGeom prst="line">
              <a:avLst/>
            </a:prstGeom>
            <a:noFill/>
            <a:ln w="25400">
              <a:solidFill>
                <a:schemeClr val="bg2">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cxnSp>
        <p:sp>
          <p:nvSpPr>
            <p:cNvPr id="30" name="TextBox 29"/>
            <p:cNvSpPr txBox="1"/>
            <p:nvPr/>
          </p:nvSpPr>
          <p:spPr>
            <a:xfrm>
              <a:off x="7335054" y="1451113"/>
              <a:ext cx="1114216" cy="461665"/>
            </a:xfrm>
            <a:prstGeom prst="rect">
              <a:avLst/>
            </a:prstGeom>
            <a:noFill/>
          </p:spPr>
          <p:txBody>
            <a:bodyPr wrap="none" rtlCol="0">
              <a:spAutoFit/>
            </a:bodyPr>
            <a:lstStyle/>
            <a:p>
              <a:pPr defTabSz="914400" fontAlgn="base">
                <a:spcBef>
                  <a:spcPct val="0"/>
                </a:spcBef>
                <a:spcAft>
                  <a:spcPct val="0"/>
                </a:spcAft>
              </a:pPr>
              <a:r>
                <a:rPr lang="en-US" sz="2400" b="1" dirty="0" smtClean="0">
                  <a:solidFill>
                    <a:srgbClr val="FFFFFF"/>
                  </a:solidFill>
                  <a:latin typeface="Franklin Gothic Medium" pitchFamily="34" charset="0"/>
                </a:rPr>
                <a:t>Project</a:t>
              </a:r>
              <a:endParaRPr lang="en-US" sz="2400" b="1" dirty="0">
                <a:solidFill>
                  <a:srgbClr val="FFFFFF"/>
                </a:solidFill>
                <a:latin typeface="Franklin Gothic Medium" pitchFamily="34" charset="0"/>
              </a:endParaRPr>
            </a:p>
          </p:txBody>
        </p:sp>
      </p:grpSp>
      <p:grpSp>
        <p:nvGrpSpPr>
          <p:cNvPr id="6" name="Group 43"/>
          <p:cNvGrpSpPr/>
          <p:nvPr/>
        </p:nvGrpSpPr>
        <p:grpSpPr>
          <a:xfrm>
            <a:off x="371061" y="3854022"/>
            <a:ext cx="8478430" cy="692425"/>
            <a:chOff x="268357" y="1510747"/>
            <a:chExt cx="8478430" cy="692425"/>
          </a:xfrm>
        </p:grpSpPr>
        <p:sp>
          <p:nvSpPr>
            <p:cNvPr id="45" name="Rounded Rectangle 44"/>
            <p:cNvSpPr/>
            <p:nvPr/>
          </p:nvSpPr>
          <p:spPr bwMode="auto">
            <a:xfrm>
              <a:off x="268357" y="1510747"/>
              <a:ext cx="5248689" cy="692425"/>
            </a:xfrm>
            <a:prstGeom prst="roundRect">
              <a:avLst/>
            </a:prstGeom>
            <a:noFill/>
            <a:ln w="25400">
              <a:solidFill>
                <a:schemeClr val="bg2">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800" b="1"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46" name="Straight Connector 45"/>
            <p:cNvCxnSpPr>
              <a:stCxn id="45" idx="3"/>
              <a:endCxn id="47" idx="1"/>
            </p:cNvCxnSpPr>
            <p:nvPr/>
          </p:nvCxnSpPr>
          <p:spPr>
            <a:xfrm>
              <a:off x="5517046" y="1856960"/>
              <a:ext cx="1847824" cy="13831"/>
            </a:xfrm>
            <a:prstGeom prst="line">
              <a:avLst/>
            </a:prstGeom>
            <a:noFill/>
            <a:ln w="25400">
              <a:solidFill>
                <a:schemeClr val="bg2">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cxnSp>
        <p:sp>
          <p:nvSpPr>
            <p:cNvPr id="47" name="TextBox 46"/>
            <p:cNvSpPr txBox="1"/>
            <p:nvPr/>
          </p:nvSpPr>
          <p:spPr>
            <a:xfrm>
              <a:off x="7364870" y="1639958"/>
              <a:ext cx="1381917" cy="461665"/>
            </a:xfrm>
            <a:prstGeom prst="rect">
              <a:avLst/>
            </a:prstGeom>
            <a:noFill/>
          </p:spPr>
          <p:txBody>
            <a:bodyPr wrap="none" rtlCol="0">
              <a:spAutoFit/>
            </a:bodyPr>
            <a:lstStyle/>
            <a:p>
              <a:pPr defTabSz="914400" fontAlgn="base">
                <a:spcBef>
                  <a:spcPct val="0"/>
                </a:spcBef>
                <a:spcAft>
                  <a:spcPct val="0"/>
                </a:spcAft>
              </a:pPr>
              <a:r>
                <a:rPr lang="en-US" sz="2400" b="1" dirty="0" smtClean="0">
                  <a:solidFill>
                    <a:srgbClr val="FFFFFF"/>
                  </a:solidFill>
                  <a:latin typeface="Franklin Gothic Medium" pitchFamily="34" charset="0"/>
                </a:rPr>
                <a:t>Grouping</a:t>
              </a:r>
              <a:endParaRPr lang="en-US" sz="2400" b="1" dirty="0">
                <a:solidFill>
                  <a:srgbClr val="FFFFFF"/>
                </a:solidFill>
                <a:latin typeface="Franklin Gothic Medium" pitchFamily="34" charset="0"/>
              </a:endParaRPr>
            </a:p>
          </p:txBody>
        </p:sp>
      </p:grpSp>
      <p:grpSp>
        <p:nvGrpSpPr>
          <p:cNvPr id="8" name="Group 48"/>
          <p:cNvGrpSpPr/>
          <p:nvPr/>
        </p:nvGrpSpPr>
        <p:grpSpPr>
          <a:xfrm>
            <a:off x="377691" y="4544902"/>
            <a:ext cx="8348011" cy="588950"/>
            <a:chOff x="268357" y="1510747"/>
            <a:chExt cx="8348011" cy="351183"/>
          </a:xfrm>
        </p:grpSpPr>
        <p:sp>
          <p:nvSpPr>
            <p:cNvPr id="50" name="Rounded Rectangle 49"/>
            <p:cNvSpPr/>
            <p:nvPr/>
          </p:nvSpPr>
          <p:spPr bwMode="auto">
            <a:xfrm>
              <a:off x="268357" y="1510747"/>
              <a:ext cx="6480311" cy="351183"/>
            </a:xfrm>
            <a:prstGeom prst="roundRect">
              <a:avLst/>
            </a:prstGeom>
            <a:noFill/>
            <a:ln w="25400">
              <a:solidFill>
                <a:schemeClr val="bg2">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800" b="1"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51" name="Straight Connector 50"/>
            <p:cNvCxnSpPr>
              <a:stCxn id="50" idx="3"/>
              <a:endCxn id="52" idx="1"/>
            </p:cNvCxnSpPr>
            <p:nvPr/>
          </p:nvCxnSpPr>
          <p:spPr>
            <a:xfrm flipV="1">
              <a:off x="6748668" y="1681946"/>
              <a:ext cx="626142" cy="4393"/>
            </a:xfrm>
            <a:prstGeom prst="line">
              <a:avLst/>
            </a:prstGeom>
            <a:noFill/>
            <a:ln w="25400">
              <a:solidFill>
                <a:schemeClr val="bg2">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cxnSp>
        <p:sp>
          <p:nvSpPr>
            <p:cNvPr id="52" name="TextBox 51"/>
            <p:cNvSpPr txBox="1"/>
            <p:nvPr/>
          </p:nvSpPr>
          <p:spPr>
            <a:xfrm>
              <a:off x="7374810" y="1544303"/>
              <a:ext cx="1241558" cy="275285"/>
            </a:xfrm>
            <a:prstGeom prst="rect">
              <a:avLst/>
            </a:prstGeom>
            <a:noFill/>
          </p:spPr>
          <p:txBody>
            <a:bodyPr wrap="none" rtlCol="0" anchor="ctr">
              <a:spAutoFit/>
            </a:bodyPr>
            <a:lstStyle/>
            <a:p>
              <a:pPr defTabSz="914400" fontAlgn="base">
                <a:spcBef>
                  <a:spcPct val="0"/>
                </a:spcBef>
                <a:spcAft>
                  <a:spcPct val="0"/>
                </a:spcAft>
              </a:pPr>
              <a:r>
                <a:rPr lang="en-US" sz="2400" b="1" dirty="0" smtClean="0">
                  <a:solidFill>
                    <a:srgbClr val="FFFFFF"/>
                  </a:solidFill>
                  <a:latin typeface="Franklin Gothic Medium" pitchFamily="34" charset="0"/>
                </a:rPr>
                <a:t>Window</a:t>
              </a:r>
              <a:endParaRPr lang="en-US" sz="2400" b="1" dirty="0">
                <a:solidFill>
                  <a:srgbClr val="FFFFFF"/>
                </a:solidFill>
                <a:latin typeface="Franklin Gothic Medium" pitchFamily="34" charset="0"/>
              </a:endParaRPr>
            </a:p>
          </p:txBody>
        </p:sp>
      </p:grpSp>
      <p:grpSp>
        <p:nvGrpSpPr>
          <p:cNvPr id="9" name="Group 48"/>
          <p:cNvGrpSpPr/>
          <p:nvPr/>
        </p:nvGrpSpPr>
        <p:grpSpPr>
          <a:xfrm>
            <a:off x="388573" y="5080554"/>
            <a:ext cx="8651941" cy="830998"/>
            <a:chOff x="268357" y="1434190"/>
            <a:chExt cx="8651941" cy="495513"/>
          </a:xfrm>
        </p:grpSpPr>
        <p:sp>
          <p:nvSpPr>
            <p:cNvPr id="33" name="Rounded Rectangle 32"/>
            <p:cNvSpPr/>
            <p:nvPr/>
          </p:nvSpPr>
          <p:spPr bwMode="auto">
            <a:xfrm>
              <a:off x="268357" y="1510747"/>
              <a:ext cx="6480311" cy="351183"/>
            </a:xfrm>
            <a:prstGeom prst="roundRect">
              <a:avLst/>
            </a:prstGeom>
            <a:noFill/>
            <a:ln w="25400">
              <a:solidFill>
                <a:schemeClr val="bg2">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800" b="1"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34" name="Straight Connector 33"/>
            <p:cNvCxnSpPr>
              <a:stCxn id="33" idx="3"/>
              <a:endCxn id="35" idx="1"/>
            </p:cNvCxnSpPr>
            <p:nvPr/>
          </p:nvCxnSpPr>
          <p:spPr>
            <a:xfrm flipV="1">
              <a:off x="6748668" y="1681946"/>
              <a:ext cx="626142" cy="4392"/>
            </a:xfrm>
            <a:prstGeom prst="line">
              <a:avLst/>
            </a:prstGeom>
            <a:noFill/>
            <a:ln w="25400">
              <a:solidFill>
                <a:schemeClr val="bg2">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cxnSp>
        <p:sp>
          <p:nvSpPr>
            <p:cNvPr id="35" name="TextBox 34"/>
            <p:cNvSpPr txBox="1"/>
            <p:nvPr/>
          </p:nvSpPr>
          <p:spPr>
            <a:xfrm>
              <a:off x="7374810" y="1434190"/>
              <a:ext cx="1545488" cy="495513"/>
            </a:xfrm>
            <a:prstGeom prst="rect">
              <a:avLst/>
            </a:prstGeom>
            <a:noFill/>
          </p:spPr>
          <p:txBody>
            <a:bodyPr wrap="none" rtlCol="0" anchor="ctr">
              <a:spAutoFit/>
            </a:bodyPr>
            <a:lstStyle/>
            <a:p>
              <a:pPr defTabSz="914400" fontAlgn="base">
                <a:spcBef>
                  <a:spcPct val="0"/>
                </a:spcBef>
                <a:spcAft>
                  <a:spcPct val="0"/>
                </a:spcAft>
              </a:pPr>
              <a:r>
                <a:rPr lang="en-US" sz="2400" b="1" dirty="0" smtClean="0">
                  <a:solidFill>
                    <a:srgbClr val="FFFFFF"/>
                  </a:solidFill>
                  <a:latin typeface="Franklin Gothic Medium" pitchFamily="34" charset="0"/>
                </a:rPr>
                <a:t>Project &amp;</a:t>
              </a:r>
              <a:br>
                <a:rPr lang="en-US" sz="2400" b="1" dirty="0" smtClean="0">
                  <a:solidFill>
                    <a:srgbClr val="FFFFFF"/>
                  </a:solidFill>
                  <a:latin typeface="Franklin Gothic Medium" pitchFamily="34" charset="0"/>
                </a:rPr>
              </a:br>
              <a:r>
                <a:rPr lang="en-US" sz="2400" b="1" dirty="0" smtClean="0">
                  <a:solidFill>
                    <a:srgbClr val="FFFFFF"/>
                  </a:solidFill>
                  <a:latin typeface="Franklin Gothic Medium" pitchFamily="34" charset="0"/>
                </a:rPr>
                <a:t>Aggregate</a:t>
              </a:r>
              <a:endParaRPr lang="en-US" sz="2400" b="1" dirty="0">
                <a:solidFill>
                  <a:srgbClr val="FFFFFF"/>
                </a:solidFill>
                <a:latin typeface="Franklin Gothic Medium"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xit" presetSubtype="10" fill="hold" nodeType="clickEffect">
                                  <p:stCondLst>
                                    <p:cond delay="0"/>
                                  </p:stCondLst>
                                  <p:childTnLst>
                                    <p:animEffect transition="out" filter="blinds(horizontal)">
                                      <p:cBhvr>
                                        <p:cTn id="10" dur="500"/>
                                        <p:tgtEl>
                                          <p:spTgt spid="3"/>
                                        </p:tgtEl>
                                      </p:cBhvr>
                                    </p:animEffect>
                                    <p:set>
                                      <p:cBhvr>
                                        <p:cTn id="11" dur="1" fill="hold">
                                          <p:stCondLst>
                                            <p:cond delay="499"/>
                                          </p:stCondLst>
                                        </p:cTn>
                                        <p:tgtEl>
                                          <p:spTgt spid="3"/>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3" presetClass="exit" presetSubtype="10" fill="hold" nodeType="clickEffect">
                                  <p:stCondLst>
                                    <p:cond delay="0"/>
                                  </p:stCondLst>
                                  <p:childTnLst>
                                    <p:animEffect transition="out" filter="blinds(horizontal)">
                                      <p:cBhvr>
                                        <p:cTn id="19" dur="500"/>
                                        <p:tgtEl>
                                          <p:spTgt spid="4"/>
                                        </p:tgtEl>
                                      </p:cBhvr>
                                    </p:animEffect>
                                    <p:set>
                                      <p:cBhvr>
                                        <p:cTn id="20" dur="1" fill="hold">
                                          <p:stCondLst>
                                            <p:cond delay="499"/>
                                          </p:stCondLst>
                                        </p:cTn>
                                        <p:tgtEl>
                                          <p:spTgt spid="4"/>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3" presetClass="exit" presetSubtype="10" fill="hold" nodeType="clickEffect">
                                  <p:stCondLst>
                                    <p:cond delay="0"/>
                                  </p:stCondLst>
                                  <p:childTnLst>
                                    <p:animEffect transition="out" filter="blinds(horizontal)">
                                      <p:cBhvr>
                                        <p:cTn id="28" dur="500"/>
                                        <p:tgtEl>
                                          <p:spTgt spid="5"/>
                                        </p:tgtEl>
                                      </p:cBhvr>
                                    </p:animEffect>
                                    <p:set>
                                      <p:cBhvr>
                                        <p:cTn id="29" dur="1" fill="hold">
                                          <p:stCondLst>
                                            <p:cond delay="499"/>
                                          </p:stCondLst>
                                        </p:cTn>
                                        <p:tgtEl>
                                          <p:spTgt spid="5"/>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3" presetClass="exit" presetSubtype="10" fill="hold" nodeType="clickEffect">
                                  <p:stCondLst>
                                    <p:cond delay="0"/>
                                  </p:stCondLst>
                                  <p:childTnLst>
                                    <p:animEffect transition="out" filter="blinds(horizontal)">
                                      <p:cBhvr>
                                        <p:cTn id="37" dur="500"/>
                                        <p:tgtEl>
                                          <p:spTgt spid="6"/>
                                        </p:tgtEl>
                                      </p:cBhvr>
                                    </p:animEffect>
                                    <p:set>
                                      <p:cBhvr>
                                        <p:cTn id="38" dur="1" fill="hold">
                                          <p:stCondLst>
                                            <p:cond delay="499"/>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3" presetClass="exit" presetSubtype="10" fill="hold" nodeType="clickEffect">
                                  <p:stCondLst>
                                    <p:cond delay="0"/>
                                  </p:stCondLst>
                                  <p:childTnLst>
                                    <p:animEffect transition="out" filter="blinds(horizontal)">
                                      <p:cBhvr>
                                        <p:cTn id="46" dur="500"/>
                                        <p:tgtEl>
                                          <p:spTgt spid="8"/>
                                        </p:tgtEl>
                                      </p:cBhvr>
                                    </p:animEffect>
                                    <p:set>
                                      <p:cBhvr>
                                        <p:cTn id="47" dur="1" fill="hold">
                                          <p:stCondLst>
                                            <p:cond delay="499"/>
                                          </p:stCondLst>
                                        </p:cTn>
                                        <p:tgtEl>
                                          <p:spTgt spid="8"/>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3" presetClass="exit" presetSubtype="10" fill="hold" nodeType="clickEffect">
                                  <p:stCondLst>
                                    <p:cond delay="0"/>
                                  </p:stCondLst>
                                  <p:childTnLst>
                                    <p:animEffect transition="out" filter="blinds(horizontal)">
                                      <p:cBhvr>
                                        <p:cTn id="55" dur="500"/>
                                        <p:tgtEl>
                                          <p:spTgt spid="9"/>
                                        </p:tgtEl>
                                      </p:cBhvr>
                                    </p:animEffect>
                                    <p:set>
                                      <p:cBhvr>
                                        <p:cTn id="56"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413658" y="5181600"/>
            <a:ext cx="3929742" cy="10668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a:solidFill>
                <a:schemeClr val="bg1"/>
              </a:solidFill>
              <a:effectLst>
                <a:outerShdw blurRad="38100" dist="38100" dir="2700000" algn="tl">
                  <a:srgbClr val="000000">
                    <a:alpha val="43137"/>
                  </a:srgbClr>
                </a:outerShdw>
              </a:effectLst>
              <a:latin typeface="Arial" pitchFamily="34" charset="0"/>
            </a:endParaRPr>
          </a:p>
        </p:txBody>
      </p:sp>
      <p:sp>
        <p:nvSpPr>
          <p:cNvPr id="12" name="Rectangle 11"/>
          <p:cNvSpPr/>
          <p:nvPr/>
        </p:nvSpPr>
        <p:spPr bwMode="auto">
          <a:xfrm>
            <a:off x="427181" y="4768132"/>
            <a:ext cx="3912157" cy="457200"/>
          </a:xfrm>
          <a:prstGeom prst="rect">
            <a:avLst/>
          </a:prstGeom>
          <a:solidFill>
            <a:srgbClr val="00206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solidFill>
                <a:srgbClr val="FFFFFF"/>
              </a:solidFill>
              <a:effectLst>
                <a:outerShdw blurRad="38100" dist="38100" dir="2700000" algn="tl">
                  <a:srgbClr val="000000">
                    <a:alpha val="43137"/>
                  </a:srgbClr>
                </a:outerShdw>
              </a:effectLst>
              <a:latin typeface="Arial" pitchFamily="34" charset="0"/>
            </a:endParaRPr>
          </a:p>
        </p:txBody>
      </p:sp>
      <p:sp>
        <p:nvSpPr>
          <p:cNvPr id="13" name="Rectangle 12"/>
          <p:cNvSpPr/>
          <p:nvPr/>
        </p:nvSpPr>
        <p:spPr bwMode="auto">
          <a:xfrm>
            <a:off x="381000" y="3124200"/>
            <a:ext cx="3962400" cy="13716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Arial" pitchFamily="34" charset="0"/>
            </a:endParaRPr>
          </a:p>
        </p:txBody>
      </p:sp>
      <p:sp>
        <p:nvSpPr>
          <p:cNvPr id="2" name="Title 1"/>
          <p:cNvSpPr>
            <a:spLocks noGrp="1"/>
          </p:cNvSpPr>
          <p:nvPr>
            <p:ph type="title"/>
          </p:nvPr>
        </p:nvSpPr>
        <p:spPr>
          <a:xfrm>
            <a:off x="381000" y="76200"/>
            <a:ext cx="8382000" cy="609398"/>
          </a:xfrm>
        </p:spPr>
        <p:txBody>
          <a:bodyPr>
            <a:normAutofit/>
          </a:bodyPr>
          <a:lstStyle/>
          <a:p>
            <a:r>
              <a:rPr lang="en-US" sz="3600" dirty="0" err="1" smtClean="0"/>
              <a:t>StreamInsight</a:t>
            </a:r>
            <a:r>
              <a:rPr lang="en-US" sz="3600" dirty="0" smtClean="0"/>
              <a:t> Licensing Guidance</a:t>
            </a:r>
            <a:endParaRPr lang="en-US" sz="3600" dirty="0"/>
          </a:p>
        </p:txBody>
      </p:sp>
      <p:sp>
        <p:nvSpPr>
          <p:cNvPr id="14" name="Rectangle 13"/>
          <p:cNvSpPr/>
          <p:nvPr/>
        </p:nvSpPr>
        <p:spPr bwMode="auto">
          <a:xfrm>
            <a:off x="381000" y="3124200"/>
            <a:ext cx="3962400" cy="457200"/>
          </a:xfrm>
          <a:prstGeom prst="rect">
            <a:avLst/>
          </a:prstGeom>
          <a:solidFill>
            <a:srgbClr val="00206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solidFill>
                <a:srgbClr val="FFFFFF"/>
              </a:solidFill>
              <a:effectLst>
                <a:outerShdw blurRad="38100" dist="38100" dir="2700000" algn="tl">
                  <a:srgbClr val="000000">
                    <a:alpha val="43137"/>
                  </a:srgbClr>
                </a:outerShdw>
              </a:effectLst>
              <a:latin typeface="Arial" pitchFamily="34" charset="0"/>
            </a:endParaRPr>
          </a:p>
        </p:txBody>
      </p:sp>
      <p:sp>
        <p:nvSpPr>
          <p:cNvPr id="10" name="Rectangle 9"/>
          <p:cNvSpPr/>
          <p:nvPr/>
        </p:nvSpPr>
        <p:spPr>
          <a:xfrm>
            <a:off x="381000" y="3669132"/>
            <a:ext cx="3962400" cy="738664"/>
          </a:xfrm>
          <a:prstGeom prst="rect">
            <a:avLst/>
          </a:prstGeom>
        </p:spPr>
        <p:txBody>
          <a:bodyPr wrap="square">
            <a:spAutoFit/>
          </a:bodyPr>
          <a:lstStyle/>
          <a:p>
            <a:pPr marL="228600" indent="-228600">
              <a:buClr>
                <a:srgbClr val="777777"/>
              </a:buClr>
              <a:buSzPct val="130000"/>
              <a:buFont typeface="Arial" pitchFamily="34" charset="0"/>
              <a:buChar char="•"/>
            </a:pPr>
            <a:r>
              <a:rPr lang="en-US" sz="1400" dirty="0" smtClean="0">
                <a:solidFill>
                  <a:schemeClr val="bg2"/>
                </a:solidFill>
                <a:latin typeface="Arial" pitchFamily="34" charset="0"/>
                <a:cs typeface="Arial" pitchFamily="34" charset="0"/>
              </a:rPr>
              <a:t>Data rate: Tens of thousands of events every second</a:t>
            </a:r>
          </a:p>
          <a:p>
            <a:pPr marL="228600" indent="-228600">
              <a:buClr>
                <a:srgbClr val="777777"/>
              </a:buClr>
              <a:buSzPct val="130000"/>
              <a:buFont typeface="Arial" pitchFamily="34" charset="0"/>
              <a:buChar char="•"/>
            </a:pPr>
            <a:r>
              <a:rPr lang="en-US" sz="1400" dirty="0" smtClean="0">
                <a:solidFill>
                  <a:schemeClr val="bg2"/>
                </a:solidFill>
                <a:latin typeface="Arial" pitchFamily="34" charset="0"/>
                <a:cs typeface="Arial" pitchFamily="34" charset="0"/>
              </a:rPr>
              <a:t>Latency: Sub-second</a:t>
            </a:r>
            <a:endParaRPr lang="en-US" sz="1400" dirty="0">
              <a:solidFill>
                <a:schemeClr val="bg2"/>
              </a:solidFill>
              <a:latin typeface="Arial" pitchFamily="34" charset="0"/>
              <a:cs typeface="Arial" pitchFamily="34" charset="0"/>
            </a:endParaRPr>
          </a:p>
        </p:txBody>
      </p:sp>
      <p:sp>
        <p:nvSpPr>
          <p:cNvPr id="15" name="TextBox 14"/>
          <p:cNvSpPr txBox="1"/>
          <p:nvPr/>
        </p:nvSpPr>
        <p:spPr>
          <a:xfrm>
            <a:off x="667278" y="4800600"/>
            <a:ext cx="3523722" cy="424732"/>
          </a:xfrm>
          <a:prstGeom prst="rect">
            <a:avLst/>
          </a:prstGeom>
          <a:noFill/>
        </p:spPr>
        <p:txBody>
          <a:bodyPr wrap="none" rtlCol="0">
            <a:spAutoFit/>
          </a:bodyPr>
          <a:lstStyle/>
          <a:p>
            <a:pPr indent="-396875">
              <a:lnSpc>
                <a:spcPct val="90000"/>
              </a:lnSpc>
              <a:spcBef>
                <a:spcPct val="20000"/>
              </a:spcBef>
              <a:buClr>
                <a:srgbClr val="777777"/>
              </a:buClr>
            </a:pPr>
            <a:r>
              <a:rPr lang="en-US" sz="2400" dirty="0" smtClean="0">
                <a:effectLst>
                  <a:outerShdw blurRad="38100" dist="38100" dir="2700000" algn="tl">
                    <a:srgbClr val="000000">
                      <a:alpha val="43137"/>
                    </a:srgbClr>
                  </a:outerShdw>
                </a:effectLst>
                <a:latin typeface="Arial" pitchFamily="34" charset="0"/>
              </a:rPr>
              <a:t>Standard and Enterprise</a:t>
            </a:r>
            <a:endParaRPr lang="en-US" sz="2000" baseline="30000" dirty="0" smtClean="0">
              <a:effectLst>
                <a:outerShdw blurRad="38100" dist="38100" dir="2700000" algn="tl">
                  <a:srgbClr val="000000">
                    <a:alpha val="43137"/>
                  </a:srgbClr>
                </a:outerShdw>
              </a:effectLst>
              <a:latin typeface="Arial" pitchFamily="34" charset="0"/>
            </a:endParaRPr>
          </a:p>
        </p:txBody>
      </p:sp>
      <p:sp>
        <p:nvSpPr>
          <p:cNvPr id="16" name="TextBox 15"/>
          <p:cNvSpPr txBox="1"/>
          <p:nvPr/>
        </p:nvSpPr>
        <p:spPr>
          <a:xfrm>
            <a:off x="1423952" y="3124200"/>
            <a:ext cx="1776448" cy="424732"/>
          </a:xfrm>
          <a:prstGeom prst="rect">
            <a:avLst/>
          </a:prstGeom>
          <a:noFill/>
        </p:spPr>
        <p:txBody>
          <a:bodyPr wrap="none" rtlCol="0">
            <a:spAutoFit/>
          </a:bodyPr>
          <a:lstStyle/>
          <a:p>
            <a:pPr indent="-396875">
              <a:lnSpc>
                <a:spcPct val="90000"/>
              </a:lnSpc>
              <a:spcBef>
                <a:spcPct val="20000"/>
              </a:spcBef>
              <a:buClr>
                <a:srgbClr val="777777"/>
              </a:buClr>
            </a:pPr>
            <a:r>
              <a:rPr lang="en-US" sz="2400" dirty="0" smtClean="0">
                <a:effectLst>
                  <a:outerShdw blurRad="38100" dist="38100" dir="2700000" algn="tl">
                    <a:srgbClr val="000000">
                      <a:alpha val="43137"/>
                    </a:srgbClr>
                  </a:outerShdw>
                </a:effectLst>
                <a:latin typeface="Arial" pitchFamily="34" charset="0"/>
              </a:rPr>
              <a:t>Datacenter </a:t>
            </a:r>
          </a:p>
        </p:txBody>
      </p:sp>
      <p:sp>
        <p:nvSpPr>
          <p:cNvPr id="28" name="Rectangle 27"/>
          <p:cNvSpPr/>
          <p:nvPr/>
        </p:nvSpPr>
        <p:spPr>
          <a:xfrm>
            <a:off x="447940" y="5410201"/>
            <a:ext cx="3666861" cy="738664"/>
          </a:xfrm>
          <a:prstGeom prst="rect">
            <a:avLst/>
          </a:prstGeom>
        </p:spPr>
        <p:txBody>
          <a:bodyPr wrap="square">
            <a:spAutoFit/>
          </a:bodyPr>
          <a:lstStyle/>
          <a:p>
            <a:pPr marL="228600" indent="-228600">
              <a:buClr>
                <a:srgbClr val="777777"/>
              </a:buClr>
              <a:buSzPct val="130000"/>
              <a:buFont typeface="Arial" pitchFamily="34" charset="0"/>
              <a:buChar char="•"/>
            </a:pPr>
            <a:r>
              <a:rPr lang="en-US" sz="1400" dirty="0" smtClean="0">
                <a:solidFill>
                  <a:schemeClr val="bg2"/>
                </a:solidFill>
                <a:latin typeface="Arial" pitchFamily="34" charset="0"/>
                <a:cs typeface="Arial" pitchFamily="34" charset="0"/>
              </a:rPr>
              <a:t>Data rate: Thousands of events per second</a:t>
            </a:r>
            <a:endParaRPr lang="en-US" sz="1400" dirty="0">
              <a:solidFill>
                <a:schemeClr val="bg2"/>
              </a:solidFill>
              <a:latin typeface="Arial" pitchFamily="34" charset="0"/>
              <a:cs typeface="Arial" pitchFamily="34" charset="0"/>
            </a:endParaRPr>
          </a:p>
          <a:p>
            <a:pPr marL="228600" indent="-228600">
              <a:buClr>
                <a:srgbClr val="777777"/>
              </a:buClr>
              <a:buSzPct val="130000"/>
              <a:buFont typeface="Arial" pitchFamily="34" charset="0"/>
              <a:buChar char="•"/>
            </a:pPr>
            <a:r>
              <a:rPr lang="en-US" sz="1400" dirty="0" smtClean="0">
                <a:solidFill>
                  <a:schemeClr val="bg2"/>
                </a:solidFill>
                <a:latin typeface="Arial" pitchFamily="34" charset="0"/>
                <a:cs typeface="Arial" pitchFamily="34" charset="0"/>
              </a:rPr>
              <a:t>Latency: seconds</a:t>
            </a:r>
            <a:endParaRPr lang="en-US" sz="1400" dirty="0">
              <a:solidFill>
                <a:schemeClr val="bg2"/>
              </a:solidFill>
              <a:latin typeface="Arial" pitchFamily="34" charset="0"/>
              <a:cs typeface="Arial" pitchFamily="34" charset="0"/>
            </a:endParaRPr>
          </a:p>
        </p:txBody>
      </p:sp>
      <p:sp>
        <p:nvSpPr>
          <p:cNvPr id="22" name="Text Placeholder 2"/>
          <p:cNvSpPr txBox="1">
            <a:spLocks/>
          </p:cNvSpPr>
          <p:nvPr/>
        </p:nvSpPr>
        <p:spPr>
          <a:xfrm>
            <a:off x="265175" y="740650"/>
            <a:ext cx="8531375" cy="1292662"/>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396875">
              <a:buClr>
                <a:srgbClr val="777777"/>
              </a:buClr>
              <a:buNone/>
            </a:pPr>
            <a:r>
              <a:rPr lang="en-US" sz="2000" dirty="0" err="1" smtClean="0">
                <a:solidFill>
                  <a:srgbClr val="FFFFFF">
                    <a:lumMod val="85000"/>
                  </a:srgbClr>
                </a:solidFill>
                <a:latin typeface="Arial" pitchFamily="34" charset="0"/>
              </a:rPr>
              <a:t>StreamInsight</a:t>
            </a:r>
            <a:r>
              <a:rPr lang="en-US" sz="2000" dirty="0" smtClean="0">
                <a:solidFill>
                  <a:srgbClr val="FFFFFF">
                    <a:lumMod val="85000"/>
                  </a:srgbClr>
                </a:solidFill>
                <a:latin typeface="Arial" pitchFamily="34" charset="0"/>
              </a:rPr>
              <a:t> is part of Microsoft SQL Server 2008 R2</a:t>
            </a:r>
          </a:p>
          <a:p>
            <a:pPr indent="-396875">
              <a:buClr>
                <a:srgbClr val="777777"/>
              </a:buClr>
              <a:buFont typeface="Arial" pitchFamily="34" charset="0"/>
              <a:buChar char="•"/>
            </a:pPr>
            <a:r>
              <a:rPr lang="en-US" sz="2000" dirty="0" smtClean="0">
                <a:solidFill>
                  <a:srgbClr val="FFFFFF">
                    <a:lumMod val="85000"/>
                  </a:srgbClr>
                </a:solidFill>
                <a:latin typeface="Arial" pitchFamily="34" charset="0"/>
              </a:rPr>
              <a:t>Standard &amp; Enterprise edition for embedding in many ISV applications</a:t>
            </a:r>
          </a:p>
          <a:p>
            <a:pPr indent="-396875">
              <a:buClr>
                <a:srgbClr val="777777"/>
              </a:buClr>
              <a:buFont typeface="Arial" pitchFamily="34" charset="0"/>
              <a:buChar char="•"/>
            </a:pPr>
            <a:r>
              <a:rPr lang="en-US" sz="2000" dirty="0" smtClean="0">
                <a:solidFill>
                  <a:srgbClr val="FFFFFF">
                    <a:lumMod val="85000"/>
                  </a:srgbClr>
                </a:solidFill>
                <a:latin typeface="Arial" pitchFamily="34" charset="0"/>
              </a:rPr>
              <a:t>Standard &amp; Enterprise edition for deployments on the edge</a:t>
            </a:r>
          </a:p>
          <a:p>
            <a:pPr indent="-396875">
              <a:buClr>
                <a:srgbClr val="777777"/>
              </a:buClr>
              <a:buFont typeface="Arial" pitchFamily="34" charset="0"/>
              <a:buChar char="•"/>
            </a:pPr>
            <a:r>
              <a:rPr lang="en-US" sz="2000" dirty="0" smtClean="0">
                <a:solidFill>
                  <a:srgbClr val="FFFFFF">
                    <a:lumMod val="85000"/>
                  </a:srgbClr>
                </a:solidFill>
                <a:latin typeface="Arial" pitchFamily="34" charset="0"/>
              </a:rPr>
              <a:t>Data Center edition for server deployments</a:t>
            </a:r>
            <a:endParaRPr lang="en-US" sz="1800" dirty="0" smtClean="0">
              <a:solidFill>
                <a:srgbClr val="FFFFFF">
                  <a:lumMod val="85000"/>
                </a:srgbClr>
              </a:solidFill>
              <a:latin typeface="Arial" pitchFamily="34" charset="0"/>
            </a:endParaRPr>
          </a:p>
        </p:txBody>
      </p:sp>
      <p:pic>
        <p:nvPicPr>
          <p:cNvPr id="18" name="Picture 17" descr="SQL08r2_h_rgb_r.png"/>
          <p:cNvPicPr>
            <a:picLocks noChangeAspect="1"/>
          </p:cNvPicPr>
          <p:nvPr/>
        </p:nvPicPr>
        <p:blipFill>
          <a:blip r:embed="rId5" cstate="print"/>
          <a:stretch>
            <a:fillRect/>
          </a:stretch>
        </p:blipFill>
        <p:spPr>
          <a:xfrm>
            <a:off x="533401" y="2209800"/>
            <a:ext cx="3288482" cy="609600"/>
          </a:xfrm>
          <a:prstGeom prst="rect">
            <a:avLst/>
          </a:prstGeom>
        </p:spPr>
      </p:pic>
      <p:graphicFrame>
        <p:nvGraphicFramePr>
          <p:cNvPr id="69" name="Content Placeholder 5"/>
          <p:cNvGraphicFramePr>
            <a:graphicFrameLocks/>
          </p:cNvGraphicFramePr>
          <p:nvPr>
            <p:extLst>
              <p:ext uri="{D42A27DB-BD31-4B8C-83A1-F6EECF244321}">
                <p14:modId xmlns="" xmlns:p14="http://schemas.microsoft.com/office/powerpoint/2010/main" val="2181859201"/>
              </p:ext>
            </p:extLst>
          </p:nvPr>
        </p:nvGraphicFramePr>
        <p:xfrm>
          <a:off x="4512157" y="2345129"/>
          <a:ext cx="4545422" cy="445374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70" name="Picture 281"/>
          <p:cNvPicPr>
            <a:picLocks noChangeAspect="1" noChangeArrowheads="1"/>
          </p:cNvPicPr>
          <p:nvPr/>
        </p:nvPicPr>
        <p:blipFill>
          <a:blip r:embed="rId11" cstate="print"/>
          <a:srcRect/>
          <a:stretch>
            <a:fillRect/>
          </a:stretch>
        </p:blipFill>
        <p:spPr bwMode="auto">
          <a:xfrm>
            <a:off x="4940785" y="3916767"/>
            <a:ext cx="271833" cy="404035"/>
          </a:xfrm>
          <a:prstGeom prst="rect">
            <a:avLst/>
          </a:prstGeom>
          <a:noFill/>
          <a:ln w="9525" algn="ctr">
            <a:noFill/>
            <a:miter lim="800000"/>
            <a:headEnd/>
            <a:tailEnd/>
          </a:ln>
        </p:spPr>
      </p:pic>
      <p:pic>
        <p:nvPicPr>
          <p:cNvPr id="71" name="Picture 293"/>
          <p:cNvPicPr>
            <a:picLocks noChangeAspect="1" noChangeArrowheads="1"/>
          </p:cNvPicPr>
          <p:nvPr/>
        </p:nvPicPr>
        <p:blipFill>
          <a:blip r:embed="rId12" cstate="print"/>
          <a:srcRect/>
          <a:stretch>
            <a:fillRect/>
          </a:stretch>
        </p:blipFill>
        <p:spPr bwMode="auto">
          <a:xfrm>
            <a:off x="7655429" y="3059511"/>
            <a:ext cx="713002" cy="319365"/>
          </a:xfrm>
          <a:prstGeom prst="rect">
            <a:avLst/>
          </a:prstGeom>
          <a:noFill/>
          <a:ln w="9525" algn="ctr">
            <a:noFill/>
            <a:miter lim="800000"/>
            <a:headEnd/>
            <a:tailEnd/>
          </a:ln>
        </p:spPr>
      </p:pic>
      <p:pic>
        <p:nvPicPr>
          <p:cNvPr id="72" name="Picture 292"/>
          <p:cNvPicPr>
            <a:picLocks noChangeAspect="1" noChangeArrowheads="1"/>
          </p:cNvPicPr>
          <p:nvPr/>
        </p:nvPicPr>
        <p:blipFill>
          <a:blip r:embed="rId13" cstate="print"/>
          <a:srcRect/>
          <a:stretch>
            <a:fillRect/>
          </a:stretch>
        </p:blipFill>
        <p:spPr bwMode="auto">
          <a:xfrm>
            <a:off x="5655166" y="2773757"/>
            <a:ext cx="436714" cy="570402"/>
          </a:xfrm>
          <a:prstGeom prst="rect">
            <a:avLst/>
          </a:prstGeom>
          <a:noFill/>
          <a:ln w="9525" algn="ctr">
            <a:noFill/>
            <a:miter lim="800000"/>
            <a:headEnd/>
            <a:tailEnd/>
          </a:ln>
        </p:spPr>
      </p:pic>
      <p:pic>
        <p:nvPicPr>
          <p:cNvPr id="73" name="Picture 312"/>
          <p:cNvPicPr>
            <a:picLocks noChangeAspect="1" noChangeArrowheads="1"/>
          </p:cNvPicPr>
          <p:nvPr/>
        </p:nvPicPr>
        <p:blipFill>
          <a:blip r:embed="rId14" cstate="print"/>
          <a:srcRect/>
          <a:stretch>
            <a:fillRect/>
          </a:stretch>
        </p:blipFill>
        <p:spPr bwMode="auto">
          <a:xfrm>
            <a:off x="5726604" y="4131080"/>
            <a:ext cx="356501" cy="466422"/>
          </a:xfrm>
          <a:prstGeom prst="rect">
            <a:avLst/>
          </a:prstGeom>
          <a:noFill/>
          <a:ln w="9525" algn="ctr">
            <a:noFill/>
            <a:miter lim="800000"/>
            <a:headEnd/>
            <a:tailEnd/>
          </a:ln>
        </p:spPr>
      </p:pic>
      <p:pic>
        <p:nvPicPr>
          <p:cNvPr id="74" name="Picture 312"/>
          <p:cNvPicPr>
            <a:picLocks noChangeAspect="1" noChangeArrowheads="1"/>
          </p:cNvPicPr>
          <p:nvPr/>
        </p:nvPicPr>
        <p:blipFill>
          <a:blip r:embed="rId14" cstate="print"/>
          <a:srcRect/>
          <a:stretch>
            <a:fillRect/>
          </a:stretch>
        </p:blipFill>
        <p:spPr bwMode="auto">
          <a:xfrm>
            <a:off x="7583992" y="4273956"/>
            <a:ext cx="356501" cy="466422"/>
          </a:xfrm>
          <a:prstGeom prst="rect">
            <a:avLst/>
          </a:prstGeom>
          <a:noFill/>
          <a:ln w="9525" algn="ctr">
            <a:noFill/>
            <a:miter lim="800000"/>
            <a:headEnd/>
            <a:tailEnd/>
          </a:ln>
        </p:spPr>
      </p:pic>
      <p:pic>
        <p:nvPicPr>
          <p:cNvPr id="75" name="Picture 285"/>
          <p:cNvPicPr>
            <a:picLocks noChangeAspect="1" noChangeArrowheads="1"/>
          </p:cNvPicPr>
          <p:nvPr/>
        </p:nvPicPr>
        <p:blipFill>
          <a:blip r:embed="rId15" cstate="print"/>
          <a:srcRect/>
          <a:stretch>
            <a:fillRect/>
          </a:stretch>
        </p:blipFill>
        <p:spPr bwMode="auto">
          <a:xfrm>
            <a:off x="8512685" y="3702452"/>
            <a:ext cx="500587" cy="680324"/>
          </a:xfrm>
          <a:prstGeom prst="rect">
            <a:avLst/>
          </a:prstGeom>
          <a:noFill/>
          <a:ln w="9525" algn="ctr">
            <a:noFill/>
            <a:miter lim="800000"/>
            <a:headEnd/>
            <a:tailEnd/>
          </a:ln>
        </p:spPr>
      </p:pic>
      <p:cxnSp>
        <p:nvCxnSpPr>
          <p:cNvPr id="76" name="Straight Arrow Connector 75"/>
          <p:cNvCxnSpPr>
            <a:stCxn id="71" idx="2"/>
            <a:endCxn id="74" idx="0"/>
          </p:cNvCxnSpPr>
          <p:nvPr/>
        </p:nvCxnSpPr>
        <p:spPr>
          <a:xfrm flipH="1">
            <a:off x="7762243" y="3378874"/>
            <a:ext cx="249688" cy="895082"/>
          </a:xfrm>
          <a:prstGeom prst="straightConnector1">
            <a:avLst/>
          </a:prstGeom>
          <a:ln w="50800" cmpd="sng">
            <a:solidFill>
              <a:schemeClr val="bg1">
                <a:lumMod val="75000"/>
                <a:lumOff val="25000"/>
              </a:schemeClr>
            </a:solidFill>
            <a:tailEnd type="arrow"/>
          </a:ln>
        </p:spPr>
        <p:style>
          <a:lnRef idx="3">
            <a:schemeClr val="accent2"/>
          </a:lnRef>
          <a:fillRef idx="0">
            <a:schemeClr val="accent2"/>
          </a:fillRef>
          <a:effectRef idx="2">
            <a:schemeClr val="accent2"/>
          </a:effectRef>
          <a:fontRef idx="minor">
            <a:schemeClr val="tx1"/>
          </a:fontRef>
        </p:style>
      </p:cxnSp>
      <p:cxnSp>
        <p:nvCxnSpPr>
          <p:cNvPr id="77" name="Straight Arrow Connector 76"/>
          <p:cNvCxnSpPr>
            <a:stCxn id="75" idx="1"/>
            <a:endCxn id="82" idx="0"/>
          </p:cNvCxnSpPr>
          <p:nvPr/>
        </p:nvCxnSpPr>
        <p:spPr>
          <a:xfrm flipH="1">
            <a:off x="7905118" y="4042616"/>
            <a:ext cx="607567" cy="372627"/>
          </a:xfrm>
          <a:prstGeom prst="straightConnector1">
            <a:avLst/>
          </a:prstGeom>
          <a:ln w="50800" cmpd="sng">
            <a:solidFill>
              <a:schemeClr val="bg1">
                <a:lumMod val="75000"/>
                <a:lumOff val="25000"/>
              </a:schemeClr>
            </a:solidFill>
            <a:tailEnd type="arrow"/>
          </a:ln>
        </p:spPr>
        <p:style>
          <a:lnRef idx="3">
            <a:schemeClr val="accent2"/>
          </a:lnRef>
          <a:fillRef idx="0">
            <a:schemeClr val="accent2"/>
          </a:fillRef>
          <a:effectRef idx="2">
            <a:schemeClr val="accent2"/>
          </a:effectRef>
          <a:fontRef idx="minor">
            <a:schemeClr val="tx1"/>
          </a:fontRef>
        </p:style>
      </p:cxnSp>
      <p:cxnSp>
        <p:nvCxnSpPr>
          <p:cNvPr id="78" name="Straight Arrow Connector 77"/>
          <p:cNvCxnSpPr>
            <a:stCxn id="72" idx="2"/>
            <a:endCxn id="73" idx="0"/>
          </p:cNvCxnSpPr>
          <p:nvPr/>
        </p:nvCxnSpPr>
        <p:spPr>
          <a:xfrm>
            <a:off x="5873523" y="3344161"/>
            <a:ext cx="31331" cy="786921"/>
          </a:xfrm>
          <a:prstGeom prst="straightConnector1">
            <a:avLst/>
          </a:prstGeom>
          <a:ln w="50800" cmpd="sng">
            <a:solidFill>
              <a:schemeClr val="bg1">
                <a:lumMod val="75000"/>
                <a:lumOff val="25000"/>
              </a:schemeClr>
            </a:solidFill>
            <a:tailEnd type="arrow"/>
          </a:ln>
        </p:spPr>
        <p:style>
          <a:lnRef idx="3">
            <a:schemeClr val="accent2"/>
          </a:lnRef>
          <a:fillRef idx="0">
            <a:schemeClr val="accent2"/>
          </a:fillRef>
          <a:effectRef idx="2">
            <a:schemeClr val="accent2"/>
          </a:effectRef>
          <a:fontRef idx="minor">
            <a:schemeClr val="tx1"/>
          </a:fontRef>
        </p:style>
      </p:cxnSp>
      <p:cxnSp>
        <p:nvCxnSpPr>
          <p:cNvPr id="79" name="Straight Arrow Connector 78"/>
          <p:cNvCxnSpPr>
            <a:stCxn id="70" idx="3"/>
            <a:endCxn id="73" idx="1"/>
          </p:cNvCxnSpPr>
          <p:nvPr/>
        </p:nvCxnSpPr>
        <p:spPr>
          <a:xfrm>
            <a:off x="5212619" y="4118783"/>
            <a:ext cx="513985" cy="245508"/>
          </a:xfrm>
          <a:prstGeom prst="straightConnector1">
            <a:avLst/>
          </a:prstGeom>
          <a:ln w="50800" cmpd="sng">
            <a:solidFill>
              <a:schemeClr val="bg1">
                <a:lumMod val="75000"/>
                <a:lumOff val="25000"/>
              </a:schemeClr>
            </a:solidFill>
            <a:tailEnd type="arrow"/>
          </a:ln>
        </p:spPr>
        <p:style>
          <a:lnRef idx="3">
            <a:schemeClr val="accent2"/>
          </a:lnRef>
          <a:fillRef idx="0">
            <a:schemeClr val="accent2"/>
          </a:fillRef>
          <a:effectRef idx="2">
            <a:schemeClr val="accent2"/>
          </a:effectRef>
          <a:fontRef idx="minor">
            <a:schemeClr val="tx1"/>
          </a:fontRef>
        </p:style>
      </p:cxnSp>
      <p:pic>
        <p:nvPicPr>
          <p:cNvPr id="80" name="Picture 312"/>
          <p:cNvPicPr>
            <a:picLocks noChangeAspect="1" noChangeArrowheads="1"/>
          </p:cNvPicPr>
          <p:nvPr/>
        </p:nvPicPr>
        <p:blipFill>
          <a:blip r:embed="rId14" cstate="print"/>
          <a:srcRect/>
          <a:stretch>
            <a:fillRect/>
          </a:stretch>
        </p:blipFill>
        <p:spPr bwMode="auto">
          <a:xfrm>
            <a:off x="5869480" y="4275547"/>
            <a:ext cx="356501" cy="466422"/>
          </a:xfrm>
          <a:prstGeom prst="rect">
            <a:avLst/>
          </a:prstGeom>
          <a:noFill/>
          <a:ln w="9525" algn="ctr">
            <a:noFill/>
            <a:miter lim="800000"/>
            <a:headEnd/>
            <a:tailEnd/>
          </a:ln>
        </p:spPr>
      </p:pic>
      <p:pic>
        <p:nvPicPr>
          <p:cNvPr id="81" name="Picture 312"/>
          <p:cNvPicPr>
            <a:picLocks noChangeAspect="1" noChangeArrowheads="1"/>
          </p:cNvPicPr>
          <p:nvPr/>
        </p:nvPicPr>
        <p:blipFill>
          <a:blip r:embed="rId14" cstate="print"/>
          <a:srcRect/>
          <a:stretch>
            <a:fillRect/>
          </a:stretch>
        </p:blipFill>
        <p:spPr bwMode="auto">
          <a:xfrm>
            <a:off x="6012356" y="4420014"/>
            <a:ext cx="356501" cy="466422"/>
          </a:xfrm>
          <a:prstGeom prst="rect">
            <a:avLst/>
          </a:prstGeom>
          <a:noFill/>
          <a:ln w="9525" algn="ctr">
            <a:noFill/>
            <a:miter lim="800000"/>
            <a:headEnd/>
            <a:tailEnd/>
          </a:ln>
        </p:spPr>
      </p:pic>
      <p:pic>
        <p:nvPicPr>
          <p:cNvPr id="82" name="Picture 312"/>
          <p:cNvPicPr>
            <a:picLocks noChangeAspect="1" noChangeArrowheads="1"/>
          </p:cNvPicPr>
          <p:nvPr/>
        </p:nvPicPr>
        <p:blipFill>
          <a:blip r:embed="rId14" cstate="print"/>
          <a:srcRect/>
          <a:stretch>
            <a:fillRect/>
          </a:stretch>
        </p:blipFill>
        <p:spPr bwMode="auto">
          <a:xfrm>
            <a:off x="7726868" y="4415241"/>
            <a:ext cx="356501" cy="466422"/>
          </a:xfrm>
          <a:prstGeom prst="rect">
            <a:avLst/>
          </a:prstGeom>
          <a:noFill/>
          <a:ln w="9525" algn="ctr">
            <a:noFill/>
            <a:miter lim="800000"/>
            <a:headEnd/>
            <a:tailEnd/>
          </a:ln>
        </p:spPr>
      </p:pic>
      <p:pic>
        <p:nvPicPr>
          <p:cNvPr id="83" name="Picture 312"/>
          <p:cNvPicPr>
            <a:picLocks noChangeAspect="1" noChangeArrowheads="1"/>
          </p:cNvPicPr>
          <p:nvPr/>
        </p:nvPicPr>
        <p:blipFill>
          <a:blip r:embed="rId14" cstate="print"/>
          <a:srcRect/>
          <a:stretch>
            <a:fillRect/>
          </a:stretch>
        </p:blipFill>
        <p:spPr bwMode="auto">
          <a:xfrm>
            <a:off x="7869744" y="4559708"/>
            <a:ext cx="356501" cy="466422"/>
          </a:xfrm>
          <a:prstGeom prst="rect">
            <a:avLst/>
          </a:prstGeom>
          <a:noFill/>
          <a:ln w="9525" algn="ctr">
            <a:noFill/>
            <a:miter lim="800000"/>
            <a:headEnd/>
            <a:tailEnd/>
          </a:ln>
        </p:spPr>
      </p:pic>
      <p:pic>
        <p:nvPicPr>
          <p:cNvPr id="84" name="Picture 326"/>
          <p:cNvPicPr>
            <a:picLocks noChangeAspect="1" noChangeArrowheads="1"/>
          </p:cNvPicPr>
          <p:nvPr/>
        </p:nvPicPr>
        <p:blipFill>
          <a:blip r:embed="rId16" cstate="print"/>
          <a:srcRect/>
          <a:stretch>
            <a:fillRect/>
          </a:stretch>
        </p:blipFill>
        <p:spPr bwMode="auto">
          <a:xfrm>
            <a:off x="6226671" y="5047079"/>
            <a:ext cx="519898" cy="680324"/>
          </a:xfrm>
          <a:prstGeom prst="rect">
            <a:avLst/>
          </a:prstGeom>
          <a:noFill/>
          <a:ln w="9525" algn="ctr">
            <a:noFill/>
            <a:miter lim="800000"/>
            <a:headEnd/>
            <a:tailEnd/>
          </a:ln>
        </p:spPr>
      </p:pic>
      <p:pic>
        <p:nvPicPr>
          <p:cNvPr id="85" name="Picture 326"/>
          <p:cNvPicPr>
            <a:picLocks noChangeAspect="1" noChangeArrowheads="1"/>
          </p:cNvPicPr>
          <p:nvPr/>
        </p:nvPicPr>
        <p:blipFill>
          <a:blip r:embed="rId16" cstate="print"/>
          <a:srcRect/>
          <a:stretch>
            <a:fillRect/>
          </a:stretch>
        </p:blipFill>
        <p:spPr bwMode="auto">
          <a:xfrm>
            <a:off x="6528301" y="5059774"/>
            <a:ext cx="519898" cy="680324"/>
          </a:xfrm>
          <a:prstGeom prst="rect">
            <a:avLst/>
          </a:prstGeom>
          <a:noFill/>
          <a:ln w="9525" algn="ctr">
            <a:noFill/>
            <a:miter lim="800000"/>
            <a:headEnd/>
            <a:tailEnd/>
          </a:ln>
        </p:spPr>
      </p:pic>
      <p:pic>
        <p:nvPicPr>
          <p:cNvPr id="86" name="Picture 326"/>
          <p:cNvPicPr>
            <a:picLocks noChangeAspect="1" noChangeArrowheads="1"/>
          </p:cNvPicPr>
          <p:nvPr/>
        </p:nvPicPr>
        <p:blipFill>
          <a:blip r:embed="rId16" cstate="print"/>
          <a:srcRect/>
          <a:stretch>
            <a:fillRect/>
          </a:stretch>
        </p:blipFill>
        <p:spPr bwMode="auto">
          <a:xfrm>
            <a:off x="6829932" y="5080415"/>
            <a:ext cx="519898" cy="680324"/>
          </a:xfrm>
          <a:prstGeom prst="rect">
            <a:avLst/>
          </a:prstGeom>
          <a:noFill/>
          <a:ln w="9525" algn="ctr">
            <a:noFill/>
            <a:miter lim="800000"/>
            <a:headEnd/>
            <a:tailEnd/>
          </a:ln>
        </p:spPr>
      </p:pic>
      <p:pic>
        <p:nvPicPr>
          <p:cNvPr id="87" name="Picture 326"/>
          <p:cNvPicPr>
            <a:picLocks noChangeAspect="1" noChangeArrowheads="1"/>
          </p:cNvPicPr>
          <p:nvPr/>
        </p:nvPicPr>
        <p:blipFill>
          <a:blip r:embed="rId16" cstate="print"/>
          <a:srcRect/>
          <a:stretch>
            <a:fillRect/>
          </a:stretch>
        </p:blipFill>
        <p:spPr bwMode="auto">
          <a:xfrm>
            <a:off x="7171243" y="5118517"/>
            <a:ext cx="519898" cy="680324"/>
          </a:xfrm>
          <a:prstGeom prst="rect">
            <a:avLst/>
          </a:prstGeom>
          <a:noFill/>
          <a:ln w="9525" algn="ctr">
            <a:noFill/>
            <a:miter lim="800000"/>
            <a:headEnd/>
            <a:tailEnd/>
          </a:ln>
        </p:spPr>
      </p:pic>
      <p:cxnSp>
        <p:nvCxnSpPr>
          <p:cNvPr id="88" name="Elbow Connector 87"/>
          <p:cNvCxnSpPr>
            <a:stCxn id="81" idx="3"/>
            <a:endCxn id="85" idx="0"/>
          </p:cNvCxnSpPr>
          <p:nvPr/>
        </p:nvCxnSpPr>
        <p:spPr>
          <a:xfrm>
            <a:off x="6368856" y="4653227"/>
            <a:ext cx="419394" cy="406549"/>
          </a:xfrm>
          <a:prstGeom prst="bentConnector2">
            <a:avLst/>
          </a:prstGeom>
          <a:ln w="50800" cmpd="sng">
            <a:solidFill>
              <a:schemeClr val="bg1">
                <a:lumMod val="75000"/>
                <a:lumOff val="25000"/>
              </a:schemeClr>
            </a:solidFill>
            <a:tailEnd type="arrow"/>
          </a:ln>
        </p:spPr>
        <p:style>
          <a:lnRef idx="3">
            <a:schemeClr val="accent2"/>
          </a:lnRef>
          <a:fillRef idx="0">
            <a:schemeClr val="accent2"/>
          </a:fillRef>
          <a:effectRef idx="2">
            <a:schemeClr val="accent2"/>
          </a:effectRef>
          <a:fontRef idx="minor">
            <a:schemeClr val="tx1"/>
          </a:fontRef>
        </p:style>
      </p:cxnSp>
      <p:cxnSp>
        <p:nvCxnSpPr>
          <p:cNvPr id="89" name="Elbow Connector 49"/>
          <p:cNvCxnSpPr>
            <a:endCxn id="86" idx="0"/>
          </p:cNvCxnSpPr>
          <p:nvPr/>
        </p:nvCxnSpPr>
        <p:spPr>
          <a:xfrm rot="10800000" flipV="1">
            <a:off x="7089882" y="4697835"/>
            <a:ext cx="422675" cy="382579"/>
          </a:xfrm>
          <a:prstGeom prst="bentConnector2">
            <a:avLst/>
          </a:prstGeom>
          <a:ln w="50800" cmpd="sng">
            <a:solidFill>
              <a:schemeClr val="bg1">
                <a:lumMod val="75000"/>
                <a:lumOff val="25000"/>
              </a:schemeClr>
            </a:solidFill>
            <a:tailEnd type="arrow"/>
          </a:ln>
        </p:spPr>
        <p:style>
          <a:lnRef idx="3">
            <a:schemeClr val="accent2"/>
          </a:lnRef>
          <a:fillRef idx="0">
            <a:schemeClr val="accent2"/>
          </a:fillRef>
          <a:effectRef idx="2">
            <a:schemeClr val="accent2"/>
          </a:effectRef>
          <a:fontRef idx="minor">
            <a:schemeClr val="tx1"/>
          </a:fontRef>
        </p:style>
      </p:cxnSp>
      <p:sp>
        <p:nvSpPr>
          <p:cNvPr id="90" name="TextBox 89"/>
          <p:cNvSpPr txBox="1"/>
          <p:nvPr/>
        </p:nvSpPr>
        <p:spPr>
          <a:xfrm>
            <a:off x="4706217" y="3614368"/>
            <a:ext cx="672287" cy="276999"/>
          </a:xfrm>
          <a:prstGeom prst="rect">
            <a:avLst/>
          </a:prstGeom>
          <a:noFill/>
        </p:spPr>
        <p:txBody>
          <a:bodyPr wrap="square" rtlCol="0">
            <a:spAutoFit/>
          </a:bodyPr>
          <a:lstStyle/>
          <a:p>
            <a:pPr algn="l" rtl="0"/>
            <a:r>
              <a:rPr lang="en-US" sz="1200" b="1" kern="1200" dirty="0" smtClean="0">
                <a:solidFill>
                  <a:schemeClr val="bg2"/>
                </a:solidFill>
                <a:latin typeface="Calibri"/>
                <a:ea typeface="+mn-ea"/>
                <a:cs typeface="+mn-cs"/>
              </a:rPr>
              <a:t>Devices</a:t>
            </a:r>
            <a:endParaRPr lang="en-US" sz="1200" b="1" kern="1200" dirty="0">
              <a:solidFill>
                <a:schemeClr val="bg2"/>
              </a:solidFill>
              <a:latin typeface="Calibri"/>
              <a:ea typeface="+mn-ea"/>
              <a:cs typeface="+mn-cs"/>
            </a:endParaRPr>
          </a:p>
        </p:txBody>
      </p:sp>
      <p:sp>
        <p:nvSpPr>
          <p:cNvPr id="91" name="TextBox 90"/>
          <p:cNvSpPr txBox="1"/>
          <p:nvPr/>
        </p:nvSpPr>
        <p:spPr>
          <a:xfrm>
            <a:off x="7567590" y="2737710"/>
            <a:ext cx="679657" cy="276999"/>
          </a:xfrm>
          <a:prstGeom prst="rect">
            <a:avLst/>
          </a:prstGeom>
          <a:noFill/>
        </p:spPr>
        <p:txBody>
          <a:bodyPr wrap="square" rtlCol="0">
            <a:spAutoFit/>
          </a:bodyPr>
          <a:lstStyle/>
          <a:p>
            <a:pPr algn="l" rtl="0"/>
            <a:r>
              <a:rPr lang="en-US" sz="1200" b="1" kern="1200" dirty="0" smtClean="0">
                <a:solidFill>
                  <a:schemeClr val="bg2"/>
                </a:solidFill>
                <a:latin typeface="Calibri"/>
                <a:ea typeface="+mn-ea"/>
                <a:cs typeface="+mn-cs"/>
              </a:rPr>
              <a:t>Sensors</a:t>
            </a:r>
            <a:endParaRPr lang="en-US" sz="1200" b="1" kern="1200" dirty="0">
              <a:solidFill>
                <a:schemeClr val="bg2"/>
              </a:solidFill>
              <a:latin typeface="Calibri"/>
              <a:ea typeface="+mn-ea"/>
              <a:cs typeface="+mn-cs"/>
            </a:endParaRPr>
          </a:p>
        </p:txBody>
      </p:sp>
      <p:sp>
        <p:nvSpPr>
          <p:cNvPr id="92" name="TextBox 91"/>
          <p:cNvSpPr txBox="1"/>
          <p:nvPr/>
        </p:nvSpPr>
        <p:spPr>
          <a:xfrm>
            <a:off x="5109670" y="2852120"/>
            <a:ext cx="852260" cy="461665"/>
          </a:xfrm>
          <a:prstGeom prst="rect">
            <a:avLst/>
          </a:prstGeom>
          <a:noFill/>
        </p:spPr>
        <p:txBody>
          <a:bodyPr wrap="square" rtlCol="0">
            <a:spAutoFit/>
          </a:bodyPr>
          <a:lstStyle/>
          <a:p>
            <a:pPr algn="l" rtl="0"/>
            <a:r>
              <a:rPr lang="en-US" sz="1200" b="1" kern="1200" dirty="0">
                <a:solidFill>
                  <a:schemeClr val="bg2"/>
                </a:solidFill>
                <a:latin typeface="Calibri"/>
                <a:ea typeface="+mn-ea"/>
                <a:cs typeface="+mn-cs"/>
              </a:rPr>
              <a:t>Web servers</a:t>
            </a:r>
          </a:p>
        </p:txBody>
      </p:sp>
      <p:sp>
        <p:nvSpPr>
          <p:cNvPr id="93" name="TextBox 92"/>
          <p:cNvSpPr txBox="1"/>
          <p:nvPr/>
        </p:nvSpPr>
        <p:spPr>
          <a:xfrm>
            <a:off x="8297285" y="4389125"/>
            <a:ext cx="607717" cy="276999"/>
          </a:xfrm>
          <a:prstGeom prst="rect">
            <a:avLst/>
          </a:prstGeom>
          <a:noFill/>
        </p:spPr>
        <p:txBody>
          <a:bodyPr wrap="square" rtlCol="0">
            <a:spAutoFit/>
          </a:bodyPr>
          <a:lstStyle/>
          <a:p>
            <a:pPr algn="l" rtl="0"/>
            <a:r>
              <a:rPr lang="en-US" sz="1200" b="1" kern="1200" dirty="0" smtClean="0">
                <a:solidFill>
                  <a:schemeClr val="bg2"/>
                </a:solidFill>
                <a:latin typeface="Calibri"/>
                <a:ea typeface="+mn-ea"/>
                <a:cs typeface="+mn-cs"/>
              </a:rPr>
              <a:t>Feeds</a:t>
            </a:r>
            <a:endParaRPr lang="en-US" sz="1200" b="1" kern="1200" dirty="0">
              <a:solidFill>
                <a:schemeClr val="bg2"/>
              </a:solidFill>
              <a:latin typeface="Calibri"/>
              <a:ea typeface="+mn-ea"/>
              <a:cs typeface="+mn-cs"/>
            </a:endParaRPr>
          </a:p>
        </p:txBody>
      </p:sp>
      <p:sp>
        <p:nvSpPr>
          <p:cNvPr id="94" name="Rounded Rectangle 93"/>
          <p:cNvSpPr/>
          <p:nvPr/>
        </p:nvSpPr>
        <p:spPr>
          <a:xfrm>
            <a:off x="8155496" y="3988202"/>
            <a:ext cx="655347" cy="32774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900" b="1" dirty="0" smtClean="0">
                <a:solidFill>
                  <a:schemeClr val="bg2"/>
                </a:solidFill>
              </a:rPr>
              <a:t>Stream Insight</a:t>
            </a:r>
            <a:endParaRPr lang="en-US" sz="900" b="1" dirty="0">
              <a:solidFill>
                <a:schemeClr val="bg2"/>
              </a:solidFill>
            </a:endParaRPr>
          </a:p>
        </p:txBody>
      </p:sp>
      <p:sp>
        <p:nvSpPr>
          <p:cNvPr id="95" name="Rounded Rectangle 94"/>
          <p:cNvSpPr/>
          <p:nvPr/>
        </p:nvSpPr>
        <p:spPr>
          <a:xfrm>
            <a:off x="7726868" y="3416699"/>
            <a:ext cx="655347" cy="322503"/>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900" b="1" dirty="0" smtClean="0">
                <a:solidFill>
                  <a:schemeClr val="bg2"/>
                </a:solidFill>
              </a:rPr>
              <a:t>Stream Insight</a:t>
            </a:r>
            <a:endParaRPr lang="en-US" sz="900" b="1" dirty="0">
              <a:solidFill>
                <a:schemeClr val="bg2"/>
              </a:solidFill>
            </a:endParaRPr>
          </a:p>
        </p:txBody>
      </p:sp>
      <p:sp>
        <p:nvSpPr>
          <p:cNvPr id="96" name="Rounded Rectangle 95"/>
          <p:cNvSpPr/>
          <p:nvPr/>
        </p:nvSpPr>
        <p:spPr>
          <a:xfrm>
            <a:off x="5655166" y="3345262"/>
            <a:ext cx="655347" cy="31634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900" b="1" dirty="0" smtClean="0">
                <a:solidFill>
                  <a:schemeClr val="bg2"/>
                </a:solidFill>
              </a:rPr>
              <a:t>Stream Insight</a:t>
            </a:r>
            <a:endParaRPr lang="en-US" sz="900" b="1" dirty="0">
              <a:solidFill>
                <a:schemeClr val="bg2"/>
              </a:solidFill>
            </a:endParaRPr>
          </a:p>
        </p:txBody>
      </p:sp>
      <p:sp>
        <p:nvSpPr>
          <p:cNvPr id="97" name="Rounded Rectangle 96"/>
          <p:cNvSpPr/>
          <p:nvPr/>
        </p:nvSpPr>
        <p:spPr>
          <a:xfrm>
            <a:off x="4869348" y="4273954"/>
            <a:ext cx="655347" cy="308339"/>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900" b="1" dirty="0" smtClean="0">
                <a:solidFill>
                  <a:schemeClr val="bg2"/>
                </a:solidFill>
              </a:rPr>
              <a:t>Stream Insight</a:t>
            </a:r>
            <a:endParaRPr lang="en-US" sz="900" b="1" dirty="0">
              <a:solidFill>
                <a:schemeClr val="bg2"/>
              </a:solidFill>
            </a:endParaRPr>
          </a:p>
        </p:txBody>
      </p:sp>
      <p:sp>
        <p:nvSpPr>
          <p:cNvPr id="98" name="Rounded Rectangle 97"/>
          <p:cNvSpPr/>
          <p:nvPr/>
        </p:nvSpPr>
        <p:spPr>
          <a:xfrm>
            <a:off x="7298240" y="4559707"/>
            <a:ext cx="655347" cy="332989"/>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900" b="1" dirty="0" smtClean="0">
                <a:solidFill>
                  <a:schemeClr val="bg2"/>
                </a:solidFill>
              </a:rPr>
              <a:t>Stream Insight</a:t>
            </a:r>
            <a:endParaRPr lang="en-US" sz="900" b="1" dirty="0">
              <a:solidFill>
                <a:schemeClr val="bg2"/>
              </a:solidFill>
            </a:endParaRPr>
          </a:p>
        </p:txBody>
      </p:sp>
      <p:sp>
        <p:nvSpPr>
          <p:cNvPr id="99" name="Rounded Rectangle 98"/>
          <p:cNvSpPr/>
          <p:nvPr/>
        </p:nvSpPr>
        <p:spPr>
          <a:xfrm>
            <a:off x="6083794" y="4559707"/>
            <a:ext cx="655347" cy="332989"/>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900" b="1" dirty="0" smtClean="0">
                <a:solidFill>
                  <a:schemeClr val="bg2"/>
                </a:solidFill>
              </a:rPr>
              <a:t>Stream Insight</a:t>
            </a:r>
            <a:endParaRPr lang="en-US" sz="900" b="1" dirty="0">
              <a:solidFill>
                <a:schemeClr val="bg2"/>
              </a:solidFill>
            </a:endParaRPr>
          </a:p>
        </p:txBody>
      </p:sp>
      <p:sp>
        <p:nvSpPr>
          <p:cNvPr id="100" name="Rounded Rectangle 99"/>
          <p:cNvSpPr/>
          <p:nvPr/>
        </p:nvSpPr>
        <p:spPr>
          <a:xfrm>
            <a:off x="6091113" y="5702715"/>
            <a:ext cx="655347" cy="29942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900" b="1" dirty="0" smtClean="0">
                <a:solidFill>
                  <a:schemeClr val="tx1"/>
                </a:solidFill>
              </a:rPr>
              <a:t>Stream Insight</a:t>
            </a:r>
            <a:endParaRPr lang="en-US" sz="900" b="1" dirty="0">
              <a:solidFill>
                <a:schemeClr val="tx1"/>
              </a:solidFill>
            </a:endParaRPr>
          </a:p>
        </p:txBody>
      </p:sp>
      <p:sp>
        <p:nvSpPr>
          <p:cNvPr id="101" name="Rounded Rectangle 100"/>
          <p:cNvSpPr/>
          <p:nvPr/>
        </p:nvSpPr>
        <p:spPr>
          <a:xfrm>
            <a:off x="6655298" y="5702715"/>
            <a:ext cx="655347" cy="29942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900" b="1" dirty="0" smtClean="0">
                <a:solidFill>
                  <a:schemeClr val="tx1"/>
                </a:solidFill>
              </a:rPr>
              <a:t>Stream Insight</a:t>
            </a:r>
            <a:endParaRPr lang="en-US" sz="900" b="1" dirty="0">
              <a:solidFill>
                <a:schemeClr val="tx1"/>
              </a:solidFill>
            </a:endParaRPr>
          </a:p>
        </p:txBody>
      </p:sp>
      <p:sp>
        <p:nvSpPr>
          <p:cNvPr id="102" name="Rounded Rectangle 101"/>
          <p:cNvSpPr/>
          <p:nvPr/>
        </p:nvSpPr>
        <p:spPr>
          <a:xfrm>
            <a:off x="7219483" y="5702715"/>
            <a:ext cx="655347" cy="29942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900" b="1" dirty="0" smtClean="0">
                <a:solidFill>
                  <a:schemeClr val="tx1"/>
                </a:solidFill>
              </a:rPr>
              <a:t>Stream Insight</a:t>
            </a:r>
            <a:endParaRPr lang="en-US" sz="900" b="1" dirty="0">
              <a:solidFill>
                <a:schemeClr val="tx1"/>
              </a:solidFill>
            </a:endParaRPr>
          </a:p>
        </p:txBody>
      </p:sp>
      <p:sp>
        <p:nvSpPr>
          <p:cNvPr id="103" name="TextBox 102"/>
          <p:cNvSpPr txBox="1"/>
          <p:nvPr/>
        </p:nvSpPr>
        <p:spPr>
          <a:xfrm>
            <a:off x="6165067" y="5988468"/>
            <a:ext cx="1378733" cy="415498"/>
          </a:xfrm>
          <a:prstGeom prst="rect">
            <a:avLst/>
          </a:prstGeom>
          <a:noFill/>
        </p:spPr>
        <p:txBody>
          <a:bodyPr wrap="square" rtlCol="0">
            <a:spAutoFit/>
          </a:bodyPr>
          <a:lstStyle/>
          <a:p>
            <a:pPr lvl="0" algn="ctr"/>
            <a:r>
              <a:rPr lang="en-US" sz="1050" b="1" dirty="0" smtClean="0">
                <a:solidFill>
                  <a:schemeClr val="bg1"/>
                </a:solidFill>
              </a:rPr>
              <a:t>Complex Analytics &amp; Mining</a:t>
            </a:r>
          </a:p>
        </p:txBody>
      </p:sp>
      <p:sp>
        <p:nvSpPr>
          <p:cNvPr id="4" name="TextBox 3"/>
          <p:cNvSpPr txBox="1"/>
          <p:nvPr/>
        </p:nvSpPr>
        <p:spPr>
          <a:xfrm>
            <a:off x="533401" y="6477000"/>
            <a:ext cx="3716867" cy="215444"/>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r>
              <a:rPr lang="en-US" sz="1400" dirty="0" smtClean="0">
                <a:solidFill>
                  <a:schemeClr val="bg2"/>
                </a:solidFill>
              </a:rPr>
              <a:t>Actual mileage will vary</a:t>
            </a:r>
          </a:p>
        </p:txBody>
      </p:sp>
    </p:spTree>
    <p:extLst>
      <p:ext uri="{BB962C8B-B14F-4D97-AF65-F5344CB8AC3E}">
        <p14:creationId xmlns="" xmlns:p14="http://schemas.microsoft.com/office/powerpoint/2010/main" val="357407341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icture 2" descr="C:\TEMP\VS2010_h_rgb.png"/>
          <p:cNvPicPr>
            <a:picLocks noChangeAspect="1" noChangeArrowheads="1"/>
          </p:cNvPicPr>
          <p:nvPr/>
        </p:nvPicPr>
        <p:blipFill>
          <a:blip r:embed="rId3"/>
          <a:srcRect/>
          <a:stretch>
            <a:fillRect/>
          </a:stretch>
        </p:blipFill>
        <p:spPr bwMode="auto">
          <a:xfrm>
            <a:off x="2867133" y="800100"/>
            <a:ext cx="2963512" cy="495300"/>
          </a:xfrm>
          <a:prstGeom prst="rect">
            <a:avLst/>
          </a:prstGeom>
          <a:solidFill>
            <a:schemeClr val="tx1"/>
          </a:solidFill>
        </p:spPr>
      </p:pic>
      <p:sp>
        <p:nvSpPr>
          <p:cNvPr id="102" name="L-Shape 101"/>
          <p:cNvSpPr/>
          <p:nvPr/>
        </p:nvSpPr>
        <p:spPr>
          <a:xfrm rot="10800000" flipH="1">
            <a:off x="152400" y="1571612"/>
            <a:ext cx="4267200" cy="4857784"/>
          </a:xfrm>
          <a:prstGeom prst="corner">
            <a:avLst>
              <a:gd name="adj1" fmla="val 13786"/>
              <a:gd name="adj2" fmla="val 43658"/>
            </a:avLst>
          </a:prstGeom>
          <a:gradFill flip="none" rotWithShape="1">
            <a:gsLst>
              <a:gs pos="0">
                <a:schemeClr val="accent3">
                  <a:shade val="51000"/>
                  <a:satMod val="130000"/>
                  <a:alpha val="0"/>
                </a:schemeClr>
              </a:gs>
              <a:gs pos="80000">
                <a:schemeClr val="accent3">
                  <a:shade val="93000"/>
                  <a:satMod val="130000"/>
                </a:schemeClr>
              </a:gs>
              <a:gs pos="100000">
                <a:schemeClr val="accent3">
                  <a:shade val="94000"/>
                  <a:satMod val="135000"/>
                </a:schemeClr>
              </a:gs>
            </a:gsLst>
            <a:lin ang="5400000" scaled="1"/>
            <a:tileRec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sz="1200" b="1" dirty="0">
              <a:solidFill>
                <a:prstClr val="black"/>
              </a:solidFill>
              <a:latin typeface="Calibri"/>
            </a:endParaRPr>
          </a:p>
        </p:txBody>
      </p:sp>
      <p:sp>
        <p:nvSpPr>
          <p:cNvPr id="98" name="L-Shape 97"/>
          <p:cNvSpPr/>
          <p:nvPr/>
        </p:nvSpPr>
        <p:spPr>
          <a:xfrm rot="10800000">
            <a:off x="4071934" y="1571612"/>
            <a:ext cx="5072066" cy="4786346"/>
          </a:xfrm>
          <a:prstGeom prst="corner">
            <a:avLst>
              <a:gd name="adj1" fmla="val 12325"/>
              <a:gd name="adj2" fmla="val 40947"/>
            </a:avLst>
          </a:prstGeom>
          <a:gradFill flip="none" rotWithShape="1">
            <a:gsLst>
              <a:gs pos="0">
                <a:schemeClr val="accent3">
                  <a:shade val="51000"/>
                  <a:satMod val="130000"/>
                  <a:alpha val="0"/>
                </a:schemeClr>
              </a:gs>
              <a:gs pos="80000">
                <a:schemeClr val="accent3">
                  <a:shade val="93000"/>
                  <a:satMod val="130000"/>
                </a:schemeClr>
              </a:gs>
              <a:gs pos="100000">
                <a:schemeClr val="accent3">
                  <a:shade val="94000"/>
                  <a:satMod val="135000"/>
                </a:schemeClr>
              </a:gs>
            </a:gsLst>
            <a:lin ang="5400000" scaled="1"/>
            <a:tileRect/>
          </a:gra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sz="1200" b="1" dirty="0">
              <a:solidFill>
                <a:prstClr val="black"/>
              </a:solidFill>
              <a:latin typeface="Calibri"/>
            </a:endParaRPr>
          </a:p>
        </p:txBody>
      </p:sp>
      <p:sp>
        <p:nvSpPr>
          <p:cNvPr id="2" name="Title 1"/>
          <p:cNvSpPr>
            <a:spLocks noGrp="1"/>
          </p:cNvSpPr>
          <p:nvPr>
            <p:ph type="title"/>
          </p:nvPr>
        </p:nvSpPr>
        <p:spPr>
          <a:xfrm>
            <a:off x="381000" y="49215"/>
            <a:ext cx="8382000" cy="646331"/>
          </a:xfrm>
        </p:spPr>
        <p:txBody>
          <a:bodyPr/>
          <a:lstStyle/>
          <a:p>
            <a:r>
              <a:rPr lang="en-US" sz="4000" dirty="0" smtClean="0"/>
              <a:t>Recap: Microsoft </a:t>
            </a:r>
            <a:r>
              <a:rPr lang="en-US" sz="4000" dirty="0" err="1" smtClean="0"/>
              <a:t>StreamInsight</a:t>
            </a:r>
            <a:endParaRPr lang="en-US" sz="4000" dirty="0"/>
          </a:p>
        </p:txBody>
      </p:sp>
      <p:sp>
        <p:nvSpPr>
          <p:cNvPr id="5" name="Slide Number Placeholder 4"/>
          <p:cNvSpPr>
            <a:spLocks noGrp="1"/>
          </p:cNvSpPr>
          <p:nvPr>
            <p:ph type="sldNum" sz="quarter" idx="4294967295"/>
          </p:nvPr>
        </p:nvSpPr>
        <p:spPr>
          <a:xfrm>
            <a:off x="6553201" y="6356354"/>
            <a:ext cx="2133600" cy="365125"/>
          </a:xfrm>
          <a:prstGeom prst="rect">
            <a:avLst/>
          </a:prstGeom>
        </p:spPr>
        <p:txBody>
          <a:bodyPr/>
          <a:lstStyle/>
          <a:p>
            <a:pPr algn="r" defTabSz="914400" fontAlgn="base">
              <a:spcBef>
                <a:spcPct val="0"/>
              </a:spcBef>
              <a:spcAft>
                <a:spcPct val="0"/>
              </a:spcAft>
            </a:pPr>
            <a:fld id="{9ED8651B-2165-4D02-A109-43FC58648137}" type="slidenum">
              <a:rPr lang="en-US" sz="1200" b="1">
                <a:solidFill>
                  <a:prstClr val="black">
                    <a:tint val="75000"/>
                  </a:prstClr>
                </a:solidFill>
                <a:latin typeface="Calibri"/>
              </a:rPr>
              <a:pPr algn="r" defTabSz="914400" fontAlgn="base">
                <a:spcBef>
                  <a:spcPct val="0"/>
                </a:spcBef>
                <a:spcAft>
                  <a:spcPct val="0"/>
                </a:spcAft>
              </a:pPr>
              <a:t>12</a:t>
            </a:fld>
            <a:endParaRPr lang="en-US" sz="1200" b="1">
              <a:solidFill>
                <a:prstClr val="black">
                  <a:tint val="75000"/>
                </a:prstClr>
              </a:solidFill>
              <a:latin typeface="Calibri"/>
            </a:endParaRPr>
          </a:p>
        </p:txBody>
      </p:sp>
      <p:sp>
        <p:nvSpPr>
          <p:cNvPr id="7" name="AutoShape 5"/>
          <p:cNvSpPr>
            <a:spLocks noChangeArrowheads="1"/>
          </p:cNvSpPr>
          <p:nvPr/>
        </p:nvSpPr>
        <p:spPr bwMode="auto">
          <a:xfrm>
            <a:off x="2133600" y="2309834"/>
            <a:ext cx="4953000" cy="2974834"/>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lstStyle/>
          <a:p>
            <a:pPr defTabSz="914400" fontAlgn="base">
              <a:spcBef>
                <a:spcPct val="0"/>
              </a:spcBef>
              <a:spcAft>
                <a:spcPct val="0"/>
              </a:spcAft>
              <a:defRPr/>
            </a:pPr>
            <a:endParaRPr lang="en-US" sz="700" b="1" dirty="0">
              <a:solidFill>
                <a:prstClr val="black"/>
              </a:solidFill>
              <a:latin typeface="Calibri"/>
            </a:endParaRPr>
          </a:p>
        </p:txBody>
      </p:sp>
      <p:sp>
        <p:nvSpPr>
          <p:cNvPr id="8" name="AutoShape 15"/>
          <p:cNvSpPr>
            <a:spLocks noChangeArrowheads="1"/>
          </p:cNvSpPr>
          <p:nvPr/>
        </p:nvSpPr>
        <p:spPr bwMode="auto">
          <a:xfrm>
            <a:off x="3276599" y="2503114"/>
            <a:ext cx="2565872" cy="2488389"/>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a:lstStyle/>
          <a:p>
            <a:pPr algn="ctr" defTabSz="914400" eaLnBrk="0" fontAlgn="base" hangingPunct="0">
              <a:spcBef>
                <a:spcPct val="0"/>
              </a:spcBef>
              <a:spcAft>
                <a:spcPct val="0"/>
              </a:spcAft>
              <a:defRPr/>
            </a:pPr>
            <a:r>
              <a:rPr lang="en-US" sz="2000" b="1" dirty="0" err="1" smtClean="0">
                <a:solidFill>
                  <a:prstClr val="black"/>
                </a:solidFill>
                <a:latin typeface="Calibri"/>
              </a:rPr>
              <a:t>StreamInsight</a:t>
            </a:r>
            <a:r>
              <a:rPr lang="en-US" sz="2000" b="1" dirty="0" smtClean="0">
                <a:solidFill>
                  <a:prstClr val="black"/>
                </a:solidFill>
                <a:latin typeface="Calibri"/>
              </a:rPr>
              <a:t> Engine</a:t>
            </a:r>
            <a:endParaRPr lang="en-US" sz="2000" b="1" dirty="0">
              <a:solidFill>
                <a:prstClr val="black"/>
              </a:solidFill>
              <a:latin typeface="Calibri"/>
            </a:endParaRPr>
          </a:p>
        </p:txBody>
      </p:sp>
      <p:sp>
        <p:nvSpPr>
          <p:cNvPr id="9" name="AutoShape 18"/>
          <p:cNvSpPr>
            <a:spLocks noChangeArrowheads="1"/>
          </p:cNvSpPr>
          <p:nvPr/>
        </p:nvSpPr>
        <p:spPr bwMode="auto">
          <a:xfrm rot="5400000">
            <a:off x="5494654" y="3531436"/>
            <a:ext cx="2432548" cy="446544"/>
          </a:xfrm>
          <a:prstGeom prst="roundRect">
            <a:avLst>
              <a:gd name="adj" fmla="val 16667"/>
            </a:avLst>
          </a:prstGeom>
          <a:solidFill>
            <a:srgbClr val="DDE8C6">
              <a:alpha val="20000"/>
            </a:srgbClr>
          </a:solidFill>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defTabSz="914400" eaLnBrk="0" fontAlgn="base" hangingPunct="0">
              <a:spcBef>
                <a:spcPct val="0"/>
              </a:spcBef>
              <a:spcAft>
                <a:spcPct val="0"/>
              </a:spcAft>
              <a:defRPr/>
            </a:pPr>
            <a:r>
              <a:rPr lang="en-US" sz="1400" b="1" dirty="0">
                <a:solidFill>
                  <a:prstClr val="black"/>
                </a:solidFill>
                <a:latin typeface="Calibri"/>
              </a:rPr>
              <a:t>Output Adapters</a:t>
            </a:r>
          </a:p>
          <a:p>
            <a:pPr algn="ctr" defTabSz="914400" eaLnBrk="0" fontAlgn="base" hangingPunct="0">
              <a:spcBef>
                <a:spcPct val="0"/>
              </a:spcBef>
              <a:spcAft>
                <a:spcPct val="0"/>
              </a:spcAft>
              <a:defRPr/>
            </a:pPr>
            <a:endParaRPr lang="en-US" sz="800" b="1" dirty="0">
              <a:solidFill>
                <a:prstClr val="black"/>
              </a:solidFill>
              <a:latin typeface="Calibri"/>
            </a:endParaRPr>
          </a:p>
        </p:txBody>
      </p:sp>
      <p:sp>
        <p:nvSpPr>
          <p:cNvPr id="10" name="AutoShape 17"/>
          <p:cNvSpPr>
            <a:spLocks noChangeArrowheads="1"/>
          </p:cNvSpPr>
          <p:nvPr/>
        </p:nvSpPr>
        <p:spPr bwMode="auto">
          <a:xfrm rot="5400000">
            <a:off x="1174014" y="3570585"/>
            <a:ext cx="2442041" cy="370465"/>
          </a:xfrm>
          <a:prstGeom prst="roundRect">
            <a:avLst>
              <a:gd name="adj" fmla="val 16667"/>
            </a:avLst>
          </a:prstGeom>
          <a:solidFill>
            <a:srgbClr val="DDE8C6">
              <a:alpha val="20000"/>
            </a:srgbClr>
          </a:solidFill>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defTabSz="914400" eaLnBrk="0" fontAlgn="base" hangingPunct="0">
              <a:spcBef>
                <a:spcPct val="0"/>
              </a:spcBef>
              <a:spcAft>
                <a:spcPct val="0"/>
              </a:spcAft>
              <a:defRPr/>
            </a:pPr>
            <a:r>
              <a:rPr lang="en-US" sz="1400" b="1" dirty="0">
                <a:solidFill>
                  <a:prstClr val="black"/>
                </a:solidFill>
                <a:latin typeface="Calibri"/>
              </a:rPr>
              <a:t>Input Adapters</a:t>
            </a:r>
          </a:p>
        </p:txBody>
      </p:sp>
      <p:sp>
        <p:nvSpPr>
          <p:cNvPr id="16" name="Rectangle 15"/>
          <p:cNvSpPr/>
          <p:nvPr/>
        </p:nvSpPr>
        <p:spPr bwMode="auto">
          <a:xfrm rot="10800000">
            <a:off x="3505200" y="3376633"/>
            <a:ext cx="838200" cy="6858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vert" lIns="90488" tIns="44450" rIns="90488" bIns="44450" anchor="ctr"/>
          <a:lstStyle/>
          <a:p>
            <a:pPr algn="ctr" defTabSz="914400" fontAlgn="base">
              <a:spcBef>
                <a:spcPct val="0"/>
              </a:spcBef>
              <a:spcAft>
                <a:spcPct val="0"/>
              </a:spcAft>
              <a:defRPr/>
            </a:pPr>
            <a:endParaRPr lang="en-US" sz="300" b="1" dirty="0">
              <a:solidFill>
                <a:srgbClr val="191B7B"/>
              </a:solidFill>
              <a:latin typeface="Calibri"/>
            </a:endParaRPr>
          </a:p>
        </p:txBody>
      </p:sp>
      <p:grpSp>
        <p:nvGrpSpPr>
          <p:cNvPr id="3" name="Group 132"/>
          <p:cNvGrpSpPr>
            <a:grpSpLocks/>
          </p:cNvGrpSpPr>
          <p:nvPr/>
        </p:nvGrpSpPr>
        <p:grpSpPr bwMode="auto">
          <a:xfrm>
            <a:off x="2590802" y="4205163"/>
            <a:ext cx="624663" cy="314475"/>
            <a:chOff x="258" y="448397"/>
            <a:chExt cx="1030863" cy="868320"/>
          </a:xfrm>
          <a:solidFill>
            <a:srgbClr val="DDE8C6">
              <a:alpha val="20000"/>
            </a:srgbClr>
          </a:solidFill>
        </p:grpSpPr>
        <p:sp>
          <p:nvSpPr>
            <p:cNvPr id="33"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sp>
        <p:nvSpPr>
          <p:cNvPr id="26" name="TextBox 143"/>
          <p:cNvSpPr txBox="1">
            <a:spLocks noChangeArrowheads="1"/>
          </p:cNvSpPr>
          <p:nvPr/>
        </p:nvSpPr>
        <p:spPr bwMode="auto">
          <a:xfrm>
            <a:off x="3581400" y="3039568"/>
            <a:ext cx="1811413" cy="184666"/>
          </a:xfrm>
          <a:prstGeom prst="rect">
            <a:avLst/>
          </a:prstGeom>
          <a:solidFill>
            <a:srgbClr val="DDE8C6">
              <a:alpha val="20000"/>
            </a:srgbClr>
          </a:solidFill>
          <a:ln w="9525">
            <a:noFill/>
            <a:miter lim="800000"/>
            <a:headEnd/>
            <a:tailEnd/>
          </a:ln>
        </p:spPr>
        <p:txBody>
          <a:bodyPr lIns="0" tIns="0" rIns="0" bIns="0">
            <a:spAutoFit/>
          </a:bodyPr>
          <a:lstStyle/>
          <a:p>
            <a:pPr algn="ctr" defTabSz="914400" fontAlgn="base">
              <a:spcBef>
                <a:spcPct val="0"/>
              </a:spcBef>
              <a:spcAft>
                <a:spcPct val="0"/>
              </a:spcAft>
            </a:pPr>
            <a:r>
              <a:rPr lang="en-US" sz="1200" b="1" dirty="0">
                <a:solidFill>
                  <a:prstClr val="black"/>
                </a:solidFill>
                <a:latin typeface="Calibri"/>
              </a:rPr>
              <a:t>Standing Queries</a:t>
            </a:r>
          </a:p>
        </p:txBody>
      </p:sp>
      <p:cxnSp>
        <p:nvCxnSpPr>
          <p:cNvPr id="27" name="Shape 189"/>
          <p:cNvCxnSpPr>
            <a:cxnSpLocks noChangeShapeType="1"/>
          </p:cNvCxnSpPr>
          <p:nvPr/>
        </p:nvCxnSpPr>
        <p:spPr bwMode="auto">
          <a:xfrm flipV="1">
            <a:off x="3200400" y="2767034"/>
            <a:ext cx="82541" cy="0"/>
          </a:xfrm>
          <a:prstGeom prst="bentConnector5">
            <a:avLst>
              <a:gd name="adj1" fmla="val 2736"/>
              <a:gd name="adj2" fmla="val 123400032"/>
              <a:gd name="adj3" fmla="val -693545"/>
            </a:avLst>
          </a:prstGeom>
          <a:solidFill>
            <a:srgbClr val="DDE8C6">
              <a:alpha val="20000"/>
            </a:srgbClr>
          </a:solidFill>
          <a:ln w="9525" algn="ctr">
            <a:solidFill>
              <a:schemeClr val="tx1"/>
            </a:solidFill>
            <a:round/>
            <a:headEnd/>
            <a:tailEnd type="triangle" w="med" len="med"/>
          </a:ln>
        </p:spPr>
      </p:cxnSp>
      <p:cxnSp>
        <p:nvCxnSpPr>
          <p:cNvPr id="28" name="Shape 194"/>
          <p:cNvCxnSpPr>
            <a:cxnSpLocks noChangeShapeType="1"/>
          </p:cNvCxnSpPr>
          <p:nvPr/>
        </p:nvCxnSpPr>
        <p:spPr bwMode="auto">
          <a:xfrm>
            <a:off x="5867400" y="4365646"/>
            <a:ext cx="609600" cy="1588"/>
          </a:xfrm>
          <a:prstGeom prst="bentConnector3">
            <a:avLst>
              <a:gd name="adj1" fmla="val 50000"/>
            </a:avLst>
          </a:prstGeom>
          <a:solidFill>
            <a:srgbClr val="DDE8C6">
              <a:alpha val="20000"/>
            </a:srgbClr>
          </a:solidFill>
          <a:ln w="9525" algn="ctr">
            <a:solidFill>
              <a:schemeClr val="tx1"/>
            </a:solidFill>
            <a:round/>
            <a:headEnd/>
            <a:tailEnd type="triangle" w="med" len="med"/>
          </a:ln>
        </p:spPr>
      </p:cxnSp>
      <p:pic>
        <p:nvPicPr>
          <p:cNvPr id="35" name="Picture 3" descr="C:\Documents and Settings\antonk\Local Settings\Temporary Internet Files\Content.IE5\AV78XKCM\MCj04348450000[1].png"/>
          <p:cNvPicPr>
            <a:picLocks noChangeAspect="1" noChangeArrowheads="1"/>
          </p:cNvPicPr>
          <p:nvPr/>
        </p:nvPicPr>
        <p:blipFill>
          <a:blip r:embed="rId4" cstate="print"/>
          <a:srcRect/>
          <a:stretch>
            <a:fillRect/>
          </a:stretch>
        </p:blipFill>
        <p:spPr bwMode="auto">
          <a:xfrm>
            <a:off x="3657601" y="5423478"/>
            <a:ext cx="1200152" cy="1077356"/>
          </a:xfrm>
          <a:prstGeom prst="rect">
            <a:avLst/>
          </a:prstGeom>
          <a:noFill/>
        </p:spPr>
      </p:pic>
      <p:sp>
        <p:nvSpPr>
          <p:cNvPr id="39" name="Can 38"/>
          <p:cNvSpPr/>
          <p:nvPr/>
        </p:nvSpPr>
        <p:spPr>
          <a:xfrm>
            <a:off x="4343400" y="5572144"/>
            <a:ext cx="538678" cy="773917"/>
          </a:xfrm>
          <a:prstGeom prst="can">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sz="1200" b="1" dirty="0">
              <a:solidFill>
                <a:prstClr val="black"/>
              </a:solidFill>
              <a:latin typeface="Calibri"/>
            </a:endParaRPr>
          </a:p>
        </p:txBody>
      </p:sp>
      <p:sp>
        <p:nvSpPr>
          <p:cNvPr id="41" name="TextBox 40"/>
          <p:cNvSpPr txBox="1"/>
          <p:nvPr/>
        </p:nvSpPr>
        <p:spPr>
          <a:xfrm>
            <a:off x="204845" y="1702346"/>
            <a:ext cx="1487267" cy="369332"/>
          </a:xfrm>
          <a:prstGeom prst="rect">
            <a:avLst/>
          </a:prstGeom>
          <a:noFill/>
        </p:spPr>
        <p:txBody>
          <a:bodyPr wrap="none" rtlCol="0">
            <a:spAutoFit/>
          </a:bodyPr>
          <a:lstStyle/>
          <a:p>
            <a:pPr defTabSz="914400" fontAlgn="base">
              <a:spcBef>
                <a:spcPct val="0"/>
              </a:spcBef>
              <a:spcAft>
                <a:spcPct val="0"/>
              </a:spcAft>
            </a:pPr>
            <a:r>
              <a:rPr lang="en-US" b="1" dirty="0">
                <a:solidFill>
                  <a:srgbClr val="FFFFFF"/>
                </a:solidFill>
                <a:latin typeface="Calibri"/>
              </a:rPr>
              <a:t>Event sources</a:t>
            </a:r>
          </a:p>
        </p:txBody>
      </p:sp>
      <p:sp>
        <p:nvSpPr>
          <p:cNvPr id="42" name="TextBox 41"/>
          <p:cNvSpPr txBox="1"/>
          <p:nvPr/>
        </p:nvSpPr>
        <p:spPr>
          <a:xfrm>
            <a:off x="7367643" y="1683326"/>
            <a:ext cx="1430200" cy="369332"/>
          </a:xfrm>
          <a:prstGeom prst="rect">
            <a:avLst/>
          </a:prstGeom>
          <a:noFill/>
        </p:spPr>
        <p:txBody>
          <a:bodyPr wrap="none" rtlCol="0">
            <a:spAutoFit/>
          </a:bodyPr>
          <a:lstStyle/>
          <a:p>
            <a:pPr defTabSz="914400" fontAlgn="base">
              <a:spcBef>
                <a:spcPct val="0"/>
              </a:spcBef>
              <a:spcAft>
                <a:spcPct val="0"/>
              </a:spcAft>
            </a:pPr>
            <a:r>
              <a:rPr lang="en-US" b="1" dirty="0">
                <a:solidFill>
                  <a:srgbClr val="FFFFFF"/>
                </a:solidFill>
                <a:latin typeface="Calibri"/>
              </a:rPr>
              <a:t>Event targets</a:t>
            </a:r>
          </a:p>
        </p:txBody>
      </p:sp>
      <p:pic>
        <p:nvPicPr>
          <p:cNvPr id="43" name="Picture 300"/>
          <p:cNvPicPr>
            <a:picLocks noChangeAspect="1" noChangeArrowheads="1"/>
          </p:cNvPicPr>
          <p:nvPr/>
        </p:nvPicPr>
        <p:blipFill>
          <a:blip r:embed="rId5" cstate="print"/>
          <a:srcRect/>
          <a:stretch>
            <a:fillRect/>
          </a:stretch>
        </p:blipFill>
        <p:spPr bwMode="auto">
          <a:xfrm>
            <a:off x="609602" y="2612933"/>
            <a:ext cx="533399" cy="697991"/>
          </a:xfrm>
          <a:prstGeom prst="rect">
            <a:avLst/>
          </a:prstGeom>
          <a:noFill/>
          <a:ln w="9525" algn="ctr">
            <a:noFill/>
            <a:miter lim="800000"/>
            <a:headEnd/>
            <a:tailEnd/>
          </a:ln>
        </p:spPr>
      </p:pic>
      <p:pic>
        <p:nvPicPr>
          <p:cNvPr id="44" name="Picture 308"/>
          <p:cNvPicPr>
            <a:picLocks noChangeAspect="1" noChangeArrowheads="1"/>
          </p:cNvPicPr>
          <p:nvPr/>
        </p:nvPicPr>
        <p:blipFill>
          <a:blip r:embed="rId6" cstate="print"/>
          <a:srcRect/>
          <a:stretch>
            <a:fillRect/>
          </a:stretch>
        </p:blipFill>
        <p:spPr bwMode="auto">
          <a:xfrm>
            <a:off x="8153400" y="2058326"/>
            <a:ext cx="609600" cy="565150"/>
          </a:xfrm>
          <a:prstGeom prst="rect">
            <a:avLst/>
          </a:prstGeom>
          <a:noFill/>
          <a:ln w="9525" algn="ctr">
            <a:noFill/>
            <a:miter lim="800000"/>
            <a:headEnd/>
            <a:tailEnd/>
          </a:ln>
        </p:spPr>
      </p:pic>
      <p:pic>
        <p:nvPicPr>
          <p:cNvPr id="45" name="Picture 307"/>
          <p:cNvPicPr>
            <a:picLocks noChangeAspect="1" noChangeArrowheads="1"/>
          </p:cNvPicPr>
          <p:nvPr/>
        </p:nvPicPr>
        <p:blipFill>
          <a:blip r:embed="rId7" cstate="print"/>
          <a:srcRect/>
          <a:stretch>
            <a:fillRect/>
          </a:stretch>
        </p:blipFill>
        <p:spPr bwMode="auto">
          <a:xfrm>
            <a:off x="7696200" y="2614481"/>
            <a:ext cx="685800" cy="631825"/>
          </a:xfrm>
          <a:prstGeom prst="rect">
            <a:avLst/>
          </a:prstGeom>
          <a:noFill/>
          <a:ln w="9525" algn="ctr">
            <a:noFill/>
            <a:miter lim="800000"/>
            <a:headEnd/>
            <a:tailEnd/>
          </a:ln>
        </p:spPr>
      </p:pic>
      <p:pic>
        <p:nvPicPr>
          <p:cNvPr id="46" name="Picture 338"/>
          <p:cNvPicPr>
            <a:picLocks noChangeAspect="1" noChangeArrowheads="1"/>
          </p:cNvPicPr>
          <p:nvPr/>
        </p:nvPicPr>
        <p:blipFill>
          <a:blip r:embed="rId8" cstate="print"/>
          <a:srcRect/>
          <a:stretch>
            <a:fillRect/>
          </a:stretch>
        </p:blipFill>
        <p:spPr bwMode="auto">
          <a:xfrm>
            <a:off x="204250" y="3425185"/>
            <a:ext cx="557750" cy="730250"/>
          </a:xfrm>
          <a:prstGeom prst="rect">
            <a:avLst/>
          </a:prstGeom>
          <a:noFill/>
          <a:ln w="9525" algn="ctr">
            <a:noFill/>
            <a:miter lim="800000"/>
            <a:headEnd/>
            <a:tailEnd/>
          </a:ln>
        </p:spPr>
      </p:pic>
      <p:pic>
        <p:nvPicPr>
          <p:cNvPr id="47" name="Picture 281"/>
          <p:cNvPicPr>
            <a:picLocks noChangeAspect="1" noChangeArrowheads="1"/>
          </p:cNvPicPr>
          <p:nvPr/>
        </p:nvPicPr>
        <p:blipFill>
          <a:blip r:embed="rId9" cstate="print"/>
          <a:srcRect/>
          <a:stretch>
            <a:fillRect/>
          </a:stretch>
        </p:blipFill>
        <p:spPr bwMode="auto">
          <a:xfrm>
            <a:off x="381003" y="2047125"/>
            <a:ext cx="304799" cy="453033"/>
          </a:xfrm>
          <a:prstGeom prst="rect">
            <a:avLst/>
          </a:prstGeom>
          <a:noFill/>
          <a:ln w="9525" algn="ctr">
            <a:noFill/>
            <a:miter lim="800000"/>
            <a:headEnd/>
            <a:tailEnd/>
          </a:ln>
        </p:spPr>
      </p:pic>
      <p:pic>
        <p:nvPicPr>
          <p:cNvPr id="49" name="Picture 293"/>
          <p:cNvPicPr>
            <a:picLocks noChangeAspect="1" noChangeArrowheads="1"/>
          </p:cNvPicPr>
          <p:nvPr/>
        </p:nvPicPr>
        <p:blipFill>
          <a:blip r:embed="rId10" cstate="print"/>
          <a:srcRect/>
          <a:stretch>
            <a:fillRect/>
          </a:stretch>
        </p:blipFill>
        <p:spPr bwMode="auto">
          <a:xfrm>
            <a:off x="838200" y="2199521"/>
            <a:ext cx="609600" cy="273050"/>
          </a:xfrm>
          <a:prstGeom prst="rect">
            <a:avLst/>
          </a:prstGeom>
          <a:noFill/>
          <a:ln w="9525" algn="ctr">
            <a:noFill/>
            <a:miter lim="800000"/>
            <a:headEnd/>
            <a:tailEnd/>
          </a:ln>
        </p:spPr>
      </p:pic>
      <p:grpSp>
        <p:nvGrpSpPr>
          <p:cNvPr id="4" name="Group 54"/>
          <p:cNvGrpSpPr/>
          <p:nvPr/>
        </p:nvGrpSpPr>
        <p:grpSpPr>
          <a:xfrm>
            <a:off x="936334" y="3425185"/>
            <a:ext cx="740066" cy="762000"/>
            <a:chOff x="555334" y="4191000"/>
            <a:chExt cx="587666" cy="609600"/>
          </a:xfrm>
        </p:grpSpPr>
        <p:pic>
          <p:nvPicPr>
            <p:cNvPr id="53" name="Picture 3" descr="C:\Documents and Settings\antonk\Local Settings\Temporary Internet Files\Content.IE5\AV78XKCM\MCj04348450000[1].png"/>
            <p:cNvPicPr>
              <a:picLocks noChangeAspect="1" noChangeArrowheads="1"/>
            </p:cNvPicPr>
            <p:nvPr/>
          </p:nvPicPr>
          <p:blipFill>
            <a:blip r:embed="rId4" cstate="print"/>
            <a:srcRect/>
            <a:stretch>
              <a:fillRect/>
            </a:stretch>
          </p:blipFill>
          <p:spPr bwMode="auto">
            <a:xfrm>
              <a:off x="555334" y="4191000"/>
              <a:ext cx="587666" cy="527538"/>
            </a:xfrm>
            <a:prstGeom prst="rect">
              <a:avLst/>
            </a:prstGeom>
            <a:noFill/>
          </p:spPr>
        </p:pic>
        <p:sp>
          <p:nvSpPr>
            <p:cNvPr id="54" name="Can 53"/>
            <p:cNvSpPr/>
            <p:nvPr/>
          </p:nvSpPr>
          <p:spPr>
            <a:xfrm>
              <a:off x="860133" y="4419600"/>
              <a:ext cx="228600" cy="381000"/>
            </a:xfrm>
            <a:prstGeom prst="can">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sz="1200" b="1" dirty="0">
                <a:solidFill>
                  <a:prstClr val="black"/>
                </a:solidFill>
                <a:latin typeface="Calibri"/>
              </a:endParaRPr>
            </a:p>
          </p:txBody>
        </p:sp>
      </p:grpSp>
      <p:pic>
        <p:nvPicPr>
          <p:cNvPr id="52226" name="Picture 2" descr="Bloomberg Professional Service"/>
          <p:cNvPicPr>
            <a:picLocks noChangeAspect="1" noChangeArrowheads="1"/>
          </p:cNvPicPr>
          <p:nvPr/>
        </p:nvPicPr>
        <p:blipFill>
          <a:blip r:embed="rId11" cstate="print"/>
          <a:srcRect l="2614" t="12749" r="3268" b="39442"/>
          <a:stretch>
            <a:fillRect/>
          </a:stretch>
        </p:blipFill>
        <p:spPr bwMode="auto">
          <a:xfrm>
            <a:off x="7561087" y="3465574"/>
            <a:ext cx="1447800" cy="603250"/>
          </a:xfrm>
          <a:prstGeom prst="rect">
            <a:avLst/>
          </a:prstGeom>
          <a:noFill/>
        </p:spPr>
      </p:pic>
      <p:sp>
        <p:nvSpPr>
          <p:cNvPr id="62" name="Rectangle 61"/>
          <p:cNvSpPr/>
          <p:nvPr/>
        </p:nvSpPr>
        <p:spPr bwMode="auto">
          <a:xfrm rot="10800000">
            <a:off x="4572000" y="3376634"/>
            <a:ext cx="838200" cy="6858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vert" lIns="90488" tIns="44450" rIns="90488" bIns="44450" anchor="ctr"/>
          <a:lstStyle/>
          <a:p>
            <a:pPr algn="ctr" defTabSz="914400" fontAlgn="base">
              <a:spcBef>
                <a:spcPct val="0"/>
              </a:spcBef>
              <a:spcAft>
                <a:spcPct val="0"/>
              </a:spcAft>
              <a:defRPr/>
            </a:pPr>
            <a:endParaRPr lang="en-US" sz="300" b="1" dirty="0">
              <a:solidFill>
                <a:srgbClr val="191B7B"/>
              </a:solidFill>
              <a:latin typeface="Calibri"/>
            </a:endParaRPr>
          </a:p>
        </p:txBody>
      </p:sp>
      <p:sp>
        <p:nvSpPr>
          <p:cNvPr id="63" name="Rectangle 62"/>
          <p:cNvSpPr/>
          <p:nvPr/>
        </p:nvSpPr>
        <p:spPr bwMode="auto">
          <a:xfrm rot="10800000">
            <a:off x="4038601" y="4138634"/>
            <a:ext cx="838200" cy="6858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vert" lIns="90488" tIns="44450" rIns="90488" bIns="44450" anchor="ctr"/>
          <a:lstStyle/>
          <a:p>
            <a:pPr algn="ctr" defTabSz="914400" fontAlgn="base">
              <a:spcBef>
                <a:spcPct val="0"/>
              </a:spcBef>
              <a:spcAft>
                <a:spcPct val="0"/>
              </a:spcAft>
              <a:defRPr/>
            </a:pPr>
            <a:endParaRPr lang="en-US" sz="300" b="1" dirty="0">
              <a:solidFill>
                <a:srgbClr val="191B7B"/>
              </a:solidFill>
              <a:latin typeface="Calibri"/>
            </a:endParaRPr>
          </a:p>
        </p:txBody>
      </p:sp>
      <p:cxnSp>
        <p:nvCxnSpPr>
          <p:cNvPr id="64" name="Shape 189"/>
          <p:cNvCxnSpPr>
            <a:cxnSpLocks noChangeShapeType="1"/>
          </p:cNvCxnSpPr>
          <p:nvPr/>
        </p:nvCxnSpPr>
        <p:spPr bwMode="auto">
          <a:xfrm flipV="1">
            <a:off x="3200400" y="3681434"/>
            <a:ext cx="82541" cy="0"/>
          </a:xfrm>
          <a:prstGeom prst="bentConnector5">
            <a:avLst>
              <a:gd name="adj1" fmla="val 2736"/>
              <a:gd name="adj2" fmla="val 123400032"/>
              <a:gd name="adj3" fmla="val -693545"/>
            </a:avLst>
          </a:prstGeom>
          <a:solidFill>
            <a:srgbClr val="DDE8C6">
              <a:alpha val="20000"/>
            </a:srgbClr>
          </a:solidFill>
          <a:ln w="9525" algn="ctr">
            <a:solidFill>
              <a:schemeClr val="tx1"/>
            </a:solidFill>
            <a:round/>
            <a:headEnd/>
            <a:tailEnd type="triangle" w="med" len="med"/>
          </a:ln>
        </p:spPr>
      </p:cxnSp>
      <p:cxnSp>
        <p:nvCxnSpPr>
          <p:cNvPr id="65" name="Shape 189"/>
          <p:cNvCxnSpPr>
            <a:cxnSpLocks noChangeShapeType="1"/>
          </p:cNvCxnSpPr>
          <p:nvPr/>
        </p:nvCxnSpPr>
        <p:spPr bwMode="auto">
          <a:xfrm flipV="1">
            <a:off x="3200400" y="4595834"/>
            <a:ext cx="82541" cy="0"/>
          </a:xfrm>
          <a:prstGeom prst="bentConnector5">
            <a:avLst>
              <a:gd name="adj1" fmla="val 2736"/>
              <a:gd name="adj2" fmla="val 123400032"/>
              <a:gd name="adj3" fmla="val -693545"/>
            </a:avLst>
          </a:prstGeom>
          <a:solidFill>
            <a:srgbClr val="DDE8C6">
              <a:alpha val="20000"/>
            </a:srgbClr>
          </a:solidFill>
          <a:ln w="9525" algn="ctr">
            <a:solidFill>
              <a:schemeClr val="tx1"/>
            </a:solidFill>
            <a:round/>
            <a:headEnd/>
            <a:tailEnd type="triangle" w="med" len="med"/>
          </a:ln>
        </p:spPr>
      </p:cxnSp>
      <p:cxnSp>
        <p:nvCxnSpPr>
          <p:cNvPr id="66" name="Shape 194"/>
          <p:cNvCxnSpPr>
            <a:cxnSpLocks noChangeShapeType="1"/>
          </p:cNvCxnSpPr>
          <p:nvPr/>
        </p:nvCxnSpPr>
        <p:spPr bwMode="auto">
          <a:xfrm>
            <a:off x="5867400" y="3756046"/>
            <a:ext cx="609600" cy="1588"/>
          </a:xfrm>
          <a:prstGeom prst="bentConnector3">
            <a:avLst>
              <a:gd name="adj1" fmla="val 50000"/>
            </a:avLst>
          </a:prstGeom>
          <a:solidFill>
            <a:srgbClr val="DDE8C6">
              <a:alpha val="20000"/>
            </a:srgbClr>
          </a:solidFill>
          <a:ln w="9525" algn="ctr">
            <a:solidFill>
              <a:schemeClr val="tx1"/>
            </a:solidFill>
            <a:round/>
            <a:headEnd/>
            <a:tailEnd type="triangle" w="med" len="med"/>
          </a:ln>
        </p:spPr>
      </p:cxnSp>
      <p:cxnSp>
        <p:nvCxnSpPr>
          <p:cNvPr id="67" name="Shape 194"/>
          <p:cNvCxnSpPr>
            <a:cxnSpLocks noChangeShapeType="1"/>
          </p:cNvCxnSpPr>
          <p:nvPr/>
        </p:nvCxnSpPr>
        <p:spPr bwMode="auto">
          <a:xfrm>
            <a:off x="5867400" y="3068658"/>
            <a:ext cx="609600" cy="1588"/>
          </a:xfrm>
          <a:prstGeom prst="bentConnector3">
            <a:avLst>
              <a:gd name="adj1" fmla="val 50000"/>
            </a:avLst>
          </a:prstGeom>
          <a:solidFill>
            <a:srgbClr val="DDE8C6">
              <a:alpha val="20000"/>
            </a:srgbClr>
          </a:solidFill>
          <a:ln w="9525" algn="ctr">
            <a:solidFill>
              <a:schemeClr val="tx1"/>
            </a:solidFill>
            <a:round/>
            <a:headEnd/>
            <a:tailEnd type="triangle" w="med" len="med"/>
          </a:ln>
        </p:spPr>
      </p:cxnSp>
      <p:cxnSp>
        <p:nvCxnSpPr>
          <p:cNvPr id="68" name="Shape 189"/>
          <p:cNvCxnSpPr>
            <a:cxnSpLocks noChangeShapeType="1"/>
          </p:cNvCxnSpPr>
          <p:nvPr/>
        </p:nvCxnSpPr>
        <p:spPr bwMode="auto">
          <a:xfrm flipV="1">
            <a:off x="3200400" y="3224234"/>
            <a:ext cx="82541" cy="0"/>
          </a:xfrm>
          <a:prstGeom prst="bentConnector5">
            <a:avLst>
              <a:gd name="adj1" fmla="val 2736"/>
              <a:gd name="adj2" fmla="val 123400032"/>
              <a:gd name="adj3" fmla="val -693545"/>
            </a:avLst>
          </a:prstGeom>
          <a:solidFill>
            <a:srgbClr val="DDE8C6">
              <a:alpha val="20000"/>
            </a:srgbClr>
          </a:solidFill>
          <a:ln w="9525" algn="ctr">
            <a:solidFill>
              <a:schemeClr val="tx1"/>
            </a:solidFill>
            <a:round/>
            <a:headEnd/>
            <a:tailEnd type="triangle" w="med" len="med"/>
          </a:ln>
        </p:spPr>
      </p:cxnSp>
      <p:cxnSp>
        <p:nvCxnSpPr>
          <p:cNvPr id="69" name="Shape 189"/>
          <p:cNvCxnSpPr>
            <a:cxnSpLocks noChangeShapeType="1"/>
          </p:cNvCxnSpPr>
          <p:nvPr/>
        </p:nvCxnSpPr>
        <p:spPr bwMode="auto">
          <a:xfrm flipV="1">
            <a:off x="3200400" y="4138634"/>
            <a:ext cx="82541" cy="0"/>
          </a:xfrm>
          <a:prstGeom prst="bentConnector5">
            <a:avLst>
              <a:gd name="adj1" fmla="val 2736"/>
              <a:gd name="adj2" fmla="val 123400032"/>
              <a:gd name="adj3" fmla="val -693545"/>
            </a:avLst>
          </a:prstGeom>
          <a:solidFill>
            <a:srgbClr val="DDE8C6">
              <a:alpha val="20000"/>
            </a:srgbClr>
          </a:solidFill>
          <a:ln w="9525" algn="ctr">
            <a:solidFill>
              <a:schemeClr val="tx1"/>
            </a:solidFill>
            <a:round/>
            <a:headEnd/>
            <a:tailEnd type="triangle" w="med" len="med"/>
          </a:ln>
        </p:spPr>
      </p:cxnSp>
      <p:grpSp>
        <p:nvGrpSpPr>
          <p:cNvPr id="6" name="Group 132"/>
          <p:cNvGrpSpPr>
            <a:grpSpLocks/>
          </p:cNvGrpSpPr>
          <p:nvPr/>
        </p:nvGrpSpPr>
        <p:grpSpPr bwMode="auto">
          <a:xfrm>
            <a:off x="2590802" y="3757636"/>
            <a:ext cx="624663" cy="314475"/>
            <a:chOff x="258" y="448397"/>
            <a:chExt cx="1030863" cy="868320"/>
          </a:xfrm>
          <a:solidFill>
            <a:srgbClr val="DDE8C6">
              <a:alpha val="20000"/>
            </a:srgbClr>
          </a:solidFill>
        </p:grpSpPr>
        <p:sp>
          <p:nvSpPr>
            <p:cNvPr id="71"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2"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grpSp>
        <p:nvGrpSpPr>
          <p:cNvPr id="11" name="Group 132"/>
          <p:cNvGrpSpPr>
            <a:grpSpLocks/>
          </p:cNvGrpSpPr>
          <p:nvPr/>
        </p:nvGrpSpPr>
        <p:grpSpPr bwMode="auto">
          <a:xfrm>
            <a:off x="2590802" y="3300438"/>
            <a:ext cx="624663" cy="314475"/>
            <a:chOff x="258" y="448397"/>
            <a:chExt cx="1030863" cy="868320"/>
          </a:xfrm>
          <a:solidFill>
            <a:srgbClr val="DDE8C6">
              <a:alpha val="20000"/>
            </a:srgbClr>
          </a:solidFill>
        </p:grpSpPr>
        <p:sp>
          <p:nvSpPr>
            <p:cNvPr id="74"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5"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grpSp>
        <p:nvGrpSpPr>
          <p:cNvPr id="12" name="Group 132"/>
          <p:cNvGrpSpPr>
            <a:grpSpLocks/>
          </p:cNvGrpSpPr>
          <p:nvPr/>
        </p:nvGrpSpPr>
        <p:grpSpPr bwMode="auto">
          <a:xfrm>
            <a:off x="2590802" y="2843238"/>
            <a:ext cx="624663" cy="314475"/>
            <a:chOff x="258" y="448397"/>
            <a:chExt cx="1030863" cy="868320"/>
          </a:xfrm>
          <a:solidFill>
            <a:srgbClr val="DDE8C6">
              <a:alpha val="20000"/>
            </a:srgbClr>
          </a:solidFill>
        </p:grpSpPr>
        <p:sp>
          <p:nvSpPr>
            <p:cNvPr id="77"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8"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sp>
        <p:nvSpPr>
          <p:cNvPr id="79" name="Freeform 78"/>
          <p:cNvSpPr/>
          <p:nvPr/>
        </p:nvSpPr>
        <p:spPr>
          <a:xfrm>
            <a:off x="3286126" y="3062312"/>
            <a:ext cx="2562225" cy="1076325"/>
          </a:xfrm>
          <a:custGeom>
            <a:avLst/>
            <a:gdLst>
              <a:gd name="connsiteX0" fmla="*/ 0 w 2562225"/>
              <a:gd name="connsiteY0" fmla="*/ 1076325 h 1076325"/>
              <a:gd name="connsiteX1" fmla="*/ 581025 w 2562225"/>
              <a:gd name="connsiteY1" fmla="*/ 647700 h 1076325"/>
              <a:gd name="connsiteX2" fmla="*/ 1762125 w 2562225"/>
              <a:gd name="connsiteY2" fmla="*/ 609600 h 1076325"/>
              <a:gd name="connsiteX3" fmla="*/ 2562225 w 2562225"/>
              <a:gd name="connsiteY3" fmla="*/ 0 h 1076325"/>
              <a:gd name="connsiteX4" fmla="*/ 2562225 w 2562225"/>
              <a:gd name="connsiteY4" fmla="*/ 0 h 1076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2225" h="1076325">
                <a:moveTo>
                  <a:pt x="0" y="1076325"/>
                </a:moveTo>
                <a:cubicBezTo>
                  <a:pt x="143669" y="900906"/>
                  <a:pt x="287338" y="725488"/>
                  <a:pt x="581025" y="647700"/>
                </a:cubicBezTo>
                <a:cubicBezTo>
                  <a:pt x="874713" y="569913"/>
                  <a:pt x="1431925" y="717550"/>
                  <a:pt x="1762125" y="609600"/>
                </a:cubicBezTo>
                <a:cubicBezTo>
                  <a:pt x="2092325" y="501650"/>
                  <a:pt x="2562225" y="0"/>
                  <a:pt x="2562225" y="0"/>
                </a:cubicBezTo>
                <a:lnTo>
                  <a:pt x="2562225" y="0"/>
                </a:lnTo>
              </a:path>
            </a:pathLst>
          </a:cu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sz="3200" b="1">
              <a:solidFill>
                <a:prstClr val="black"/>
              </a:solidFill>
              <a:latin typeface="Calibri"/>
            </a:endParaRPr>
          </a:p>
        </p:txBody>
      </p:sp>
      <p:sp>
        <p:nvSpPr>
          <p:cNvPr id="86" name="Freeform 85"/>
          <p:cNvSpPr/>
          <p:nvPr/>
        </p:nvSpPr>
        <p:spPr>
          <a:xfrm>
            <a:off x="3267076" y="3681435"/>
            <a:ext cx="2600325" cy="1031874"/>
          </a:xfrm>
          <a:custGeom>
            <a:avLst/>
            <a:gdLst>
              <a:gd name="connsiteX0" fmla="*/ 0 w 2571750"/>
              <a:gd name="connsiteY0" fmla="*/ 900112 h 1008062"/>
              <a:gd name="connsiteX1" fmla="*/ 1200150 w 2571750"/>
              <a:gd name="connsiteY1" fmla="*/ 881062 h 1008062"/>
              <a:gd name="connsiteX2" fmla="*/ 1714500 w 2571750"/>
              <a:gd name="connsiteY2" fmla="*/ 138112 h 1008062"/>
              <a:gd name="connsiteX3" fmla="*/ 2571750 w 2571750"/>
              <a:gd name="connsiteY3" fmla="*/ 52387 h 1008062"/>
              <a:gd name="connsiteX0" fmla="*/ 0 w 2571750"/>
              <a:gd name="connsiteY0" fmla="*/ 900112 h 1008062"/>
              <a:gd name="connsiteX1" fmla="*/ 1200150 w 2571750"/>
              <a:gd name="connsiteY1" fmla="*/ 881062 h 1008062"/>
              <a:gd name="connsiteX2" fmla="*/ 1866900 w 2571750"/>
              <a:gd name="connsiteY2" fmla="*/ 138112 h 1008062"/>
              <a:gd name="connsiteX3" fmla="*/ 2571750 w 2571750"/>
              <a:gd name="connsiteY3" fmla="*/ 52387 h 1008062"/>
              <a:gd name="connsiteX0" fmla="*/ 0 w 2571750"/>
              <a:gd name="connsiteY0" fmla="*/ 900112 h 1008062"/>
              <a:gd name="connsiteX1" fmla="*/ 1200150 w 2571750"/>
              <a:gd name="connsiteY1" fmla="*/ 881062 h 1008062"/>
              <a:gd name="connsiteX2" fmla="*/ 1714500 w 2571750"/>
              <a:gd name="connsiteY2" fmla="*/ 138112 h 1008062"/>
              <a:gd name="connsiteX3" fmla="*/ 2571750 w 2571750"/>
              <a:gd name="connsiteY3" fmla="*/ 52387 h 1008062"/>
              <a:gd name="connsiteX0" fmla="*/ 0 w 2571750"/>
              <a:gd name="connsiteY0" fmla="*/ 900112 h 1008062"/>
              <a:gd name="connsiteX1" fmla="*/ 1200150 w 2571750"/>
              <a:gd name="connsiteY1" fmla="*/ 881062 h 1008062"/>
              <a:gd name="connsiteX2" fmla="*/ 1714500 w 2571750"/>
              <a:gd name="connsiteY2" fmla="*/ 138112 h 1008062"/>
              <a:gd name="connsiteX3" fmla="*/ 2571750 w 2571750"/>
              <a:gd name="connsiteY3" fmla="*/ 52387 h 1008062"/>
              <a:gd name="connsiteX0" fmla="*/ 0 w 2571750"/>
              <a:gd name="connsiteY0" fmla="*/ 900112 h 1008062"/>
              <a:gd name="connsiteX1" fmla="*/ 1200150 w 2571750"/>
              <a:gd name="connsiteY1" fmla="*/ 881062 h 1008062"/>
              <a:gd name="connsiteX2" fmla="*/ 1562100 w 2571750"/>
              <a:gd name="connsiteY2" fmla="*/ 138112 h 1008062"/>
              <a:gd name="connsiteX3" fmla="*/ 2571750 w 2571750"/>
              <a:gd name="connsiteY3" fmla="*/ 52387 h 1008062"/>
            </a:gdLst>
            <a:ahLst/>
            <a:cxnLst>
              <a:cxn ang="0">
                <a:pos x="connsiteX0" y="connsiteY0"/>
              </a:cxn>
              <a:cxn ang="0">
                <a:pos x="connsiteX1" y="connsiteY1"/>
              </a:cxn>
              <a:cxn ang="0">
                <a:pos x="connsiteX2" y="connsiteY2"/>
              </a:cxn>
              <a:cxn ang="0">
                <a:pos x="connsiteX3" y="connsiteY3"/>
              </a:cxn>
            </a:cxnLst>
            <a:rect l="l" t="t" r="r" b="b"/>
            <a:pathLst>
              <a:path w="2571750" h="1008062">
                <a:moveTo>
                  <a:pt x="0" y="900112"/>
                </a:moveTo>
                <a:cubicBezTo>
                  <a:pt x="457200" y="954087"/>
                  <a:pt x="939800" y="1008062"/>
                  <a:pt x="1200150" y="881062"/>
                </a:cubicBezTo>
                <a:cubicBezTo>
                  <a:pt x="1460500" y="754062"/>
                  <a:pt x="1333500" y="276224"/>
                  <a:pt x="1562100" y="138112"/>
                </a:cubicBezTo>
                <a:cubicBezTo>
                  <a:pt x="1790700" y="0"/>
                  <a:pt x="2257425" y="26193"/>
                  <a:pt x="2571750" y="52387"/>
                </a:cubicBezTo>
              </a:path>
            </a:pathLst>
          </a:cu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sz="3200" b="1">
              <a:solidFill>
                <a:prstClr val="black"/>
              </a:solidFill>
              <a:latin typeface="Calibri"/>
            </a:endParaRPr>
          </a:p>
        </p:txBody>
      </p:sp>
      <p:grpSp>
        <p:nvGrpSpPr>
          <p:cNvPr id="13" name="Group 132"/>
          <p:cNvGrpSpPr>
            <a:grpSpLocks/>
          </p:cNvGrpSpPr>
          <p:nvPr/>
        </p:nvGrpSpPr>
        <p:grpSpPr bwMode="auto">
          <a:xfrm>
            <a:off x="4694276" y="3519363"/>
            <a:ext cx="624663" cy="314475"/>
            <a:chOff x="258" y="448397"/>
            <a:chExt cx="1030863" cy="868320"/>
          </a:xfrm>
          <a:solidFill>
            <a:srgbClr val="DDE8C6">
              <a:alpha val="20000"/>
            </a:srgbClr>
          </a:solidFill>
        </p:grpSpPr>
        <p:sp>
          <p:nvSpPr>
            <p:cNvPr id="84"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5"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grpSp>
        <p:nvGrpSpPr>
          <p:cNvPr id="14" name="Group 132"/>
          <p:cNvGrpSpPr>
            <a:grpSpLocks/>
          </p:cNvGrpSpPr>
          <p:nvPr/>
        </p:nvGrpSpPr>
        <p:grpSpPr bwMode="auto">
          <a:xfrm>
            <a:off x="5867402" y="3224238"/>
            <a:ext cx="624663" cy="314475"/>
            <a:chOff x="258" y="448397"/>
            <a:chExt cx="1030863" cy="868320"/>
          </a:xfrm>
          <a:solidFill>
            <a:srgbClr val="DDE8C6">
              <a:alpha val="20000"/>
            </a:srgbClr>
          </a:solidFill>
        </p:grpSpPr>
        <p:sp>
          <p:nvSpPr>
            <p:cNvPr id="91"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2"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grpSp>
        <p:nvGrpSpPr>
          <p:cNvPr id="15" name="Group 132"/>
          <p:cNvGrpSpPr>
            <a:grpSpLocks/>
          </p:cNvGrpSpPr>
          <p:nvPr/>
        </p:nvGrpSpPr>
        <p:grpSpPr bwMode="auto">
          <a:xfrm>
            <a:off x="5867402" y="3900363"/>
            <a:ext cx="624663" cy="314475"/>
            <a:chOff x="258" y="448397"/>
            <a:chExt cx="1030863" cy="868320"/>
          </a:xfrm>
          <a:solidFill>
            <a:srgbClr val="DDE8C6">
              <a:alpha val="20000"/>
            </a:srgbClr>
          </a:solidFill>
        </p:grpSpPr>
        <p:sp>
          <p:nvSpPr>
            <p:cNvPr id="94"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5" name=" 4"/>
            <p:cNvSpPr/>
            <p:nvPr/>
          </p:nvSpPr>
          <p:spPr>
            <a:xfrm>
              <a:off x="243146" y="669208"/>
              <a:ext cx="545088" cy="426701"/>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cxnSp>
        <p:nvCxnSpPr>
          <p:cNvPr id="97" name="Curved Connector 96"/>
          <p:cNvCxnSpPr>
            <a:stCxn id="49" idx="3"/>
          </p:cNvCxnSpPr>
          <p:nvPr/>
        </p:nvCxnSpPr>
        <p:spPr>
          <a:xfrm>
            <a:off x="1447800" y="2336046"/>
            <a:ext cx="766746" cy="654834"/>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9" name="Curved Connector 98"/>
          <p:cNvCxnSpPr>
            <a:stCxn id="43" idx="3"/>
          </p:cNvCxnSpPr>
          <p:nvPr/>
        </p:nvCxnSpPr>
        <p:spPr>
          <a:xfrm>
            <a:off x="1143001" y="2961929"/>
            <a:ext cx="1071547" cy="370329"/>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1" name="Curved Connector 100"/>
          <p:cNvCxnSpPr>
            <a:stCxn id="53" idx="3"/>
          </p:cNvCxnSpPr>
          <p:nvPr/>
        </p:nvCxnSpPr>
        <p:spPr>
          <a:xfrm>
            <a:off x="1676402" y="3754897"/>
            <a:ext cx="531779" cy="204260"/>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4" name="Curved Connector 103"/>
          <p:cNvCxnSpPr/>
          <p:nvPr/>
        </p:nvCxnSpPr>
        <p:spPr>
          <a:xfrm flipV="1">
            <a:off x="1295401" y="4260715"/>
            <a:ext cx="912779" cy="273380"/>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3" name="Freeform 112"/>
          <p:cNvSpPr/>
          <p:nvPr/>
        </p:nvSpPr>
        <p:spPr>
          <a:xfrm>
            <a:off x="3657600" y="4814913"/>
            <a:ext cx="1600200" cy="538171"/>
          </a:xfrm>
          <a:custGeom>
            <a:avLst/>
            <a:gdLst>
              <a:gd name="connsiteX0" fmla="*/ 865187 w 1865312"/>
              <a:gd name="connsiteY0" fmla="*/ 0 h 1679575"/>
              <a:gd name="connsiteX1" fmla="*/ 7937 w 1865312"/>
              <a:gd name="connsiteY1" fmla="*/ 809625 h 1679575"/>
              <a:gd name="connsiteX2" fmla="*/ 912812 w 1865312"/>
              <a:gd name="connsiteY2" fmla="*/ 1666875 h 1679575"/>
              <a:gd name="connsiteX3" fmla="*/ 1836737 w 1865312"/>
              <a:gd name="connsiteY3" fmla="*/ 885825 h 1679575"/>
              <a:gd name="connsiteX4" fmla="*/ 1084262 w 1865312"/>
              <a:gd name="connsiteY4" fmla="*/ 9525 h 1679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5312" h="1679575">
                <a:moveTo>
                  <a:pt x="865187" y="0"/>
                </a:moveTo>
                <a:cubicBezTo>
                  <a:pt x="432593" y="265906"/>
                  <a:pt x="0" y="531813"/>
                  <a:pt x="7937" y="809625"/>
                </a:cubicBezTo>
                <a:cubicBezTo>
                  <a:pt x="15874" y="1087437"/>
                  <a:pt x="608012" y="1654175"/>
                  <a:pt x="912812" y="1666875"/>
                </a:cubicBezTo>
                <a:cubicBezTo>
                  <a:pt x="1217612" y="1679575"/>
                  <a:pt x="1808162" y="1162050"/>
                  <a:pt x="1836737" y="885825"/>
                </a:cubicBezTo>
                <a:cubicBezTo>
                  <a:pt x="1865312" y="609600"/>
                  <a:pt x="1474787" y="309562"/>
                  <a:pt x="1084262" y="9525"/>
                </a:cubicBezTo>
              </a:path>
            </a:pathLst>
          </a:custGeom>
          <a:ln w="15875" cmpd="sng">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sz="3200" b="1">
              <a:solidFill>
                <a:prstClr val="black"/>
              </a:solidFill>
              <a:latin typeface="Calibri"/>
            </a:endParaRPr>
          </a:p>
        </p:txBody>
      </p:sp>
      <p:graphicFrame>
        <p:nvGraphicFramePr>
          <p:cNvPr id="114" name="Table 113"/>
          <p:cNvGraphicFramePr>
            <a:graphicFrameLocks noGrp="1"/>
          </p:cNvGraphicFramePr>
          <p:nvPr/>
        </p:nvGraphicFramePr>
        <p:xfrm>
          <a:off x="3602790" y="5260250"/>
          <a:ext cx="1583690" cy="396240"/>
        </p:xfrm>
        <a:graphic>
          <a:graphicData uri="http://schemas.openxmlformats.org/drawingml/2006/table">
            <a:tbl>
              <a:tblPr firstRow="1" bandRow="1">
                <a:tableStyleId>{21E4AEA4-8DFA-4A89-87EB-49C32662AFE0}</a:tableStyleId>
              </a:tblPr>
              <a:tblGrid>
                <a:gridCol w="443230"/>
                <a:gridCol w="640080"/>
                <a:gridCol w="500380"/>
              </a:tblGrid>
              <a:tr h="152400">
                <a:tc>
                  <a:txBody>
                    <a:bodyPr/>
                    <a:lstStyle/>
                    <a:p>
                      <a:r>
                        <a:rPr lang="en-US" sz="800" dirty="0" smtClean="0"/>
                        <a:t>C_ID</a:t>
                      </a:r>
                      <a:endParaRPr lang="en-US" sz="800" dirty="0"/>
                    </a:p>
                  </a:txBody>
                  <a:tcPr/>
                </a:tc>
                <a:tc>
                  <a:txBody>
                    <a:bodyPr/>
                    <a:lstStyle/>
                    <a:p>
                      <a:r>
                        <a:rPr lang="en-US" sz="800" dirty="0" smtClean="0"/>
                        <a:t>C_NAME</a:t>
                      </a:r>
                      <a:endParaRPr lang="en-US" sz="800" dirty="0"/>
                    </a:p>
                  </a:txBody>
                  <a:tcPr/>
                </a:tc>
                <a:tc>
                  <a:txBody>
                    <a:bodyPr/>
                    <a:lstStyle/>
                    <a:p>
                      <a:r>
                        <a:rPr lang="en-US" sz="800" dirty="0" smtClean="0"/>
                        <a:t>C_ZIP</a:t>
                      </a:r>
                      <a:endParaRPr lang="en-US" sz="800" dirty="0"/>
                    </a:p>
                  </a:txBody>
                  <a:tcPr/>
                </a:tc>
              </a:tr>
              <a:tr h="0">
                <a:tc>
                  <a:txBody>
                    <a:bodyPr/>
                    <a:lstStyle/>
                    <a:p>
                      <a:endParaRPr lang="en-US" sz="600"/>
                    </a:p>
                  </a:txBody>
                  <a:tcPr/>
                </a:tc>
                <a:tc>
                  <a:txBody>
                    <a:bodyPr/>
                    <a:lstStyle/>
                    <a:p>
                      <a:endParaRPr lang="en-US" sz="600"/>
                    </a:p>
                  </a:txBody>
                  <a:tcPr/>
                </a:tc>
                <a:tc>
                  <a:txBody>
                    <a:bodyPr/>
                    <a:lstStyle/>
                    <a:p>
                      <a:endParaRPr lang="en-US" sz="600" dirty="0"/>
                    </a:p>
                  </a:txBody>
                  <a:tcPr/>
                </a:tc>
              </a:tr>
            </a:tbl>
          </a:graphicData>
        </a:graphic>
      </p:graphicFrame>
      <p:pic>
        <p:nvPicPr>
          <p:cNvPr id="115" name="Picture 338"/>
          <p:cNvPicPr>
            <a:picLocks noChangeAspect="1" noChangeArrowheads="1"/>
          </p:cNvPicPr>
          <p:nvPr/>
        </p:nvPicPr>
        <p:blipFill>
          <a:blip r:embed="rId8" cstate="print"/>
          <a:srcRect/>
          <a:stretch>
            <a:fillRect/>
          </a:stretch>
        </p:blipFill>
        <p:spPr bwMode="auto">
          <a:xfrm>
            <a:off x="7290851" y="4330154"/>
            <a:ext cx="557750" cy="730250"/>
          </a:xfrm>
          <a:prstGeom prst="rect">
            <a:avLst/>
          </a:prstGeom>
          <a:noFill/>
          <a:ln w="9525" algn="ctr">
            <a:noFill/>
            <a:miter lim="800000"/>
            <a:headEnd/>
            <a:tailEnd/>
          </a:ln>
        </p:spPr>
      </p:pic>
      <p:grpSp>
        <p:nvGrpSpPr>
          <p:cNvPr id="17" name="Group 116"/>
          <p:cNvGrpSpPr/>
          <p:nvPr/>
        </p:nvGrpSpPr>
        <p:grpSpPr>
          <a:xfrm>
            <a:off x="8022934" y="4330154"/>
            <a:ext cx="740066" cy="762000"/>
            <a:chOff x="555334" y="4191000"/>
            <a:chExt cx="587666" cy="609600"/>
          </a:xfrm>
        </p:grpSpPr>
        <p:pic>
          <p:nvPicPr>
            <p:cNvPr id="118" name="Picture 3" descr="C:\Documents and Settings\antonk\Local Settings\Temporary Internet Files\Content.IE5\AV78XKCM\MCj04348450000[1].png"/>
            <p:cNvPicPr>
              <a:picLocks noChangeAspect="1" noChangeArrowheads="1"/>
            </p:cNvPicPr>
            <p:nvPr/>
          </p:nvPicPr>
          <p:blipFill>
            <a:blip r:embed="rId4" cstate="print"/>
            <a:srcRect/>
            <a:stretch>
              <a:fillRect/>
            </a:stretch>
          </p:blipFill>
          <p:spPr bwMode="auto">
            <a:xfrm>
              <a:off x="555334" y="4191000"/>
              <a:ext cx="587666" cy="527538"/>
            </a:xfrm>
            <a:prstGeom prst="rect">
              <a:avLst/>
            </a:prstGeom>
            <a:noFill/>
          </p:spPr>
        </p:pic>
        <p:sp>
          <p:nvSpPr>
            <p:cNvPr id="119" name="Can 118"/>
            <p:cNvSpPr/>
            <p:nvPr/>
          </p:nvSpPr>
          <p:spPr>
            <a:xfrm>
              <a:off x="860133" y="4419600"/>
              <a:ext cx="228600" cy="381000"/>
            </a:xfrm>
            <a:prstGeom prst="can">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sz="1200" b="1" dirty="0">
                <a:solidFill>
                  <a:prstClr val="black"/>
                </a:solidFill>
                <a:latin typeface="Calibri"/>
              </a:endParaRPr>
            </a:p>
          </p:txBody>
        </p:sp>
      </p:grpSp>
      <p:pic>
        <p:nvPicPr>
          <p:cNvPr id="120" name="Picture 281"/>
          <p:cNvPicPr>
            <a:picLocks noChangeAspect="1" noChangeArrowheads="1"/>
          </p:cNvPicPr>
          <p:nvPr/>
        </p:nvPicPr>
        <p:blipFill>
          <a:blip r:embed="rId9" cstate="print"/>
          <a:srcRect/>
          <a:stretch>
            <a:fillRect/>
          </a:stretch>
        </p:blipFill>
        <p:spPr bwMode="auto">
          <a:xfrm>
            <a:off x="7620002" y="2058328"/>
            <a:ext cx="304799" cy="453033"/>
          </a:xfrm>
          <a:prstGeom prst="rect">
            <a:avLst/>
          </a:prstGeom>
          <a:noFill/>
          <a:ln w="9525" algn="ctr">
            <a:noFill/>
            <a:miter lim="800000"/>
            <a:headEnd/>
            <a:tailEnd/>
          </a:ln>
        </p:spPr>
      </p:pic>
      <p:cxnSp>
        <p:nvCxnSpPr>
          <p:cNvPr id="124" name="Curved Connector 123"/>
          <p:cNvCxnSpPr>
            <a:endCxn id="120" idx="1"/>
          </p:cNvCxnSpPr>
          <p:nvPr/>
        </p:nvCxnSpPr>
        <p:spPr>
          <a:xfrm flipV="1">
            <a:off x="6929454" y="2284847"/>
            <a:ext cx="690546" cy="685273"/>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6" name="Curved Connector 125"/>
          <p:cNvCxnSpPr/>
          <p:nvPr/>
        </p:nvCxnSpPr>
        <p:spPr>
          <a:xfrm flipV="1">
            <a:off x="6934200" y="2947485"/>
            <a:ext cx="731196" cy="669361"/>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8" name="Curved Connector 127"/>
          <p:cNvCxnSpPr>
            <a:endCxn id="52226" idx="1"/>
          </p:cNvCxnSpPr>
          <p:nvPr/>
        </p:nvCxnSpPr>
        <p:spPr>
          <a:xfrm flipV="1">
            <a:off x="6945549" y="3767201"/>
            <a:ext cx="615537" cy="182231"/>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1" name="Curved Connector 130"/>
          <p:cNvCxnSpPr/>
          <p:nvPr/>
        </p:nvCxnSpPr>
        <p:spPr>
          <a:xfrm rot="16200000" flipH="1">
            <a:off x="6934200" y="4522662"/>
            <a:ext cx="381000" cy="381000"/>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5" name="Freeform 134"/>
          <p:cNvSpPr/>
          <p:nvPr/>
        </p:nvSpPr>
        <p:spPr>
          <a:xfrm>
            <a:off x="3286125" y="3233763"/>
            <a:ext cx="2552700" cy="1336675"/>
          </a:xfrm>
          <a:custGeom>
            <a:avLst/>
            <a:gdLst>
              <a:gd name="connsiteX0" fmla="*/ 0 w 2552700"/>
              <a:gd name="connsiteY0" fmla="*/ 0 h 1336675"/>
              <a:gd name="connsiteX1" fmla="*/ 666750 w 2552700"/>
              <a:gd name="connsiteY1" fmla="*/ 438150 h 1336675"/>
              <a:gd name="connsiteX2" fmla="*/ 1200150 w 2552700"/>
              <a:gd name="connsiteY2" fmla="*/ 1219200 h 1336675"/>
              <a:gd name="connsiteX3" fmla="*/ 2552700 w 2552700"/>
              <a:gd name="connsiteY3" fmla="*/ 1143000 h 1336675"/>
            </a:gdLst>
            <a:ahLst/>
            <a:cxnLst>
              <a:cxn ang="0">
                <a:pos x="connsiteX0" y="connsiteY0"/>
              </a:cxn>
              <a:cxn ang="0">
                <a:pos x="connsiteX1" y="connsiteY1"/>
              </a:cxn>
              <a:cxn ang="0">
                <a:pos x="connsiteX2" y="connsiteY2"/>
              </a:cxn>
              <a:cxn ang="0">
                <a:pos x="connsiteX3" y="connsiteY3"/>
              </a:cxn>
            </a:cxnLst>
            <a:rect l="l" t="t" r="r" b="b"/>
            <a:pathLst>
              <a:path w="2552700" h="1336675">
                <a:moveTo>
                  <a:pt x="0" y="0"/>
                </a:moveTo>
                <a:cubicBezTo>
                  <a:pt x="233362" y="117475"/>
                  <a:pt x="466725" y="234950"/>
                  <a:pt x="666750" y="438150"/>
                </a:cubicBezTo>
                <a:cubicBezTo>
                  <a:pt x="866775" y="641350"/>
                  <a:pt x="885825" y="1101725"/>
                  <a:pt x="1200150" y="1219200"/>
                </a:cubicBezTo>
                <a:cubicBezTo>
                  <a:pt x="1514475" y="1336675"/>
                  <a:pt x="2333625" y="1154112"/>
                  <a:pt x="2552700" y="1143000"/>
                </a:cubicBezTo>
              </a:path>
            </a:pathLst>
          </a:cu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sz="3200" b="1">
              <a:solidFill>
                <a:prstClr val="black"/>
              </a:solidFill>
              <a:latin typeface="Calibri"/>
            </a:endParaRPr>
          </a:p>
        </p:txBody>
      </p:sp>
      <p:grpSp>
        <p:nvGrpSpPr>
          <p:cNvPr id="18" name="Group 132"/>
          <p:cNvGrpSpPr>
            <a:grpSpLocks/>
          </p:cNvGrpSpPr>
          <p:nvPr/>
        </p:nvGrpSpPr>
        <p:grpSpPr bwMode="auto">
          <a:xfrm>
            <a:off x="4175939" y="4291038"/>
            <a:ext cx="624663" cy="314475"/>
            <a:chOff x="258" y="448397"/>
            <a:chExt cx="1030863" cy="868320"/>
          </a:xfrm>
          <a:solidFill>
            <a:srgbClr val="DDE8C6">
              <a:alpha val="20000"/>
            </a:srgbClr>
          </a:solidFill>
        </p:grpSpPr>
        <p:sp>
          <p:nvSpPr>
            <p:cNvPr id="88"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9"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grpSp>
        <p:nvGrpSpPr>
          <p:cNvPr id="19" name="Group 132"/>
          <p:cNvGrpSpPr>
            <a:grpSpLocks/>
          </p:cNvGrpSpPr>
          <p:nvPr/>
        </p:nvGrpSpPr>
        <p:grpSpPr bwMode="auto">
          <a:xfrm>
            <a:off x="3642539" y="3519363"/>
            <a:ext cx="624663" cy="314475"/>
            <a:chOff x="258" y="448397"/>
            <a:chExt cx="1030863" cy="868320"/>
          </a:xfrm>
          <a:solidFill>
            <a:srgbClr val="DDE8C6">
              <a:alpha val="20000"/>
            </a:srgbClr>
          </a:solidFill>
        </p:grpSpPr>
        <p:sp>
          <p:nvSpPr>
            <p:cNvPr id="81"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2"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sp>
        <p:nvSpPr>
          <p:cNvPr id="137" name="Up-Down Arrow 136"/>
          <p:cNvSpPr/>
          <p:nvPr/>
        </p:nvSpPr>
        <p:spPr>
          <a:xfrm>
            <a:off x="4038601" y="2143116"/>
            <a:ext cx="838200" cy="395318"/>
          </a:xfrm>
          <a:prstGeom prst="upDownArrow">
            <a:avLst>
              <a:gd name="adj1" fmla="val 36364"/>
              <a:gd name="adj2" fmla="val 25000"/>
            </a:avLst>
          </a:prstGeom>
          <a:solidFill>
            <a:schemeClr val="accent3">
              <a:lumMod val="40000"/>
              <a:lumOff val="6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200" b="1" dirty="0">
              <a:solidFill>
                <a:prstClr val="black"/>
              </a:solidFill>
              <a:latin typeface="Calibri"/>
            </a:endParaRPr>
          </a:p>
        </p:txBody>
      </p:sp>
      <p:pic>
        <p:nvPicPr>
          <p:cNvPr id="106" name="Picture 2" descr="W:\TRANSFER\MBupload\SERVER-new\Logo\SQL\SQL\SQL_h_rgb.png"/>
          <p:cNvPicPr>
            <a:picLocks noChangeAspect="1" noChangeArrowheads="1"/>
          </p:cNvPicPr>
          <p:nvPr/>
        </p:nvPicPr>
        <p:blipFill>
          <a:blip r:embed="rId12" cstate="print"/>
          <a:srcRect/>
          <a:stretch>
            <a:fillRect/>
          </a:stretch>
        </p:blipFill>
        <p:spPr bwMode="auto">
          <a:xfrm>
            <a:off x="3500430" y="5713976"/>
            <a:ext cx="1857388" cy="471924"/>
          </a:xfrm>
          <a:prstGeom prst="rect">
            <a:avLst/>
          </a:prstGeom>
          <a:solidFill>
            <a:srgbClr val="DDE8C6">
              <a:alpha val="38000"/>
            </a:srgbClr>
          </a:solidFill>
        </p:spPr>
      </p:pic>
      <p:sp>
        <p:nvSpPr>
          <p:cNvPr id="40" name="TextBox 39"/>
          <p:cNvSpPr txBox="1"/>
          <p:nvPr/>
        </p:nvSpPr>
        <p:spPr>
          <a:xfrm>
            <a:off x="3428994" y="6229934"/>
            <a:ext cx="1940083" cy="338554"/>
          </a:xfrm>
          <a:prstGeom prst="rect">
            <a:avLst/>
          </a:prstGeom>
          <a:noFill/>
        </p:spPr>
        <p:txBody>
          <a:bodyPr wrap="none" rtlCol="0">
            <a:spAutoFit/>
          </a:bodyPr>
          <a:lstStyle/>
          <a:p>
            <a:pPr defTabSz="914400" fontAlgn="base">
              <a:spcBef>
                <a:spcPct val="0"/>
              </a:spcBef>
              <a:spcAft>
                <a:spcPct val="0"/>
              </a:spcAft>
            </a:pPr>
            <a:r>
              <a:rPr lang="en-US" sz="1600" b="1" dirty="0">
                <a:solidFill>
                  <a:srgbClr val="FFFFFF"/>
                </a:solidFill>
                <a:latin typeface="Calibri"/>
              </a:rPr>
              <a:t>Static reference data</a:t>
            </a:r>
          </a:p>
        </p:txBody>
      </p:sp>
      <p:pic>
        <p:nvPicPr>
          <p:cNvPr id="105" name="Picture 8" descr="C:\Users\scohen\Pictures\Microsoft Clip Organizer\j0433941.png"/>
          <p:cNvPicPr>
            <a:picLocks noChangeAspect="1" noChangeArrowheads="1"/>
          </p:cNvPicPr>
          <p:nvPr/>
        </p:nvPicPr>
        <p:blipFill>
          <a:blip r:embed="rId13" cstate="print"/>
          <a:srcRect/>
          <a:stretch>
            <a:fillRect/>
          </a:stretch>
        </p:blipFill>
        <p:spPr bwMode="auto">
          <a:xfrm>
            <a:off x="1714480" y="733682"/>
            <a:ext cx="842938" cy="695054"/>
          </a:xfrm>
          <a:prstGeom prst="rect">
            <a:avLst/>
          </a:prstGeom>
          <a:noFill/>
          <a:ln w="9525">
            <a:noFill/>
            <a:miter lim="800000"/>
            <a:headEnd/>
            <a:tailEnd/>
          </a:ln>
        </p:spPr>
      </p:pic>
      <p:cxnSp>
        <p:nvCxnSpPr>
          <p:cNvPr id="108" name="Straight Connector 107"/>
          <p:cNvCxnSpPr/>
          <p:nvPr/>
        </p:nvCxnSpPr>
        <p:spPr>
          <a:xfrm>
            <a:off x="142844" y="1498586"/>
            <a:ext cx="8858312" cy="1588"/>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a:off x="142844" y="785798"/>
            <a:ext cx="1736116" cy="646331"/>
          </a:xfrm>
          <a:prstGeom prst="rect">
            <a:avLst/>
          </a:prstGeom>
          <a:noFill/>
        </p:spPr>
        <p:txBody>
          <a:bodyPr wrap="none" rtlCol="0">
            <a:spAutoFit/>
          </a:bodyPr>
          <a:lstStyle/>
          <a:p>
            <a:pPr defTabSz="914400" fontAlgn="base">
              <a:spcBef>
                <a:spcPct val="0"/>
              </a:spcBef>
              <a:spcAft>
                <a:spcPct val="0"/>
              </a:spcAft>
            </a:pPr>
            <a:r>
              <a:rPr lang="en-US" b="1" u="sng" dirty="0" smtClean="0">
                <a:solidFill>
                  <a:prstClr val="white"/>
                </a:solidFill>
                <a:latin typeface="Calibri"/>
              </a:rPr>
              <a:t>CEP Application </a:t>
            </a:r>
            <a:br>
              <a:rPr lang="en-US" b="1" u="sng" dirty="0" smtClean="0">
                <a:solidFill>
                  <a:prstClr val="white"/>
                </a:solidFill>
                <a:latin typeface="Calibri"/>
              </a:rPr>
            </a:br>
            <a:r>
              <a:rPr lang="en-US" b="1" u="sng" dirty="0" smtClean="0">
                <a:solidFill>
                  <a:prstClr val="white"/>
                </a:solidFill>
                <a:latin typeface="Calibri"/>
              </a:rPr>
              <a:t>Development</a:t>
            </a:r>
            <a:endParaRPr lang="en-US" b="1" u="sng" dirty="0">
              <a:solidFill>
                <a:prstClr val="white"/>
              </a:solidFill>
              <a:latin typeface="Calibri"/>
            </a:endParaRPr>
          </a:p>
        </p:txBody>
      </p:sp>
      <p:sp>
        <p:nvSpPr>
          <p:cNvPr id="117" name="Rounded Rectangle 116"/>
          <p:cNvSpPr/>
          <p:nvPr/>
        </p:nvSpPr>
        <p:spPr bwMode="auto">
          <a:xfrm>
            <a:off x="5301575" y="680940"/>
            <a:ext cx="3715966" cy="661481"/>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defTabSz="914400" fontAlgn="base">
              <a:spcBef>
                <a:spcPct val="0"/>
              </a:spcBef>
              <a:spcAft>
                <a:spcPct val="0"/>
              </a:spcAft>
            </a:pPr>
            <a:r>
              <a:rPr lang="en-US" sz="1600" b="1" dirty="0" smtClean="0">
                <a:solidFill>
                  <a:srgbClr val="C00000"/>
                </a:solidFill>
              </a:rPr>
              <a:t>Development experience with .NET, C#, LINQ and Visual Studio 2008 or 2010</a:t>
            </a:r>
            <a:endParaRPr lang="en-US" sz="1600" b="1" dirty="0">
              <a:solidFill>
                <a:srgbClr val="C00000"/>
              </a:solidFill>
            </a:endParaRPr>
          </a:p>
        </p:txBody>
      </p:sp>
      <p:sp>
        <p:nvSpPr>
          <p:cNvPr id="125" name="Rounded Rectangle 124"/>
          <p:cNvSpPr/>
          <p:nvPr/>
        </p:nvSpPr>
        <p:spPr bwMode="auto">
          <a:xfrm>
            <a:off x="1994171" y="1562912"/>
            <a:ext cx="5184842" cy="661481"/>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400" fontAlgn="base">
              <a:spcBef>
                <a:spcPct val="0"/>
              </a:spcBef>
              <a:spcAft>
                <a:spcPct val="0"/>
              </a:spcAft>
            </a:pPr>
            <a:r>
              <a:rPr lang="en-US" b="1" dirty="0" smtClean="0">
                <a:solidFill>
                  <a:srgbClr val="C00000"/>
                </a:solidFill>
              </a:rPr>
              <a:t>CEP platform from Microsoft to build event-driven applications</a:t>
            </a:r>
          </a:p>
        </p:txBody>
      </p:sp>
      <p:sp>
        <p:nvSpPr>
          <p:cNvPr id="134" name="Rounded Rectangle 133"/>
          <p:cNvSpPr/>
          <p:nvPr/>
        </p:nvSpPr>
        <p:spPr bwMode="auto">
          <a:xfrm>
            <a:off x="2577831" y="2490282"/>
            <a:ext cx="3939702" cy="249028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400" fontAlgn="base">
              <a:spcBef>
                <a:spcPct val="0"/>
              </a:spcBef>
              <a:spcAft>
                <a:spcPct val="0"/>
              </a:spcAft>
            </a:pPr>
            <a:r>
              <a:rPr lang="en-US" b="1" dirty="0" smtClean="0">
                <a:solidFill>
                  <a:srgbClr val="C00000"/>
                </a:solidFill>
              </a:rPr>
              <a:t>Event-driven applications are fundamentally different from traditional database applications: queries are continuous, consume and produce streams, and compute results incrementally</a:t>
            </a:r>
          </a:p>
        </p:txBody>
      </p:sp>
      <p:sp>
        <p:nvSpPr>
          <p:cNvPr id="136" name="Rounded Rectangle 135"/>
          <p:cNvSpPr/>
          <p:nvPr/>
        </p:nvSpPr>
        <p:spPr bwMode="auto">
          <a:xfrm>
            <a:off x="175098" y="5009739"/>
            <a:ext cx="3122579" cy="1138136"/>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400" fontAlgn="base">
              <a:spcBef>
                <a:spcPct val="0"/>
              </a:spcBef>
              <a:spcAft>
                <a:spcPct val="0"/>
              </a:spcAft>
            </a:pPr>
            <a:r>
              <a:rPr lang="en-US" b="1" dirty="0" smtClean="0">
                <a:solidFill>
                  <a:srgbClr val="C00000"/>
                </a:solidFill>
              </a:rPr>
              <a:t>Flexible adapter SDK with high performance to connect to different event sources and sinks</a:t>
            </a:r>
          </a:p>
        </p:txBody>
      </p:sp>
      <p:sp>
        <p:nvSpPr>
          <p:cNvPr id="138" name="Rounded Rectangle 137"/>
          <p:cNvSpPr/>
          <p:nvPr/>
        </p:nvSpPr>
        <p:spPr bwMode="auto">
          <a:xfrm>
            <a:off x="5453976" y="5074590"/>
            <a:ext cx="3485744" cy="1138136"/>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400" fontAlgn="base">
              <a:spcBef>
                <a:spcPct val="0"/>
              </a:spcBef>
              <a:spcAft>
                <a:spcPct val="0"/>
              </a:spcAft>
            </a:pPr>
            <a:r>
              <a:rPr lang="en-US" b="1" dirty="0" smtClean="0">
                <a:solidFill>
                  <a:srgbClr val="C00000"/>
                </a:solidFill>
              </a:rPr>
              <a:t>The CEP platform does the heavy lifting for you to deal with temporal characteristics of event stream data</a:t>
            </a:r>
          </a:p>
        </p:txBody>
      </p:sp>
      <p:pic>
        <p:nvPicPr>
          <p:cNvPr id="96" name="Picture 4" descr="go to MSN.com"/>
          <p:cNvPicPr>
            <a:picLocks noChangeAspect="1" noChangeArrowheads="1"/>
          </p:cNvPicPr>
          <p:nvPr/>
        </p:nvPicPr>
        <p:blipFill>
          <a:blip r:embed="rId14" cstate="print"/>
          <a:srcRect/>
          <a:stretch>
            <a:fillRect/>
          </a:stretch>
        </p:blipFill>
        <p:spPr bwMode="auto">
          <a:xfrm>
            <a:off x="353859" y="4352668"/>
            <a:ext cx="1123950" cy="333376"/>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animBg="1"/>
      <p:bldP spid="125" grpId="0" animBg="1"/>
      <p:bldP spid="134" grpId="0" animBg="1"/>
      <p:bldP spid="136" grpId="0" animBg="1"/>
      <p:bldP spid="13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pPr eaLnBrk="1" hangingPunct="1">
              <a:defRPr/>
            </a:pPr>
            <a:r>
              <a:rPr lang="en-US"/>
              <a:t>For More Information</a:t>
            </a:r>
          </a:p>
        </p:txBody>
      </p:sp>
      <p:sp>
        <p:nvSpPr>
          <p:cNvPr id="148483" name="Rectangle 3"/>
          <p:cNvSpPr>
            <a:spLocks noGrp="1" noChangeArrowheads="1"/>
          </p:cNvSpPr>
          <p:nvPr>
            <p:ph type="body" idx="1"/>
          </p:nvPr>
        </p:nvSpPr>
        <p:spPr>
          <a:xfrm>
            <a:off x="107950" y="1333611"/>
            <a:ext cx="8915400" cy="4358116"/>
          </a:xfrm>
        </p:spPr>
        <p:txBody>
          <a:bodyPr/>
          <a:lstStyle/>
          <a:p>
            <a:pPr eaLnBrk="1" hangingPunct="1">
              <a:defRPr/>
            </a:pPr>
            <a:r>
              <a:rPr lang="en-US" sz="2800" dirty="0" smtClean="0"/>
              <a:t>StreamInsight main page &amp; download : </a:t>
            </a:r>
            <a:r>
              <a:rPr lang="en-US" sz="2800" dirty="0" smtClean="0">
                <a:hlinkClick r:id="rId3"/>
              </a:rPr>
              <a:t>http://www.microsoft.com/sqlserver/2008/en/us/R2-complex-event.aspx</a:t>
            </a:r>
            <a:r>
              <a:rPr lang="en-US" sz="2800" dirty="0" smtClean="0"/>
              <a:t>  </a:t>
            </a:r>
            <a:endParaRPr lang="en-US" sz="2800" dirty="0">
              <a:solidFill>
                <a:schemeClr val="tx2"/>
              </a:solidFill>
            </a:endParaRPr>
          </a:p>
          <a:p>
            <a:pPr eaLnBrk="1" hangingPunct="1">
              <a:defRPr/>
            </a:pPr>
            <a:r>
              <a:rPr lang="en-US" sz="2800" dirty="0" err="1" smtClean="0"/>
              <a:t>StreamInsight</a:t>
            </a:r>
            <a:r>
              <a:rPr lang="en-US" sz="2800" dirty="0" smtClean="0"/>
              <a:t> blog: </a:t>
            </a:r>
            <a:r>
              <a:rPr lang="en-US" sz="2800" dirty="0" smtClean="0">
                <a:hlinkClick r:id="rId4"/>
              </a:rPr>
              <a:t>http://blogs.msdn.com/streaminsight/</a:t>
            </a:r>
            <a:r>
              <a:rPr lang="en-US" sz="2800" dirty="0" smtClean="0"/>
              <a:t> </a:t>
            </a:r>
          </a:p>
          <a:p>
            <a:pPr eaLnBrk="1" hangingPunct="1">
              <a:defRPr/>
            </a:pPr>
            <a:r>
              <a:rPr lang="en-US" sz="2800" dirty="0" err="1" smtClean="0"/>
              <a:t>StreamInsight</a:t>
            </a:r>
            <a:r>
              <a:rPr lang="en-US" sz="2800" dirty="0" smtClean="0"/>
              <a:t> MSDN documentation: </a:t>
            </a:r>
            <a:r>
              <a:rPr lang="en-US" sz="2800" dirty="0" smtClean="0">
                <a:hlinkClick r:id="rId5"/>
              </a:rPr>
              <a:t>http://msdn.microsoft.com/en-us/library/ee362541(SQL.105).aspx</a:t>
            </a:r>
            <a:r>
              <a:rPr lang="en-US" sz="2800" dirty="0" smtClean="0"/>
              <a:t> </a:t>
            </a:r>
            <a:endParaRPr lang="en-US" sz="2800" dirty="0"/>
          </a:p>
          <a:p>
            <a:pPr eaLnBrk="1" hangingPunct="1">
              <a:defRPr/>
            </a:pPr>
            <a:r>
              <a:rPr lang="en-US" sz="2800" dirty="0" err="1" smtClean="0"/>
              <a:t>StreamInsight</a:t>
            </a:r>
            <a:r>
              <a:rPr lang="en-US" sz="2800" dirty="0" smtClean="0"/>
              <a:t> E-clinics on Microsoft e-learning </a:t>
            </a:r>
            <a:r>
              <a:rPr lang="en-US" sz="2800" dirty="0" smtClean="0">
                <a:hlinkClick r:id="rId6"/>
              </a:rPr>
              <a:t>https://www.microsoftelearning.com/eLearning</a:t>
            </a:r>
            <a:r>
              <a:rPr lang="en-US" sz="2800" dirty="0" smtClean="0"/>
              <a:t>  </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B8EC76C-ACE1-4499-BB3A-E9885B791F66}" type="slidenum">
              <a:rPr lang="en-US">
                <a:solidFill>
                  <a:srgbClr val="000000"/>
                </a:solidFill>
              </a:rPr>
              <a:pPr/>
              <a:t>14</a:t>
            </a:fld>
            <a:r>
              <a:rPr lang="en-US">
                <a:solidFill>
                  <a:srgbClr val="000000"/>
                </a:solidFill>
              </a:rPr>
              <a:t>       </a:t>
            </a:r>
          </a:p>
        </p:txBody>
      </p:sp>
      <p:sp>
        <p:nvSpPr>
          <p:cNvPr id="5125" name="Rectangle 5"/>
          <p:cNvSpPr>
            <a:spLocks noGrp="1" noChangeArrowheads="1"/>
          </p:cNvSpPr>
          <p:nvPr>
            <p:ph type="title"/>
          </p:nvPr>
        </p:nvSpPr>
        <p:spPr/>
        <p:txBody>
          <a:bodyPr/>
          <a:lstStyle/>
          <a:p>
            <a:r>
              <a:rPr lang="en-US" sz="3400" dirty="0" smtClean="0"/>
              <a:t>More Microsoft Sessions </a:t>
            </a:r>
            <a:endParaRPr lang="en-US" sz="3400" dirty="0"/>
          </a:p>
        </p:txBody>
      </p:sp>
      <p:sp>
        <p:nvSpPr>
          <p:cNvPr id="5126" name="Rectangle 6"/>
          <p:cNvSpPr>
            <a:spLocks noGrp="1" noChangeArrowheads="1"/>
          </p:cNvSpPr>
          <p:nvPr>
            <p:ph type="body" idx="1"/>
          </p:nvPr>
        </p:nvSpPr>
        <p:spPr>
          <a:xfrm>
            <a:off x="106258" y="1086299"/>
            <a:ext cx="8867775" cy="5645535"/>
          </a:xfrm>
        </p:spPr>
        <p:txBody>
          <a:bodyPr/>
          <a:lstStyle/>
          <a:p>
            <a:pPr>
              <a:lnSpc>
                <a:spcPct val="105000"/>
              </a:lnSpc>
            </a:pPr>
            <a:r>
              <a:rPr lang="en-US" sz="2300" b="1" dirty="0" smtClean="0"/>
              <a:t>Tuesday June 22</a:t>
            </a:r>
            <a:r>
              <a:rPr lang="en-US" sz="2300" b="1" baseline="30000" dirty="0" smtClean="0"/>
              <a:t>nd</a:t>
            </a:r>
            <a:r>
              <a:rPr lang="en-US" sz="2300" b="1" dirty="0" smtClean="0"/>
              <a:t>, 2:30 PM Madison Room: Cloud Computing In Financial Services</a:t>
            </a:r>
          </a:p>
          <a:p>
            <a:pPr>
              <a:lnSpc>
                <a:spcPct val="105000"/>
              </a:lnSpc>
            </a:pPr>
            <a:r>
              <a:rPr lang="en-US" sz="2300" b="1" dirty="0" smtClean="0"/>
              <a:t>Wednesday June 23</a:t>
            </a:r>
            <a:r>
              <a:rPr lang="en-US" sz="2300" b="1" baseline="30000" dirty="0" smtClean="0"/>
              <a:t>rd</a:t>
            </a:r>
            <a:r>
              <a:rPr lang="en-US" sz="2300" b="1" dirty="0" smtClean="0"/>
              <a:t>, 8:00 AM Green Room – 4</a:t>
            </a:r>
            <a:r>
              <a:rPr lang="en-US" sz="2300" b="1" baseline="30000" dirty="0" smtClean="0"/>
              <a:t>th</a:t>
            </a:r>
            <a:r>
              <a:rPr lang="en-US" sz="2300" b="1" dirty="0" smtClean="0"/>
              <a:t> Floor Breakfast: Microsoft CRM for Financial Services</a:t>
            </a:r>
          </a:p>
          <a:p>
            <a:pPr>
              <a:lnSpc>
                <a:spcPct val="105000"/>
              </a:lnSpc>
            </a:pPr>
            <a:r>
              <a:rPr lang="en-US" sz="2300" b="1" dirty="0" smtClean="0"/>
              <a:t>Wednesday June 23</a:t>
            </a:r>
            <a:r>
              <a:rPr lang="en-US" sz="2300" b="1" baseline="30000" dirty="0" smtClean="0"/>
              <a:t>rd</a:t>
            </a:r>
            <a:r>
              <a:rPr lang="en-US" sz="2300" b="1" dirty="0" smtClean="0"/>
              <a:t>, 2:15 PM Petit </a:t>
            </a:r>
            <a:r>
              <a:rPr lang="en-US" sz="2300" b="1" dirty="0" err="1" smtClean="0"/>
              <a:t>Trianon</a:t>
            </a:r>
            <a:r>
              <a:rPr lang="en-US" sz="2300" b="1" dirty="0" smtClean="0"/>
              <a:t> Room – Real Time Risk Management with Microsoft’s </a:t>
            </a:r>
            <a:r>
              <a:rPr lang="en-US" sz="2300" b="1" dirty="0" err="1" smtClean="0"/>
              <a:t>StreamInsight</a:t>
            </a:r>
            <a:endParaRPr lang="en-US" sz="2300" b="1" dirty="0" smtClean="0"/>
          </a:p>
          <a:p>
            <a:pPr>
              <a:lnSpc>
                <a:spcPct val="105000"/>
              </a:lnSpc>
            </a:pPr>
            <a:r>
              <a:rPr lang="en-US" sz="2300" b="1" dirty="0" smtClean="0"/>
              <a:t>Meet with our Cloud Computing, </a:t>
            </a:r>
            <a:r>
              <a:rPr lang="en-US" sz="2300" b="1" dirty="0" err="1" smtClean="0"/>
              <a:t>StreamInsight</a:t>
            </a:r>
            <a:r>
              <a:rPr lang="en-US" sz="2300" b="1" dirty="0" smtClean="0"/>
              <a:t> and HPC Product teams at the Green Room, 4</a:t>
            </a:r>
            <a:r>
              <a:rPr lang="en-US" sz="2300" b="1" baseline="30000" dirty="0" smtClean="0"/>
              <a:t>th</a:t>
            </a:r>
            <a:r>
              <a:rPr lang="en-US" sz="2300" b="1" dirty="0" smtClean="0"/>
              <a:t> Floor</a:t>
            </a:r>
          </a:p>
          <a:p>
            <a:pPr>
              <a:lnSpc>
                <a:spcPct val="105000"/>
              </a:lnSpc>
            </a:pPr>
            <a:r>
              <a:rPr lang="en-US" sz="1900" b="1" dirty="0" smtClean="0"/>
              <a:t>Follow us on Twitter @</a:t>
            </a:r>
            <a:r>
              <a:rPr lang="en-US" sz="1900" b="1" dirty="0" err="1" smtClean="0"/>
              <a:t>FinServMSFT</a:t>
            </a:r>
            <a:endParaRPr lang="en-US" sz="1900" b="1" dirty="0"/>
          </a:p>
          <a:p>
            <a:pPr>
              <a:lnSpc>
                <a:spcPct val="105000"/>
              </a:lnSpc>
            </a:pPr>
            <a:r>
              <a:rPr lang="en-US" sz="1900" b="1" dirty="0" smtClean="0"/>
              <a:t>Visit </a:t>
            </a:r>
            <a:r>
              <a:rPr lang="en-US" sz="1900" b="1" dirty="0"/>
              <a:t>us at www.microsoft.com/financialservices</a:t>
            </a:r>
          </a:p>
        </p:txBody>
      </p:sp>
    </p:spTree>
    <p:extLst>
      <p:ext uri="{BB962C8B-B14F-4D97-AF65-F5344CB8AC3E}">
        <p14:creationId xmlns:p14="http://schemas.microsoft.com/office/powerpoint/2010/main" xmlns="" val="17850005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Grp="1" noChangeArrowheads="1"/>
          </p:cNvSpPr>
          <p:nvPr>
            <p:ph type="title"/>
          </p:nvPr>
        </p:nvSpPr>
        <p:spPr/>
        <p:txBody>
          <a:bodyPr/>
          <a:lstStyle/>
          <a:p>
            <a:r>
              <a:rPr lang="en-US" sz="3400" dirty="0" smtClean="0"/>
              <a:t>More Microsoft Sessions </a:t>
            </a:r>
            <a:endParaRPr lang="en-US" sz="3400" dirty="0"/>
          </a:p>
        </p:txBody>
      </p:sp>
      <p:sp>
        <p:nvSpPr>
          <p:cNvPr id="5126" name="Rectangle 6"/>
          <p:cNvSpPr>
            <a:spLocks noGrp="1" noChangeArrowheads="1"/>
          </p:cNvSpPr>
          <p:nvPr>
            <p:ph type="body" idx="1"/>
          </p:nvPr>
        </p:nvSpPr>
        <p:spPr>
          <a:xfrm>
            <a:off x="106257" y="1086295"/>
            <a:ext cx="8867775" cy="2957186"/>
          </a:xfrm>
        </p:spPr>
        <p:txBody>
          <a:bodyPr/>
          <a:lstStyle/>
          <a:p>
            <a:pPr>
              <a:lnSpc>
                <a:spcPct val="105000"/>
              </a:lnSpc>
            </a:pPr>
            <a:r>
              <a:rPr lang="en-US" b="1" dirty="0" smtClean="0"/>
              <a:t>Let us know about any topic you would like us to follow up on!</a:t>
            </a:r>
          </a:p>
          <a:p>
            <a:pPr lvl="1">
              <a:lnSpc>
                <a:spcPct val="105000"/>
              </a:lnSpc>
            </a:pPr>
            <a:r>
              <a:rPr lang="en-US" sz="2000" b="1" dirty="0" smtClean="0"/>
              <a:t>Write the topic on the back of your business card</a:t>
            </a:r>
          </a:p>
          <a:p>
            <a:pPr lvl="1">
              <a:lnSpc>
                <a:spcPct val="105000"/>
              </a:lnSpc>
            </a:pPr>
            <a:r>
              <a:rPr lang="en-US" sz="2000" b="1" dirty="0" smtClean="0"/>
              <a:t>Drop it off in the bowl on your way out of the session</a:t>
            </a:r>
          </a:p>
          <a:p>
            <a:pPr lvl="1">
              <a:lnSpc>
                <a:spcPct val="105000"/>
              </a:lnSpc>
            </a:pPr>
            <a:r>
              <a:rPr lang="en-US" sz="2000" b="1" dirty="0" smtClean="0"/>
              <a:t> You will be automatically entered to win a 16GB Zune HD!*</a:t>
            </a:r>
          </a:p>
        </p:txBody>
      </p:sp>
      <p:sp>
        <p:nvSpPr>
          <p:cNvPr id="2" name="TextBox 1"/>
          <p:cNvSpPr txBox="1"/>
          <p:nvPr/>
        </p:nvSpPr>
        <p:spPr>
          <a:xfrm>
            <a:off x="152400" y="5943600"/>
            <a:ext cx="6096000" cy="584775"/>
          </a:xfrm>
          <a:prstGeom prst="rect">
            <a:avLst/>
          </a:prstGeom>
          <a:noFill/>
        </p:spPr>
        <p:txBody>
          <a:bodyPr wrap="square" rtlCol="0">
            <a:spAutoFit/>
          </a:bodyPr>
          <a:lstStyle/>
          <a:p>
            <a:r>
              <a:rPr lang="en-US" sz="1600" i="1" dirty="0" smtClean="0"/>
              <a:t>*Winner need not be present to win. Winners notified at the end of the SIFMA conference.</a:t>
            </a:r>
            <a:endParaRPr lang="en-US" sz="1600" i="1" dirty="0"/>
          </a:p>
        </p:txBody>
      </p:sp>
      <p:pic>
        <p:nvPicPr>
          <p:cNvPr id="3" name="Pictur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324600" y="3962400"/>
            <a:ext cx="2805545" cy="2616044"/>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981200" y="4572000"/>
            <a:ext cx="3131127" cy="791955"/>
          </a:xfrm>
          <a:prstGeom prst="rect">
            <a:avLst/>
          </a:prstGeom>
        </p:spPr>
      </p:pic>
    </p:spTree>
    <p:extLst>
      <p:ext uri="{BB962C8B-B14F-4D97-AF65-F5344CB8AC3E}">
        <p14:creationId xmlns:p14="http://schemas.microsoft.com/office/powerpoint/2010/main" xmlns="" val="231097067"/>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B8EC76C-ACE1-4499-BB3A-E9885B791F66}" type="slidenum">
              <a:rPr lang="en-US">
                <a:solidFill>
                  <a:srgbClr val="000000"/>
                </a:solidFill>
              </a:rPr>
              <a:pPr/>
              <a:t>2</a:t>
            </a:fld>
            <a:r>
              <a:rPr lang="en-US">
                <a:solidFill>
                  <a:srgbClr val="000000"/>
                </a:solidFill>
              </a:rPr>
              <a:t>       </a:t>
            </a:r>
          </a:p>
        </p:txBody>
      </p:sp>
      <p:sp>
        <p:nvSpPr>
          <p:cNvPr id="5125" name="Rectangle 5"/>
          <p:cNvSpPr>
            <a:spLocks noGrp="1" noChangeArrowheads="1"/>
          </p:cNvSpPr>
          <p:nvPr>
            <p:ph type="title"/>
          </p:nvPr>
        </p:nvSpPr>
        <p:spPr/>
        <p:txBody>
          <a:bodyPr/>
          <a:lstStyle/>
          <a:p>
            <a:pPr eaLnBrk="0" hangingPunct="0">
              <a:spcBef>
                <a:spcPct val="50000"/>
              </a:spcBef>
            </a:pPr>
            <a:r>
              <a:rPr lang="en-US" sz="3200" dirty="0" smtClean="0">
                <a:solidFill>
                  <a:srgbClr val="FFFFFF"/>
                </a:solidFill>
              </a:rPr>
              <a:t>Microsoft </a:t>
            </a:r>
            <a:r>
              <a:rPr lang="en-US" sz="3200" dirty="0" err="1" smtClean="0">
                <a:solidFill>
                  <a:srgbClr val="FFFFFF"/>
                </a:solidFill>
              </a:rPr>
              <a:t>StreamInsight</a:t>
            </a:r>
            <a:r>
              <a:rPr lang="en-US" sz="3200" dirty="0" smtClean="0">
                <a:solidFill>
                  <a:srgbClr val="FFFFFF"/>
                </a:solidFill>
              </a:rPr>
              <a:t> </a:t>
            </a:r>
            <a:br>
              <a:rPr lang="en-US" sz="3200" dirty="0" smtClean="0">
                <a:solidFill>
                  <a:srgbClr val="FFFFFF"/>
                </a:solidFill>
              </a:rPr>
            </a:br>
            <a:r>
              <a:rPr lang="en-US" sz="3200" dirty="0" smtClean="0">
                <a:solidFill>
                  <a:srgbClr val="FFFFFF"/>
                </a:solidFill>
              </a:rPr>
              <a:t>for Financial Services</a:t>
            </a:r>
          </a:p>
        </p:txBody>
      </p:sp>
      <p:sp>
        <p:nvSpPr>
          <p:cNvPr id="5126" name="Rectangle 6"/>
          <p:cNvSpPr>
            <a:spLocks noGrp="1" noChangeArrowheads="1"/>
          </p:cNvSpPr>
          <p:nvPr>
            <p:ph type="body" idx="1"/>
          </p:nvPr>
        </p:nvSpPr>
        <p:spPr>
          <a:xfrm>
            <a:off x="138117" y="1479550"/>
            <a:ext cx="8867775" cy="5176838"/>
          </a:xfrm>
        </p:spPr>
        <p:txBody>
          <a:bodyPr/>
          <a:lstStyle/>
          <a:p>
            <a:pPr>
              <a:lnSpc>
                <a:spcPct val="105000"/>
              </a:lnSpc>
              <a:buNone/>
            </a:pPr>
            <a:r>
              <a:rPr lang="en-US" sz="3600" b="1" dirty="0" smtClean="0"/>
              <a:t>Torsten </a:t>
            </a:r>
            <a:r>
              <a:rPr lang="en-US" sz="3600" b="1" dirty="0" smtClean="0"/>
              <a:t>Grabs</a:t>
            </a:r>
            <a:br>
              <a:rPr lang="en-US" sz="3600" b="1" dirty="0" smtClean="0"/>
            </a:br>
            <a:r>
              <a:rPr lang="en-US" sz="3600" b="1" dirty="0" smtClean="0"/>
              <a:t>Lead Program Manager</a:t>
            </a:r>
            <a:r>
              <a:rPr lang="en-US" sz="3600" b="1" dirty="0" smtClean="0"/>
              <a:t/>
            </a:r>
            <a:br>
              <a:rPr lang="en-US" sz="3600" b="1" dirty="0" smtClean="0"/>
            </a:br>
            <a:r>
              <a:rPr lang="en-US" sz="3600" b="1" dirty="0" smtClean="0"/>
              <a:t>Microsoft StreamInsight</a:t>
            </a:r>
            <a:br>
              <a:rPr lang="en-US" sz="3600" b="1" dirty="0" smtClean="0"/>
            </a:br>
            <a:r>
              <a:rPr lang="en-US" sz="3600" b="1" dirty="0" smtClean="0"/>
              <a:t>email: torsteng@microsoft.com</a:t>
            </a:r>
            <a:endParaRPr lang="en-US" sz="3600" b="1" dirty="0" smtClean="0"/>
          </a:p>
        </p:txBody>
      </p:sp>
    </p:spTree>
    <p:extLst>
      <p:ext uri="{BB962C8B-B14F-4D97-AF65-F5344CB8AC3E}">
        <p14:creationId xmlns:p14="http://schemas.microsoft.com/office/powerpoint/2010/main" xmlns="" val="28268248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bwMode="auto">
          <a:xfrm>
            <a:off x="3810000" y="3987808"/>
            <a:ext cx="1727200" cy="2760133"/>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endParaRPr lang="en-US" sz="1200" b="1" dirty="0" smtClean="0">
              <a:solidFill>
                <a:srgbClr val="000000"/>
              </a:solidFill>
              <a:latin typeface="Franklin Gothic Medium" pitchFamily="34" charset="0"/>
            </a:endParaRPr>
          </a:p>
        </p:txBody>
      </p:sp>
      <p:sp>
        <p:nvSpPr>
          <p:cNvPr id="81" name="Rectangle 80"/>
          <p:cNvSpPr/>
          <p:nvPr/>
        </p:nvSpPr>
        <p:spPr bwMode="auto">
          <a:xfrm>
            <a:off x="3793067" y="1574808"/>
            <a:ext cx="1727200" cy="2048933"/>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400" b="1" dirty="0" smtClean="0">
                <a:solidFill>
                  <a:srgbClr val="000000"/>
                </a:solidFill>
                <a:latin typeface="Franklin Gothic Medium" pitchFamily="34" charset="0"/>
              </a:rPr>
              <a:t>Microsoft </a:t>
            </a:r>
            <a:br>
              <a:rPr lang="en-US" sz="1400" b="1" dirty="0" smtClean="0">
                <a:solidFill>
                  <a:srgbClr val="000000"/>
                </a:solidFill>
                <a:latin typeface="Franklin Gothic Medium" pitchFamily="34" charset="0"/>
              </a:rPr>
            </a:br>
            <a:r>
              <a:rPr lang="en-US" sz="1400" b="1" dirty="0" smtClean="0">
                <a:solidFill>
                  <a:srgbClr val="000000"/>
                </a:solidFill>
                <a:latin typeface="Franklin Gothic Medium" pitchFamily="34" charset="0"/>
              </a:rPr>
              <a:t>StreamInsight</a:t>
            </a:r>
            <a:endParaRPr lang="en-US" sz="1200" b="1" dirty="0" smtClean="0">
              <a:solidFill>
                <a:srgbClr val="000000"/>
              </a:solidFill>
              <a:latin typeface="Franklin Gothic Medium" pitchFamily="34" charset="0"/>
            </a:endParaRPr>
          </a:p>
        </p:txBody>
      </p:sp>
      <p:sp>
        <p:nvSpPr>
          <p:cNvPr id="2" name="Title 1"/>
          <p:cNvSpPr>
            <a:spLocks noGrp="1"/>
          </p:cNvSpPr>
          <p:nvPr>
            <p:ph type="title"/>
          </p:nvPr>
        </p:nvSpPr>
        <p:spPr>
          <a:xfrm>
            <a:off x="127000" y="127003"/>
            <a:ext cx="8870950" cy="646331"/>
          </a:xfrm>
        </p:spPr>
        <p:txBody>
          <a:bodyPr/>
          <a:lstStyle/>
          <a:p>
            <a:r>
              <a:rPr lang="en-US" sz="4000" dirty="0" smtClean="0"/>
              <a:t>Operational Intelligence Platform</a:t>
            </a:r>
            <a:endParaRPr lang="en-US" sz="4000" dirty="0"/>
          </a:p>
        </p:txBody>
      </p:sp>
      <p:sp>
        <p:nvSpPr>
          <p:cNvPr id="4" name="TextBox 3"/>
          <p:cNvSpPr txBox="1"/>
          <p:nvPr/>
        </p:nvSpPr>
        <p:spPr>
          <a:xfrm>
            <a:off x="187909" y="906479"/>
            <a:ext cx="1009764" cy="400110"/>
          </a:xfrm>
          <a:prstGeom prst="rect">
            <a:avLst/>
          </a:prstGeom>
          <a:noFill/>
        </p:spPr>
        <p:txBody>
          <a:bodyPr wrap="none" rtlCol="0">
            <a:spAutoFit/>
          </a:bodyPr>
          <a:lstStyle/>
          <a:p>
            <a:pPr defTabSz="914400" fontAlgn="base">
              <a:spcBef>
                <a:spcPct val="0"/>
              </a:spcBef>
              <a:spcAft>
                <a:spcPct val="0"/>
              </a:spcAft>
            </a:pPr>
            <a:r>
              <a:rPr lang="en-US" sz="2000" b="1" u="sng" dirty="0" smtClean="0">
                <a:solidFill>
                  <a:srgbClr val="FFFFFF"/>
                </a:solidFill>
                <a:latin typeface="Calibri"/>
              </a:rPr>
              <a:t>Sources</a:t>
            </a:r>
            <a:endParaRPr lang="en-US" sz="2000" b="1" u="sng" dirty="0">
              <a:solidFill>
                <a:srgbClr val="FFFFFF"/>
              </a:solidFill>
              <a:latin typeface="Calibri"/>
            </a:endParaRPr>
          </a:p>
        </p:txBody>
      </p:sp>
      <p:pic>
        <p:nvPicPr>
          <p:cNvPr id="5" name="Picture 300"/>
          <p:cNvPicPr>
            <a:picLocks noChangeAspect="1" noChangeArrowheads="1"/>
          </p:cNvPicPr>
          <p:nvPr/>
        </p:nvPicPr>
        <p:blipFill>
          <a:blip r:embed="rId2" cstate="print"/>
          <a:srcRect/>
          <a:stretch>
            <a:fillRect/>
          </a:stretch>
        </p:blipFill>
        <p:spPr bwMode="auto">
          <a:xfrm>
            <a:off x="397929" y="3083845"/>
            <a:ext cx="533399" cy="697991"/>
          </a:xfrm>
          <a:prstGeom prst="rect">
            <a:avLst/>
          </a:prstGeom>
          <a:noFill/>
          <a:ln w="9525" algn="ctr">
            <a:noFill/>
            <a:miter lim="800000"/>
            <a:headEnd/>
            <a:tailEnd/>
          </a:ln>
        </p:spPr>
      </p:pic>
      <p:pic>
        <p:nvPicPr>
          <p:cNvPr id="8" name="Picture 293"/>
          <p:cNvPicPr>
            <a:picLocks noChangeAspect="1" noChangeArrowheads="1"/>
          </p:cNvPicPr>
          <p:nvPr/>
        </p:nvPicPr>
        <p:blipFill>
          <a:blip r:embed="rId3" cstate="print"/>
          <a:srcRect/>
          <a:stretch>
            <a:fillRect/>
          </a:stretch>
        </p:blipFill>
        <p:spPr bwMode="auto">
          <a:xfrm>
            <a:off x="372515" y="2072516"/>
            <a:ext cx="609600" cy="273050"/>
          </a:xfrm>
          <a:prstGeom prst="rect">
            <a:avLst/>
          </a:prstGeom>
          <a:noFill/>
          <a:ln w="9525" algn="ctr">
            <a:noFill/>
            <a:miter lim="800000"/>
            <a:headEnd/>
            <a:tailEnd/>
          </a:ln>
        </p:spPr>
      </p:pic>
      <p:sp>
        <p:nvSpPr>
          <p:cNvPr id="9" name="TextBox 8"/>
          <p:cNvSpPr txBox="1"/>
          <p:nvPr/>
        </p:nvSpPr>
        <p:spPr>
          <a:xfrm>
            <a:off x="93918" y="2377324"/>
            <a:ext cx="1236813" cy="276999"/>
          </a:xfrm>
          <a:prstGeom prst="rect">
            <a:avLst/>
          </a:prstGeom>
          <a:noFill/>
        </p:spPr>
        <p:txBody>
          <a:bodyPr wrap="none" rtlCol="0">
            <a:spAutoFit/>
          </a:bodyPr>
          <a:lstStyle/>
          <a:p>
            <a:pPr defTabSz="914400" fontAlgn="base">
              <a:spcBef>
                <a:spcPct val="0"/>
              </a:spcBef>
              <a:spcAft>
                <a:spcPct val="0"/>
              </a:spcAft>
            </a:pPr>
            <a:r>
              <a:rPr lang="en-US" sz="1200" b="1" dirty="0">
                <a:solidFill>
                  <a:srgbClr val="FFFFFF"/>
                </a:solidFill>
                <a:latin typeface="Calibri"/>
              </a:rPr>
              <a:t>Devices, Sensors</a:t>
            </a:r>
          </a:p>
        </p:txBody>
      </p:sp>
      <p:sp>
        <p:nvSpPr>
          <p:cNvPr id="10" name="TextBox 9"/>
          <p:cNvSpPr txBox="1"/>
          <p:nvPr/>
        </p:nvSpPr>
        <p:spPr>
          <a:xfrm>
            <a:off x="128335" y="3740461"/>
            <a:ext cx="969111" cy="276999"/>
          </a:xfrm>
          <a:prstGeom prst="rect">
            <a:avLst/>
          </a:prstGeom>
          <a:noFill/>
        </p:spPr>
        <p:txBody>
          <a:bodyPr wrap="none" rtlCol="0">
            <a:spAutoFit/>
          </a:bodyPr>
          <a:lstStyle/>
          <a:p>
            <a:pPr defTabSz="914400" fontAlgn="base">
              <a:spcBef>
                <a:spcPct val="0"/>
              </a:spcBef>
              <a:spcAft>
                <a:spcPct val="0"/>
              </a:spcAft>
            </a:pPr>
            <a:r>
              <a:rPr lang="en-US" sz="1200" b="1" dirty="0">
                <a:solidFill>
                  <a:srgbClr val="FFFFFF"/>
                </a:solidFill>
                <a:latin typeface="Calibri"/>
              </a:rPr>
              <a:t>Web servers</a:t>
            </a:r>
          </a:p>
        </p:txBody>
      </p:sp>
      <p:sp>
        <p:nvSpPr>
          <p:cNvPr id="15" name="TextBox 14"/>
          <p:cNvSpPr txBox="1"/>
          <p:nvPr/>
        </p:nvSpPr>
        <p:spPr>
          <a:xfrm>
            <a:off x="101598" y="5283706"/>
            <a:ext cx="1159741" cy="461665"/>
          </a:xfrm>
          <a:prstGeom prst="rect">
            <a:avLst/>
          </a:prstGeom>
          <a:noFill/>
        </p:spPr>
        <p:txBody>
          <a:bodyPr wrap="none" rtlCol="0">
            <a:spAutoFit/>
          </a:bodyPr>
          <a:lstStyle/>
          <a:p>
            <a:pPr algn="ctr" defTabSz="914400" fontAlgn="base">
              <a:spcBef>
                <a:spcPct val="0"/>
              </a:spcBef>
              <a:spcAft>
                <a:spcPct val="0"/>
              </a:spcAft>
            </a:pPr>
            <a:r>
              <a:rPr lang="en-US" sz="1200" b="1" dirty="0">
                <a:solidFill>
                  <a:srgbClr val="FFFFFF"/>
                </a:solidFill>
                <a:latin typeface="Calibri"/>
              </a:rPr>
              <a:t>Stock tickers &amp; </a:t>
            </a:r>
            <a:r>
              <a:rPr lang="en-US" sz="1200" b="1" dirty="0" smtClean="0">
                <a:solidFill>
                  <a:srgbClr val="FFFFFF"/>
                </a:solidFill>
                <a:latin typeface="Calibri"/>
              </a:rPr>
              <a:t/>
            </a:r>
            <a:br>
              <a:rPr lang="en-US" sz="1200" b="1" dirty="0" smtClean="0">
                <a:solidFill>
                  <a:srgbClr val="FFFFFF"/>
                </a:solidFill>
                <a:latin typeface="Calibri"/>
              </a:rPr>
            </a:br>
            <a:r>
              <a:rPr lang="en-US" sz="1200" b="1" dirty="0" smtClean="0">
                <a:solidFill>
                  <a:srgbClr val="FFFFFF"/>
                </a:solidFill>
                <a:latin typeface="Calibri"/>
              </a:rPr>
              <a:t>News </a:t>
            </a:r>
            <a:r>
              <a:rPr lang="en-US" sz="1200" b="1" dirty="0">
                <a:solidFill>
                  <a:srgbClr val="FFFFFF"/>
                </a:solidFill>
                <a:latin typeface="Calibri"/>
              </a:rPr>
              <a:t>feeds</a:t>
            </a:r>
          </a:p>
        </p:txBody>
      </p:sp>
      <p:pic>
        <p:nvPicPr>
          <p:cNvPr id="16" name="Picture 4" descr="go to MSN.com"/>
          <p:cNvPicPr>
            <a:picLocks noChangeAspect="1" noChangeArrowheads="1"/>
          </p:cNvPicPr>
          <p:nvPr/>
        </p:nvPicPr>
        <p:blipFill>
          <a:blip r:embed="rId4" cstate="print"/>
          <a:srcRect/>
          <a:stretch>
            <a:fillRect/>
          </a:stretch>
        </p:blipFill>
        <p:spPr bwMode="auto">
          <a:xfrm>
            <a:off x="132352" y="4852185"/>
            <a:ext cx="1123950" cy="333376"/>
          </a:xfrm>
          <a:prstGeom prst="rect">
            <a:avLst/>
          </a:prstGeom>
          <a:noFill/>
        </p:spPr>
      </p:pic>
      <p:sp>
        <p:nvSpPr>
          <p:cNvPr id="17" name="Can 16"/>
          <p:cNvSpPr/>
          <p:nvPr/>
        </p:nvSpPr>
        <p:spPr bwMode="auto">
          <a:xfrm>
            <a:off x="1786448" y="1634075"/>
            <a:ext cx="389467" cy="3987800"/>
          </a:xfrm>
          <a:prstGeom prst="can">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defTabSz="914400"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Franklin Gothic Medium" pitchFamily="34" charset="0"/>
            </a:endParaRPr>
          </a:p>
        </p:txBody>
      </p:sp>
      <p:sp>
        <p:nvSpPr>
          <p:cNvPr id="18" name="TextBox 17"/>
          <p:cNvSpPr txBox="1"/>
          <p:nvPr/>
        </p:nvSpPr>
        <p:spPr>
          <a:xfrm>
            <a:off x="1390217" y="906473"/>
            <a:ext cx="1125565" cy="400110"/>
          </a:xfrm>
          <a:prstGeom prst="rect">
            <a:avLst/>
          </a:prstGeom>
          <a:noFill/>
        </p:spPr>
        <p:txBody>
          <a:bodyPr wrap="none" rtlCol="0">
            <a:spAutoFit/>
          </a:bodyPr>
          <a:lstStyle/>
          <a:p>
            <a:pPr defTabSz="914400" fontAlgn="base">
              <a:spcBef>
                <a:spcPct val="0"/>
              </a:spcBef>
              <a:spcAft>
                <a:spcPct val="0"/>
              </a:spcAft>
            </a:pPr>
            <a:r>
              <a:rPr lang="en-US" sz="2000" b="1" u="sng" dirty="0" smtClean="0">
                <a:solidFill>
                  <a:srgbClr val="FFFFFF"/>
                </a:solidFill>
                <a:latin typeface="Calibri"/>
              </a:rPr>
              <a:t>Data Bus</a:t>
            </a:r>
            <a:endParaRPr lang="en-US" sz="2000" b="1" u="sng" dirty="0">
              <a:solidFill>
                <a:srgbClr val="FFFFFF"/>
              </a:solidFill>
              <a:latin typeface="Calibri"/>
            </a:endParaRPr>
          </a:p>
        </p:txBody>
      </p:sp>
      <p:sp>
        <p:nvSpPr>
          <p:cNvPr id="19" name="Right Arrow 18"/>
          <p:cNvSpPr/>
          <p:nvPr/>
        </p:nvSpPr>
        <p:spPr bwMode="auto">
          <a:xfrm>
            <a:off x="1227646" y="2032023"/>
            <a:ext cx="474134" cy="31326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Franklin Gothic Medium" pitchFamily="34" charset="0"/>
            </a:endParaRPr>
          </a:p>
        </p:txBody>
      </p:sp>
      <p:sp>
        <p:nvSpPr>
          <p:cNvPr id="20" name="Right Arrow 19"/>
          <p:cNvSpPr/>
          <p:nvPr/>
        </p:nvSpPr>
        <p:spPr bwMode="auto">
          <a:xfrm>
            <a:off x="1210713" y="3344365"/>
            <a:ext cx="474134" cy="31326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Franklin Gothic Medium" pitchFamily="34" charset="0"/>
            </a:endParaRPr>
          </a:p>
        </p:txBody>
      </p:sp>
      <p:sp>
        <p:nvSpPr>
          <p:cNvPr id="22" name="Right Arrow 21"/>
          <p:cNvSpPr/>
          <p:nvPr/>
        </p:nvSpPr>
        <p:spPr bwMode="auto">
          <a:xfrm>
            <a:off x="1185314" y="4910684"/>
            <a:ext cx="474134" cy="31326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Franklin Gothic Medium" pitchFamily="34" charset="0"/>
            </a:endParaRPr>
          </a:p>
        </p:txBody>
      </p:sp>
      <p:sp>
        <p:nvSpPr>
          <p:cNvPr id="23" name="TextBox 22"/>
          <p:cNvSpPr txBox="1"/>
          <p:nvPr/>
        </p:nvSpPr>
        <p:spPr>
          <a:xfrm>
            <a:off x="2516281" y="898003"/>
            <a:ext cx="1015021" cy="400110"/>
          </a:xfrm>
          <a:prstGeom prst="rect">
            <a:avLst/>
          </a:prstGeom>
          <a:noFill/>
        </p:spPr>
        <p:txBody>
          <a:bodyPr wrap="none" rtlCol="0">
            <a:spAutoFit/>
          </a:bodyPr>
          <a:lstStyle/>
          <a:p>
            <a:pPr defTabSz="914400" fontAlgn="base">
              <a:spcBef>
                <a:spcPct val="0"/>
              </a:spcBef>
              <a:spcAft>
                <a:spcPct val="0"/>
              </a:spcAft>
            </a:pPr>
            <a:r>
              <a:rPr lang="en-US" sz="2000" b="1" u="sng" dirty="0" smtClean="0">
                <a:solidFill>
                  <a:srgbClr val="FFFFFF"/>
                </a:solidFill>
                <a:latin typeface="Calibri"/>
              </a:rPr>
              <a:t>Caching</a:t>
            </a:r>
            <a:endParaRPr lang="en-US" sz="2000" b="1" u="sng" dirty="0">
              <a:solidFill>
                <a:srgbClr val="FFFFFF"/>
              </a:solidFill>
              <a:latin typeface="Calibri"/>
            </a:endParaRPr>
          </a:p>
        </p:txBody>
      </p:sp>
      <p:sp>
        <p:nvSpPr>
          <p:cNvPr id="24" name="TextBox 23"/>
          <p:cNvSpPr txBox="1"/>
          <p:nvPr/>
        </p:nvSpPr>
        <p:spPr>
          <a:xfrm>
            <a:off x="3904818" y="889533"/>
            <a:ext cx="1311641" cy="400110"/>
          </a:xfrm>
          <a:prstGeom prst="rect">
            <a:avLst/>
          </a:prstGeom>
          <a:noFill/>
        </p:spPr>
        <p:txBody>
          <a:bodyPr wrap="none" rtlCol="0">
            <a:spAutoFit/>
          </a:bodyPr>
          <a:lstStyle/>
          <a:p>
            <a:pPr defTabSz="914400" fontAlgn="base">
              <a:spcBef>
                <a:spcPct val="0"/>
              </a:spcBef>
              <a:spcAft>
                <a:spcPct val="0"/>
              </a:spcAft>
            </a:pPr>
            <a:r>
              <a:rPr lang="en-US" sz="2000" b="1" u="sng" dirty="0" smtClean="0">
                <a:solidFill>
                  <a:srgbClr val="FFFFFF"/>
                </a:solidFill>
                <a:latin typeface="Calibri"/>
              </a:rPr>
              <a:t>Processing</a:t>
            </a:r>
            <a:endParaRPr lang="en-US" sz="2000" b="1" u="sng" dirty="0">
              <a:solidFill>
                <a:srgbClr val="FFFFFF"/>
              </a:solidFill>
              <a:latin typeface="Calibri"/>
            </a:endParaRPr>
          </a:p>
        </p:txBody>
      </p:sp>
      <p:sp>
        <p:nvSpPr>
          <p:cNvPr id="25" name="TextBox 24"/>
          <p:cNvSpPr txBox="1"/>
          <p:nvPr/>
        </p:nvSpPr>
        <p:spPr>
          <a:xfrm>
            <a:off x="7308497" y="881063"/>
            <a:ext cx="1541576" cy="400110"/>
          </a:xfrm>
          <a:prstGeom prst="rect">
            <a:avLst/>
          </a:prstGeom>
          <a:noFill/>
        </p:spPr>
        <p:txBody>
          <a:bodyPr wrap="none" rtlCol="0">
            <a:spAutoFit/>
          </a:bodyPr>
          <a:lstStyle/>
          <a:p>
            <a:pPr defTabSz="914400" fontAlgn="base">
              <a:spcBef>
                <a:spcPct val="0"/>
              </a:spcBef>
              <a:spcAft>
                <a:spcPct val="0"/>
              </a:spcAft>
            </a:pPr>
            <a:r>
              <a:rPr lang="en-US" sz="2000" b="1" u="sng" dirty="0" smtClean="0">
                <a:solidFill>
                  <a:srgbClr val="FFFFFF"/>
                </a:solidFill>
                <a:latin typeface="Calibri"/>
              </a:rPr>
              <a:t>Visualization</a:t>
            </a:r>
            <a:endParaRPr lang="en-US" sz="2000" b="1" u="sng" dirty="0">
              <a:solidFill>
                <a:srgbClr val="FFFFFF"/>
              </a:solidFill>
              <a:latin typeface="Calibri"/>
            </a:endParaRPr>
          </a:p>
        </p:txBody>
      </p:sp>
      <p:sp>
        <p:nvSpPr>
          <p:cNvPr id="26" name="TextBox 25"/>
          <p:cNvSpPr txBox="1"/>
          <p:nvPr/>
        </p:nvSpPr>
        <p:spPr>
          <a:xfrm>
            <a:off x="5640494" y="889531"/>
            <a:ext cx="1452962" cy="400110"/>
          </a:xfrm>
          <a:prstGeom prst="rect">
            <a:avLst/>
          </a:prstGeom>
          <a:noFill/>
        </p:spPr>
        <p:txBody>
          <a:bodyPr wrap="none" rtlCol="0">
            <a:spAutoFit/>
          </a:bodyPr>
          <a:lstStyle/>
          <a:p>
            <a:pPr defTabSz="914400" fontAlgn="base">
              <a:spcBef>
                <a:spcPct val="0"/>
              </a:spcBef>
              <a:spcAft>
                <a:spcPct val="0"/>
              </a:spcAft>
            </a:pPr>
            <a:r>
              <a:rPr lang="en-US" sz="2000" b="1" u="sng" dirty="0" smtClean="0">
                <a:solidFill>
                  <a:srgbClr val="FFFFFF"/>
                </a:solidFill>
                <a:latin typeface="Calibri"/>
              </a:rPr>
              <a:t>Distribution</a:t>
            </a:r>
            <a:endParaRPr lang="en-US" sz="2000" b="1" u="sng" dirty="0">
              <a:solidFill>
                <a:srgbClr val="FFFFFF"/>
              </a:solidFill>
              <a:latin typeface="Calibri"/>
            </a:endParaRPr>
          </a:p>
        </p:txBody>
      </p:sp>
      <p:pic>
        <p:nvPicPr>
          <p:cNvPr id="29" name="Picture 2" descr="Bloomberg Professional Service"/>
          <p:cNvPicPr>
            <a:picLocks noChangeAspect="1" noChangeArrowheads="1"/>
          </p:cNvPicPr>
          <p:nvPr/>
        </p:nvPicPr>
        <p:blipFill>
          <a:blip r:embed="rId5" cstate="print"/>
          <a:srcRect l="2614" t="12749" r="49524" b="39442"/>
          <a:stretch>
            <a:fillRect/>
          </a:stretch>
        </p:blipFill>
        <p:spPr bwMode="auto">
          <a:xfrm>
            <a:off x="7451019" y="1591282"/>
            <a:ext cx="736248" cy="603250"/>
          </a:xfrm>
          <a:prstGeom prst="rect">
            <a:avLst/>
          </a:prstGeom>
          <a:noFill/>
        </p:spPr>
      </p:pic>
      <p:sp>
        <p:nvSpPr>
          <p:cNvPr id="31" name="TextBox 30"/>
          <p:cNvSpPr txBox="1"/>
          <p:nvPr/>
        </p:nvSpPr>
        <p:spPr>
          <a:xfrm>
            <a:off x="7615351" y="4850993"/>
            <a:ext cx="1069203" cy="276999"/>
          </a:xfrm>
          <a:prstGeom prst="rect">
            <a:avLst/>
          </a:prstGeom>
          <a:noFill/>
        </p:spPr>
        <p:txBody>
          <a:bodyPr wrap="none" rtlCol="0">
            <a:spAutoFit/>
          </a:bodyPr>
          <a:lstStyle/>
          <a:p>
            <a:pPr defTabSz="914400" fontAlgn="base">
              <a:spcBef>
                <a:spcPct val="0"/>
              </a:spcBef>
              <a:spcAft>
                <a:spcPct val="0"/>
              </a:spcAft>
            </a:pPr>
            <a:r>
              <a:rPr lang="en-US" sz="1200" b="1" dirty="0" smtClean="0">
                <a:solidFill>
                  <a:srgbClr val="FFFFFF"/>
                </a:solidFill>
                <a:latin typeface="Calibri"/>
              </a:rPr>
              <a:t>Static Reports</a:t>
            </a:r>
            <a:endParaRPr lang="en-US" sz="1200" b="1" dirty="0">
              <a:solidFill>
                <a:srgbClr val="FFFFFF"/>
              </a:solidFill>
              <a:latin typeface="Calibri"/>
            </a:endParaRPr>
          </a:p>
        </p:txBody>
      </p:sp>
      <p:sp>
        <p:nvSpPr>
          <p:cNvPr id="32" name="TextBox 31"/>
          <p:cNvSpPr txBox="1"/>
          <p:nvPr/>
        </p:nvSpPr>
        <p:spPr>
          <a:xfrm>
            <a:off x="7244672" y="6370942"/>
            <a:ext cx="1492653" cy="461665"/>
          </a:xfrm>
          <a:prstGeom prst="rect">
            <a:avLst/>
          </a:prstGeom>
          <a:noFill/>
        </p:spPr>
        <p:txBody>
          <a:bodyPr wrap="none" rtlCol="0">
            <a:spAutoFit/>
          </a:bodyPr>
          <a:lstStyle/>
          <a:p>
            <a:pPr defTabSz="914400" fontAlgn="base">
              <a:spcBef>
                <a:spcPct val="0"/>
              </a:spcBef>
              <a:spcAft>
                <a:spcPct val="0"/>
              </a:spcAft>
            </a:pPr>
            <a:r>
              <a:rPr lang="en-US" sz="1200" b="1" dirty="0" smtClean="0">
                <a:solidFill>
                  <a:srgbClr val="FFFFFF"/>
                </a:solidFill>
                <a:latin typeface="Calibri"/>
              </a:rPr>
              <a:t>Mining, Validation, </a:t>
            </a:r>
          </a:p>
          <a:p>
            <a:pPr defTabSz="914400" fontAlgn="base">
              <a:spcBef>
                <a:spcPct val="0"/>
              </a:spcBef>
              <a:spcAft>
                <a:spcPct val="0"/>
              </a:spcAft>
            </a:pPr>
            <a:r>
              <a:rPr lang="en-US" sz="1200" b="1" dirty="0" smtClean="0">
                <a:solidFill>
                  <a:srgbClr val="FFFFFF"/>
                </a:solidFill>
                <a:latin typeface="Calibri"/>
              </a:rPr>
              <a:t>“What-If” Scenarios </a:t>
            </a:r>
            <a:endParaRPr lang="en-US" sz="1200" b="1" dirty="0">
              <a:solidFill>
                <a:srgbClr val="FFFFFF"/>
              </a:solidFill>
              <a:latin typeface="Calibri"/>
            </a:endParaRPr>
          </a:p>
        </p:txBody>
      </p:sp>
      <p:sp>
        <p:nvSpPr>
          <p:cNvPr id="33" name="TextBox 32"/>
          <p:cNvSpPr txBox="1"/>
          <p:nvPr/>
        </p:nvSpPr>
        <p:spPr>
          <a:xfrm>
            <a:off x="7435235" y="2200888"/>
            <a:ext cx="1676806" cy="461665"/>
          </a:xfrm>
          <a:prstGeom prst="rect">
            <a:avLst/>
          </a:prstGeom>
          <a:noFill/>
        </p:spPr>
        <p:txBody>
          <a:bodyPr wrap="none" rtlCol="0">
            <a:spAutoFit/>
          </a:bodyPr>
          <a:lstStyle/>
          <a:p>
            <a:pPr algn="ctr" defTabSz="914400" fontAlgn="base">
              <a:spcBef>
                <a:spcPct val="0"/>
              </a:spcBef>
              <a:spcAft>
                <a:spcPct val="0"/>
              </a:spcAft>
            </a:pPr>
            <a:r>
              <a:rPr lang="en-US" sz="1200" b="1" dirty="0" smtClean="0">
                <a:solidFill>
                  <a:srgbClr val="FFFFFF"/>
                </a:solidFill>
                <a:latin typeface="Calibri"/>
              </a:rPr>
              <a:t>Operational Dashboard</a:t>
            </a:r>
          </a:p>
          <a:p>
            <a:pPr algn="ctr" defTabSz="914400" fontAlgn="base">
              <a:spcBef>
                <a:spcPct val="0"/>
              </a:spcBef>
              <a:spcAft>
                <a:spcPct val="0"/>
              </a:spcAft>
            </a:pPr>
            <a:r>
              <a:rPr lang="en-US" sz="1200" b="1" dirty="0" smtClean="0">
                <a:solidFill>
                  <a:srgbClr val="FFFFFF"/>
                </a:solidFill>
                <a:latin typeface="Calibri"/>
              </a:rPr>
              <a:t>(Ticking - Snapshot)</a:t>
            </a:r>
            <a:endParaRPr lang="en-US" sz="1200" b="1" dirty="0">
              <a:solidFill>
                <a:srgbClr val="FFFFFF"/>
              </a:solidFill>
              <a:latin typeface="Calibri"/>
            </a:endParaRPr>
          </a:p>
        </p:txBody>
      </p:sp>
      <p:sp>
        <p:nvSpPr>
          <p:cNvPr id="38" name="TextBox 37"/>
          <p:cNvSpPr txBox="1"/>
          <p:nvPr/>
        </p:nvSpPr>
        <p:spPr>
          <a:xfrm>
            <a:off x="7238006" y="3487814"/>
            <a:ext cx="1546321" cy="461665"/>
          </a:xfrm>
          <a:prstGeom prst="rect">
            <a:avLst/>
          </a:prstGeom>
          <a:noFill/>
        </p:spPr>
        <p:txBody>
          <a:bodyPr wrap="none" rtlCol="0">
            <a:spAutoFit/>
          </a:bodyPr>
          <a:lstStyle/>
          <a:p>
            <a:pPr algn="ctr" defTabSz="914400" fontAlgn="base">
              <a:spcBef>
                <a:spcPct val="0"/>
              </a:spcBef>
              <a:spcAft>
                <a:spcPct val="0"/>
              </a:spcAft>
            </a:pPr>
            <a:r>
              <a:rPr lang="en-US" sz="1200" b="1" dirty="0" smtClean="0">
                <a:solidFill>
                  <a:srgbClr val="FFFFFF"/>
                </a:solidFill>
                <a:latin typeface="Calibri"/>
              </a:rPr>
              <a:t>Reporting Dashboard</a:t>
            </a:r>
          </a:p>
          <a:p>
            <a:pPr algn="ctr" defTabSz="914400" fontAlgn="base">
              <a:spcBef>
                <a:spcPct val="0"/>
              </a:spcBef>
              <a:spcAft>
                <a:spcPct val="0"/>
              </a:spcAft>
            </a:pPr>
            <a:r>
              <a:rPr lang="en-US" sz="1200" b="1" dirty="0" smtClean="0">
                <a:solidFill>
                  <a:srgbClr val="FFFFFF"/>
                </a:solidFill>
                <a:latin typeface="Calibri"/>
              </a:rPr>
              <a:t>(Refreshed)</a:t>
            </a:r>
            <a:endParaRPr lang="en-US" sz="1200" b="1" dirty="0">
              <a:solidFill>
                <a:srgbClr val="FFFFFF"/>
              </a:solidFill>
              <a:latin typeface="Calibri"/>
            </a:endParaRPr>
          </a:p>
        </p:txBody>
      </p:sp>
      <p:pic>
        <p:nvPicPr>
          <p:cNvPr id="39" name="Picture 111"/>
          <p:cNvPicPr>
            <a:picLocks noChangeAspect="1" noChangeArrowheads="1"/>
          </p:cNvPicPr>
          <p:nvPr/>
        </p:nvPicPr>
        <p:blipFill>
          <a:blip r:embed="rId6" cstate="print"/>
          <a:srcRect/>
          <a:stretch>
            <a:fillRect/>
          </a:stretch>
        </p:blipFill>
        <p:spPr bwMode="auto">
          <a:xfrm>
            <a:off x="7541679" y="5816600"/>
            <a:ext cx="922016" cy="576260"/>
          </a:xfrm>
          <a:prstGeom prst="rect">
            <a:avLst/>
          </a:prstGeom>
          <a:noFill/>
          <a:ln w="9525">
            <a:noFill/>
            <a:miter lim="800000"/>
            <a:headEnd/>
            <a:tailEnd/>
          </a:ln>
          <a:effectLst/>
        </p:spPr>
      </p:pic>
      <p:sp>
        <p:nvSpPr>
          <p:cNvPr id="40" name="Can 39"/>
          <p:cNvSpPr/>
          <p:nvPr/>
        </p:nvSpPr>
        <p:spPr bwMode="auto">
          <a:xfrm>
            <a:off x="5918183" y="2218277"/>
            <a:ext cx="389467" cy="1634056"/>
          </a:xfrm>
          <a:prstGeom prst="can">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vert"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b="1" dirty="0" smtClean="0">
                <a:solidFill>
                  <a:srgbClr val="FFFFFF"/>
                </a:solidFill>
                <a:effectLst>
                  <a:outerShdw blurRad="38100" dist="38100" dir="2700000" algn="tl">
                    <a:srgbClr val="000000">
                      <a:alpha val="43137"/>
                    </a:srgbClr>
                  </a:outerShdw>
                </a:effectLst>
                <a:latin typeface="Franklin Gothic Medium" pitchFamily="34" charset="0"/>
              </a:rPr>
              <a:t>Message Bus</a:t>
            </a:r>
          </a:p>
        </p:txBody>
      </p:sp>
      <p:sp>
        <p:nvSpPr>
          <p:cNvPr id="42" name="Rounded Rectangle 41"/>
          <p:cNvSpPr/>
          <p:nvPr/>
        </p:nvSpPr>
        <p:spPr bwMode="auto">
          <a:xfrm>
            <a:off x="3953913" y="1718748"/>
            <a:ext cx="1422400" cy="57573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ctr" defTabSz="914400" fontAlgn="base">
              <a:spcBef>
                <a:spcPct val="0"/>
              </a:spcBef>
              <a:spcAft>
                <a:spcPct val="0"/>
              </a:spcAft>
            </a:pPr>
            <a:r>
              <a:rPr lang="en-US" sz="1400" dirty="0" smtClean="0">
                <a:solidFill>
                  <a:srgbClr val="000000"/>
                </a:solidFill>
                <a:latin typeface="Franklin Gothic Medium" pitchFamily="34" charset="0"/>
              </a:rPr>
              <a:t>Operational Analytics</a:t>
            </a:r>
          </a:p>
        </p:txBody>
      </p:sp>
      <p:sp>
        <p:nvSpPr>
          <p:cNvPr id="43" name="Rounded Rectangle 42"/>
          <p:cNvSpPr/>
          <p:nvPr/>
        </p:nvSpPr>
        <p:spPr bwMode="auto">
          <a:xfrm>
            <a:off x="3945447" y="2963363"/>
            <a:ext cx="1422400" cy="57573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ctr" defTabSz="914400" fontAlgn="base">
              <a:spcBef>
                <a:spcPct val="0"/>
              </a:spcBef>
              <a:spcAft>
                <a:spcPct val="0"/>
              </a:spcAft>
            </a:pPr>
            <a:r>
              <a:rPr lang="en-US" sz="1400" dirty="0" smtClean="0">
                <a:solidFill>
                  <a:srgbClr val="000000"/>
                </a:solidFill>
                <a:latin typeface="Franklin Gothic Medium" pitchFamily="34" charset="0"/>
              </a:rPr>
              <a:t>Automated Decisions</a:t>
            </a:r>
          </a:p>
        </p:txBody>
      </p:sp>
      <p:sp>
        <p:nvSpPr>
          <p:cNvPr id="44" name="Rounded Rectangle 43"/>
          <p:cNvSpPr/>
          <p:nvPr/>
        </p:nvSpPr>
        <p:spPr bwMode="auto">
          <a:xfrm>
            <a:off x="3936981" y="4114836"/>
            <a:ext cx="1422400" cy="57573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ctr" defTabSz="914400" fontAlgn="base">
              <a:spcBef>
                <a:spcPct val="0"/>
              </a:spcBef>
              <a:spcAft>
                <a:spcPct val="0"/>
              </a:spcAft>
            </a:pPr>
            <a:r>
              <a:rPr lang="en-US" sz="1400" dirty="0" smtClean="0">
                <a:solidFill>
                  <a:srgbClr val="000000"/>
                </a:solidFill>
                <a:latin typeface="Franklin Gothic Medium" pitchFamily="34" charset="0"/>
              </a:rPr>
              <a:t>In-memory Database</a:t>
            </a:r>
          </a:p>
        </p:txBody>
      </p:sp>
      <p:sp>
        <p:nvSpPr>
          <p:cNvPr id="45" name="Rounded Rectangle 44"/>
          <p:cNvSpPr/>
          <p:nvPr/>
        </p:nvSpPr>
        <p:spPr bwMode="auto">
          <a:xfrm>
            <a:off x="3945447" y="5105462"/>
            <a:ext cx="1422400" cy="57573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ctr" defTabSz="914400" fontAlgn="base">
              <a:spcBef>
                <a:spcPct val="0"/>
              </a:spcBef>
              <a:spcAft>
                <a:spcPct val="0"/>
              </a:spcAft>
            </a:pPr>
            <a:r>
              <a:rPr lang="en-US" sz="1400" dirty="0" smtClean="0">
                <a:solidFill>
                  <a:srgbClr val="000000"/>
                </a:solidFill>
                <a:latin typeface="Franklin Gothic Medium" pitchFamily="34" charset="0"/>
              </a:rPr>
              <a:t>Intra-Day Cubes</a:t>
            </a:r>
          </a:p>
        </p:txBody>
      </p:sp>
      <p:sp>
        <p:nvSpPr>
          <p:cNvPr id="46" name="Rounded Rectangle 45"/>
          <p:cNvSpPr/>
          <p:nvPr/>
        </p:nvSpPr>
        <p:spPr bwMode="auto">
          <a:xfrm>
            <a:off x="3962381" y="6053735"/>
            <a:ext cx="1422400" cy="57573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ctr" defTabSz="914400" fontAlgn="base">
              <a:spcBef>
                <a:spcPct val="0"/>
              </a:spcBef>
              <a:spcAft>
                <a:spcPct val="0"/>
              </a:spcAft>
            </a:pPr>
            <a:r>
              <a:rPr lang="en-US" sz="1400" dirty="0" smtClean="0">
                <a:solidFill>
                  <a:srgbClr val="000000"/>
                </a:solidFill>
                <a:latin typeface="Franklin Gothic Medium" pitchFamily="34" charset="0"/>
              </a:rPr>
              <a:t>Historic </a:t>
            </a:r>
            <a:br>
              <a:rPr lang="en-US" sz="1400" dirty="0" smtClean="0">
                <a:solidFill>
                  <a:srgbClr val="000000"/>
                </a:solidFill>
                <a:latin typeface="Franklin Gothic Medium" pitchFamily="34" charset="0"/>
              </a:rPr>
            </a:br>
            <a:r>
              <a:rPr lang="en-US" sz="1400" dirty="0" smtClean="0">
                <a:solidFill>
                  <a:srgbClr val="000000"/>
                </a:solidFill>
                <a:latin typeface="Franklin Gothic Medium" pitchFamily="34" charset="0"/>
              </a:rPr>
              <a:t>Cubes</a:t>
            </a:r>
          </a:p>
        </p:txBody>
      </p:sp>
      <p:sp>
        <p:nvSpPr>
          <p:cNvPr id="47" name="Right Arrow 46"/>
          <p:cNvSpPr/>
          <p:nvPr/>
        </p:nvSpPr>
        <p:spPr bwMode="auto">
          <a:xfrm>
            <a:off x="2252114" y="1803411"/>
            <a:ext cx="1642533" cy="31326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Franklin Gothic Medium" pitchFamily="34" charset="0"/>
            </a:endParaRPr>
          </a:p>
        </p:txBody>
      </p:sp>
      <p:sp>
        <p:nvSpPr>
          <p:cNvPr id="48" name="Right Arrow 47"/>
          <p:cNvSpPr/>
          <p:nvPr/>
        </p:nvSpPr>
        <p:spPr bwMode="auto">
          <a:xfrm>
            <a:off x="5418646" y="1845746"/>
            <a:ext cx="2032022" cy="118523"/>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Franklin Gothic Medium" pitchFamily="34" charset="0"/>
            </a:endParaRPr>
          </a:p>
        </p:txBody>
      </p:sp>
      <p:sp>
        <p:nvSpPr>
          <p:cNvPr id="49" name="Right Arrow 48"/>
          <p:cNvSpPr/>
          <p:nvPr/>
        </p:nvSpPr>
        <p:spPr bwMode="auto">
          <a:xfrm>
            <a:off x="2226713" y="3090371"/>
            <a:ext cx="1642533" cy="31326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Franklin Gothic Medium" pitchFamily="34" charset="0"/>
            </a:endParaRPr>
          </a:p>
        </p:txBody>
      </p:sp>
      <p:cxnSp>
        <p:nvCxnSpPr>
          <p:cNvPr id="51" name="Straight Arrow Connector 50"/>
          <p:cNvCxnSpPr>
            <a:stCxn id="43" idx="3"/>
          </p:cNvCxnSpPr>
          <p:nvPr/>
        </p:nvCxnSpPr>
        <p:spPr bwMode="auto">
          <a:xfrm>
            <a:off x="5367847" y="3251222"/>
            <a:ext cx="541866" cy="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5" name="Straight Arrow Connector 54"/>
          <p:cNvCxnSpPr>
            <a:stCxn id="40" idx="4"/>
          </p:cNvCxnSpPr>
          <p:nvPr/>
        </p:nvCxnSpPr>
        <p:spPr bwMode="auto">
          <a:xfrm>
            <a:off x="6307652" y="3035305"/>
            <a:ext cx="1397017" cy="2116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60" name="Right Arrow 59"/>
          <p:cNvSpPr/>
          <p:nvPr/>
        </p:nvSpPr>
        <p:spPr bwMode="auto">
          <a:xfrm>
            <a:off x="2226713" y="4224902"/>
            <a:ext cx="1642533" cy="31326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Franklin Gothic Medium" pitchFamily="34" charset="0"/>
            </a:endParaRPr>
          </a:p>
        </p:txBody>
      </p:sp>
      <p:sp>
        <p:nvSpPr>
          <p:cNvPr id="61" name="Right Arrow 60"/>
          <p:cNvSpPr/>
          <p:nvPr/>
        </p:nvSpPr>
        <p:spPr bwMode="auto">
          <a:xfrm rot="5400000">
            <a:off x="4438655" y="4743476"/>
            <a:ext cx="402118" cy="31326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Franklin Gothic Medium" pitchFamily="34" charset="0"/>
            </a:endParaRPr>
          </a:p>
        </p:txBody>
      </p:sp>
      <p:sp>
        <p:nvSpPr>
          <p:cNvPr id="62" name="TextBox 61"/>
          <p:cNvSpPr txBox="1"/>
          <p:nvPr/>
        </p:nvSpPr>
        <p:spPr>
          <a:xfrm>
            <a:off x="4783642" y="4690567"/>
            <a:ext cx="535724" cy="369332"/>
          </a:xfrm>
          <a:prstGeom prst="rect">
            <a:avLst/>
          </a:prstGeom>
          <a:noFill/>
        </p:spPr>
        <p:txBody>
          <a:bodyPr wrap="none" rtlCol="0">
            <a:spAutoFit/>
          </a:bodyPr>
          <a:lstStyle/>
          <a:p>
            <a:pPr defTabSz="914400" fontAlgn="base">
              <a:spcBef>
                <a:spcPct val="0"/>
              </a:spcBef>
              <a:spcAft>
                <a:spcPct val="0"/>
              </a:spcAft>
            </a:pPr>
            <a:r>
              <a:rPr lang="en-US" b="1" dirty="0" smtClean="0">
                <a:solidFill>
                  <a:srgbClr val="000000"/>
                </a:solidFill>
                <a:latin typeface="Franklin Gothic Medium" pitchFamily="34" charset="0"/>
              </a:rPr>
              <a:t>ETL</a:t>
            </a:r>
            <a:endParaRPr lang="en-US" b="1" dirty="0">
              <a:solidFill>
                <a:srgbClr val="000000"/>
              </a:solidFill>
              <a:latin typeface="Franklin Gothic Medium" pitchFamily="34" charset="0"/>
            </a:endParaRPr>
          </a:p>
        </p:txBody>
      </p:sp>
      <p:sp>
        <p:nvSpPr>
          <p:cNvPr id="63" name="Right Arrow 62"/>
          <p:cNvSpPr/>
          <p:nvPr/>
        </p:nvSpPr>
        <p:spPr bwMode="auto">
          <a:xfrm rot="5400000">
            <a:off x="4464055" y="5717143"/>
            <a:ext cx="402118" cy="31326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Franklin Gothic Medium" pitchFamily="34" charset="0"/>
            </a:endParaRPr>
          </a:p>
        </p:txBody>
      </p:sp>
      <p:sp>
        <p:nvSpPr>
          <p:cNvPr id="64" name="TextBox 63"/>
          <p:cNvSpPr txBox="1"/>
          <p:nvPr/>
        </p:nvSpPr>
        <p:spPr>
          <a:xfrm>
            <a:off x="4809042" y="5664234"/>
            <a:ext cx="535724" cy="369332"/>
          </a:xfrm>
          <a:prstGeom prst="rect">
            <a:avLst/>
          </a:prstGeom>
          <a:noFill/>
        </p:spPr>
        <p:txBody>
          <a:bodyPr wrap="none" rtlCol="0">
            <a:spAutoFit/>
          </a:bodyPr>
          <a:lstStyle/>
          <a:p>
            <a:pPr defTabSz="914400" fontAlgn="base">
              <a:spcBef>
                <a:spcPct val="0"/>
              </a:spcBef>
              <a:spcAft>
                <a:spcPct val="0"/>
              </a:spcAft>
            </a:pPr>
            <a:r>
              <a:rPr lang="en-US" b="1" dirty="0" smtClean="0">
                <a:solidFill>
                  <a:srgbClr val="000000"/>
                </a:solidFill>
                <a:latin typeface="Franklin Gothic Medium" pitchFamily="34" charset="0"/>
              </a:rPr>
              <a:t>ETL</a:t>
            </a:r>
            <a:endParaRPr lang="en-US" b="1" dirty="0">
              <a:solidFill>
                <a:srgbClr val="000000"/>
              </a:solidFill>
              <a:latin typeface="Franklin Gothic Medium" pitchFamily="34" charset="0"/>
            </a:endParaRPr>
          </a:p>
        </p:txBody>
      </p:sp>
      <p:sp>
        <p:nvSpPr>
          <p:cNvPr id="65" name="Can 64"/>
          <p:cNvSpPr/>
          <p:nvPr/>
        </p:nvSpPr>
        <p:spPr bwMode="auto">
          <a:xfrm>
            <a:off x="2548446" y="2404541"/>
            <a:ext cx="999067" cy="668861"/>
          </a:xfrm>
          <a:prstGeom prst="can">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algn="ctr" defTabSz="914400" fontAlgn="base">
              <a:spcBef>
                <a:spcPct val="0"/>
              </a:spcBef>
              <a:spcAft>
                <a:spcPct val="0"/>
              </a:spcAft>
            </a:pPr>
            <a:r>
              <a:rPr lang="en-US" sz="1400" b="1" dirty="0" smtClean="0">
                <a:solidFill>
                  <a:srgbClr val="FFFFFF"/>
                </a:solidFill>
                <a:effectLst>
                  <a:outerShdw blurRad="38100" dist="38100" dir="2700000" algn="tl">
                    <a:srgbClr val="000000">
                      <a:alpha val="43137"/>
                    </a:srgbClr>
                  </a:outerShdw>
                </a:effectLst>
                <a:latin typeface="Franklin Gothic Medium" pitchFamily="34" charset="0"/>
              </a:rPr>
              <a:t>Reference Data</a:t>
            </a:r>
          </a:p>
        </p:txBody>
      </p:sp>
      <p:sp>
        <p:nvSpPr>
          <p:cNvPr id="66" name="Rounded Rectangle 65"/>
          <p:cNvSpPr/>
          <p:nvPr/>
        </p:nvSpPr>
        <p:spPr bwMode="auto">
          <a:xfrm>
            <a:off x="2556912" y="2133599"/>
            <a:ext cx="990600" cy="313238"/>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b="1" dirty="0" smtClean="0">
                <a:solidFill>
                  <a:srgbClr val="000000"/>
                </a:solidFill>
                <a:effectLst>
                  <a:outerShdw blurRad="38100" dist="38100" dir="2700000" algn="tl">
                    <a:srgbClr val="000000">
                      <a:alpha val="43137"/>
                    </a:srgbClr>
                  </a:outerShdw>
                </a:effectLst>
                <a:latin typeface="Franklin Gothic Medium" pitchFamily="34" charset="0"/>
              </a:rPr>
              <a:t>Cache</a:t>
            </a:r>
          </a:p>
        </p:txBody>
      </p:sp>
      <p:sp>
        <p:nvSpPr>
          <p:cNvPr id="67" name="TextBox 66"/>
          <p:cNvSpPr txBox="1"/>
          <p:nvPr/>
        </p:nvSpPr>
        <p:spPr>
          <a:xfrm>
            <a:off x="6553173" y="2590791"/>
            <a:ext cx="851515"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defTabSz="914400" fontAlgn="base">
              <a:spcBef>
                <a:spcPct val="0"/>
              </a:spcBef>
              <a:spcAft>
                <a:spcPct val="0"/>
              </a:spcAft>
            </a:pPr>
            <a:r>
              <a:rPr lang="en-US" sz="1400" b="1" i="1" dirty="0" smtClean="0">
                <a:solidFill>
                  <a:srgbClr val="000000"/>
                </a:solidFill>
              </a:rPr>
              <a:t>Refresh</a:t>
            </a:r>
            <a:br>
              <a:rPr lang="en-US" sz="1400" b="1" i="1" dirty="0" smtClean="0">
                <a:solidFill>
                  <a:srgbClr val="000000"/>
                </a:solidFill>
              </a:rPr>
            </a:br>
            <a:r>
              <a:rPr lang="en-US" sz="1400" b="1" i="1" dirty="0" smtClean="0">
                <a:solidFill>
                  <a:srgbClr val="000000"/>
                </a:solidFill>
              </a:rPr>
              <a:t>(Push)</a:t>
            </a:r>
            <a:endParaRPr lang="en-US" sz="1400" b="1" i="1" dirty="0">
              <a:solidFill>
                <a:srgbClr val="000000"/>
              </a:solidFill>
            </a:endParaRPr>
          </a:p>
        </p:txBody>
      </p:sp>
      <p:cxnSp>
        <p:nvCxnSpPr>
          <p:cNvPr id="68" name="Straight Arrow Connector 67"/>
          <p:cNvCxnSpPr/>
          <p:nvPr/>
        </p:nvCxnSpPr>
        <p:spPr bwMode="auto">
          <a:xfrm>
            <a:off x="5359380" y="3395156"/>
            <a:ext cx="541866" cy="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69" name="Straight Arrow Connector 68"/>
          <p:cNvCxnSpPr/>
          <p:nvPr/>
        </p:nvCxnSpPr>
        <p:spPr bwMode="auto">
          <a:xfrm>
            <a:off x="5367846" y="3115757"/>
            <a:ext cx="541866" cy="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82" name="Freeform 81"/>
          <p:cNvSpPr/>
          <p:nvPr/>
        </p:nvSpPr>
        <p:spPr>
          <a:xfrm rot="4036535">
            <a:off x="3466706" y="1903600"/>
            <a:ext cx="373863" cy="828106"/>
          </a:xfrm>
          <a:custGeom>
            <a:avLst/>
            <a:gdLst>
              <a:gd name="connsiteX0" fmla="*/ 865187 w 1865312"/>
              <a:gd name="connsiteY0" fmla="*/ 0 h 1679575"/>
              <a:gd name="connsiteX1" fmla="*/ 7937 w 1865312"/>
              <a:gd name="connsiteY1" fmla="*/ 809625 h 1679575"/>
              <a:gd name="connsiteX2" fmla="*/ 912812 w 1865312"/>
              <a:gd name="connsiteY2" fmla="*/ 1666875 h 1679575"/>
              <a:gd name="connsiteX3" fmla="*/ 1836737 w 1865312"/>
              <a:gd name="connsiteY3" fmla="*/ 885825 h 1679575"/>
              <a:gd name="connsiteX4" fmla="*/ 1084262 w 1865312"/>
              <a:gd name="connsiteY4" fmla="*/ 9525 h 1679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5312" h="1679575">
                <a:moveTo>
                  <a:pt x="865187" y="0"/>
                </a:moveTo>
                <a:cubicBezTo>
                  <a:pt x="432593" y="265906"/>
                  <a:pt x="0" y="531813"/>
                  <a:pt x="7937" y="809625"/>
                </a:cubicBezTo>
                <a:cubicBezTo>
                  <a:pt x="15874" y="1087437"/>
                  <a:pt x="608012" y="1654175"/>
                  <a:pt x="912812" y="1666875"/>
                </a:cubicBezTo>
                <a:cubicBezTo>
                  <a:pt x="1217612" y="1679575"/>
                  <a:pt x="1808162" y="1162050"/>
                  <a:pt x="1836737" y="885825"/>
                </a:cubicBezTo>
                <a:cubicBezTo>
                  <a:pt x="1865312" y="609600"/>
                  <a:pt x="1474787" y="309562"/>
                  <a:pt x="1084262" y="9525"/>
                </a:cubicBezTo>
              </a:path>
            </a:pathLst>
          </a:custGeom>
          <a:ln w="15875" cmpd="sng">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sz="3200" b="1">
              <a:solidFill>
                <a:prstClr val="black"/>
              </a:solidFill>
              <a:latin typeface="Calibri"/>
            </a:endParaRPr>
          </a:p>
        </p:txBody>
      </p:sp>
      <p:sp>
        <p:nvSpPr>
          <p:cNvPr id="83" name="Freeform 82"/>
          <p:cNvSpPr/>
          <p:nvPr/>
        </p:nvSpPr>
        <p:spPr>
          <a:xfrm rot="7387163">
            <a:off x="3530394" y="2194728"/>
            <a:ext cx="373863" cy="1000407"/>
          </a:xfrm>
          <a:custGeom>
            <a:avLst/>
            <a:gdLst>
              <a:gd name="connsiteX0" fmla="*/ 865187 w 1865312"/>
              <a:gd name="connsiteY0" fmla="*/ 0 h 1679575"/>
              <a:gd name="connsiteX1" fmla="*/ 7937 w 1865312"/>
              <a:gd name="connsiteY1" fmla="*/ 809625 h 1679575"/>
              <a:gd name="connsiteX2" fmla="*/ 912812 w 1865312"/>
              <a:gd name="connsiteY2" fmla="*/ 1666875 h 1679575"/>
              <a:gd name="connsiteX3" fmla="*/ 1836737 w 1865312"/>
              <a:gd name="connsiteY3" fmla="*/ 885825 h 1679575"/>
              <a:gd name="connsiteX4" fmla="*/ 1084262 w 1865312"/>
              <a:gd name="connsiteY4" fmla="*/ 9525 h 1679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5312" h="1679575">
                <a:moveTo>
                  <a:pt x="865187" y="0"/>
                </a:moveTo>
                <a:cubicBezTo>
                  <a:pt x="432593" y="265906"/>
                  <a:pt x="0" y="531813"/>
                  <a:pt x="7937" y="809625"/>
                </a:cubicBezTo>
                <a:cubicBezTo>
                  <a:pt x="15874" y="1087437"/>
                  <a:pt x="608012" y="1654175"/>
                  <a:pt x="912812" y="1666875"/>
                </a:cubicBezTo>
                <a:cubicBezTo>
                  <a:pt x="1217612" y="1679575"/>
                  <a:pt x="1808162" y="1162050"/>
                  <a:pt x="1836737" y="885825"/>
                </a:cubicBezTo>
                <a:cubicBezTo>
                  <a:pt x="1865312" y="609600"/>
                  <a:pt x="1474787" y="309562"/>
                  <a:pt x="1084262" y="9525"/>
                </a:cubicBezTo>
              </a:path>
            </a:pathLst>
          </a:custGeom>
          <a:ln w="15875" cmpd="sng">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sz="3200" b="1">
              <a:solidFill>
                <a:prstClr val="black"/>
              </a:solidFill>
              <a:latin typeface="Calibri"/>
            </a:endParaRPr>
          </a:p>
        </p:txBody>
      </p:sp>
      <p:sp>
        <p:nvSpPr>
          <p:cNvPr id="84" name="Rectangle 83"/>
          <p:cNvSpPr/>
          <p:nvPr/>
        </p:nvSpPr>
        <p:spPr bwMode="auto">
          <a:xfrm>
            <a:off x="7721603" y="3344342"/>
            <a:ext cx="50801" cy="10159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Franklin Gothic Medium" pitchFamily="34" charset="0"/>
            </a:endParaRPr>
          </a:p>
        </p:txBody>
      </p:sp>
      <p:cxnSp>
        <p:nvCxnSpPr>
          <p:cNvPr id="86" name="Elbow Connector 85"/>
          <p:cNvCxnSpPr>
            <a:stCxn id="44" idx="3"/>
            <a:endCxn id="84" idx="1"/>
          </p:cNvCxnSpPr>
          <p:nvPr/>
        </p:nvCxnSpPr>
        <p:spPr bwMode="auto">
          <a:xfrm flipV="1">
            <a:off x="5359381" y="3395134"/>
            <a:ext cx="2362218" cy="1007561"/>
          </a:xfrm>
          <a:prstGeom prst="bentConnector3">
            <a:avLst>
              <a:gd name="adj1" fmla="val 52509"/>
            </a:avLst>
          </a:prstGeom>
          <a:ln>
            <a:headEnd type="arrow" w="med" len="med"/>
            <a:tailEnd type="arrow"/>
          </a:ln>
        </p:spPr>
        <p:style>
          <a:lnRef idx="2">
            <a:schemeClr val="accent4"/>
          </a:lnRef>
          <a:fillRef idx="0">
            <a:schemeClr val="accent4"/>
          </a:fillRef>
          <a:effectRef idx="1">
            <a:schemeClr val="accent4"/>
          </a:effectRef>
          <a:fontRef idx="minor">
            <a:schemeClr val="tx1"/>
          </a:fontRef>
        </p:style>
      </p:cxnSp>
      <p:cxnSp>
        <p:nvCxnSpPr>
          <p:cNvPr id="91" name="Elbow Connector 90"/>
          <p:cNvCxnSpPr>
            <a:stCxn id="45" idx="3"/>
            <a:endCxn id="84" idx="1"/>
          </p:cNvCxnSpPr>
          <p:nvPr/>
        </p:nvCxnSpPr>
        <p:spPr bwMode="auto">
          <a:xfrm flipV="1">
            <a:off x="5367847" y="3395142"/>
            <a:ext cx="2353752" cy="1998187"/>
          </a:xfrm>
          <a:prstGeom prst="bentConnector3">
            <a:avLst>
              <a:gd name="adj1" fmla="val 52158"/>
            </a:avLst>
          </a:prstGeom>
          <a:ln>
            <a:headEnd type="arrow" w="med" len="med"/>
            <a:tailEnd type="arrow"/>
          </a:ln>
        </p:spPr>
        <p:style>
          <a:lnRef idx="2">
            <a:schemeClr val="accent4"/>
          </a:lnRef>
          <a:fillRef idx="0">
            <a:schemeClr val="accent4"/>
          </a:fillRef>
          <a:effectRef idx="1">
            <a:schemeClr val="accent4"/>
          </a:effectRef>
          <a:fontRef idx="minor">
            <a:schemeClr val="tx1"/>
          </a:fontRef>
        </p:style>
      </p:cxnSp>
      <p:cxnSp>
        <p:nvCxnSpPr>
          <p:cNvPr id="95" name="Elbow Connector 94"/>
          <p:cNvCxnSpPr>
            <a:stCxn id="46" idx="3"/>
          </p:cNvCxnSpPr>
          <p:nvPr/>
        </p:nvCxnSpPr>
        <p:spPr bwMode="auto">
          <a:xfrm flipV="1">
            <a:off x="5384780" y="4579953"/>
            <a:ext cx="2413020" cy="1761649"/>
          </a:xfrm>
          <a:prstGeom prst="bentConnector3">
            <a:avLst>
              <a:gd name="adj1" fmla="val 50000"/>
            </a:avLst>
          </a:prstGeom>
          <a:ln>
            <a:headEnd type="arrow" w="med" len="med"/>
            <a:tailEnd type="arrow"/>
          </a:ln>
        </p:spPr>
        <p:style>
          <a:lnRef idx="2">
            <a:schemeClr val="accent4"/>
          </a:lnRef>
          <a:fillRef idx="0">
            <a:schemeClr val="accent4"/>
          </a:fillRef>
          <a:effectRef idx="1">
            <a:schemeClr val="accent4"/>
          </a:effectRef>
          <a:fontRef idx="minor">
            <a:schemeClr val="tx1"/>
          </a:fontRef>
        </p:style>
      </p:cxnSp>
      <p:cxnSp>
        <p:nvCxnSpPr>
          <p:cNvPr id="100" name="Elbow Connector 99"/>
          <p:cNvCxnSpPr>
            <a:stCxn id="46" idx="3"/>
            <a:endCxn id="39" idx="1"/>
          </p:cNvCxnSpPr>
          <p:nvPr/>
        </p:nvCxnSpPr>
        <p:spPr bwMode="auto">
          <a:xfrm flipV="1">
            <a:off x="5384780" y="6104730"/>
            <a:ext cx="2156898" cy="236864"/>
          </a:xfrm>
          <a:prstGeom prst="bentConnector3">
            <a:avLst>
              <a:gd name="adj1" fmla="val 50000"/>
            </a:avLst>
          </a:prstGeom>
          <a:ln>
            <a:headEnd type="arrow" w="med" len="med"/>
            <a:tailEnd type="arrow"/>
          </a:ln>
        </p:spPr>
        <p:style>
          <a:lnRef idx="2">
            <a:schemeClr val="accent4"/>
          </a:lnRef>
          <a:fillRef idx="0">
            <a:schemeClr val="accent4"/>
          </a:fillRef>
          <a:effectRef idx="1">
            <a:schemeClr val="accent4"/>
          </a:effectRef>
          <a:fontRef idx="minor">
            <a:schemeClr val="tx1"/>
          </a:fontRef>
        </p:style>
      </p:cxnSp>
      <p:sp>
        <p:nvSpPr>
          <p:cNvPr id="104" name="TextBox 103"/>
          <p:cNvSpPr txBox="1"/>
          <p:nvPr/>
        </p:nvSpPr>
        <p:spPr>
          <a:xfrm>
            <a:off x="5647241" y="1515540"/>
            <a:ext cx="1490138" cy="30777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defTabSz="914400" fontAlgn="base">
              <a:spcBef>
                <a:spcPct val="0"/>
              </a:spcBef>
              <a:spcAft>
                <a:spcPct val="0"/>
              </a:spcAft>
            </a:pPr>
            <a:r>
              <a:rPr lang="en-US" sz="1400" b="1" i="1" dirty="0" smtClean="0">
                <a:solidFill>
                  <a:srgbClr val="000000"/>
                </a:solidFill>
              </a:rPr>
              <a:t>Refresh (Push)</a:t>
            </a:r>
            <a:endParaRPr lang="en-US" sz="1400" b="1" i="1" dirty="0">
              <a:solidFill>
                <a:srgbClr val="000000"/>
              </a:solidFill>
            </a:endParaRPr>
          </a:p>
        </p:txBody>
      </p:sp>
      <p:sp>
        <p:nvSpPr>
          <p:cNvPr id="105" name="TextBox 104"/>
          <p:cNvSpPr txBox="1"/>
          <p:nvPr/>
        </p:nvSpPr>
        <p:spPr>
          <a:xfrm>
            <a:off x="5935136" y="4698999"/>
            <a:ext cx="1253049"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defTabSz="914400" fontAlgn="base">
              <a:spcBef>
                <a:spcPct val="0"/>
              </a:spcBef>
              <a:spcAft>
                <a:spcPct val="0"/>
              </a:spcAft>
            </a:pPr>
            <a:r>
              <a:rPr lang="en-US" sz="1400" b="1" i="1" dirty="0" smtClean="0">
                <a:solidFill>
                  <a:srgbClr val="000000"/>
                </a:solidFill>
              </a:rPr>
              <a:t>Re-compute (Pull)</a:t>
            </a:r>
            <a:endParaRPr lang="en-US" sz="1400" b="1" i="1" dirty="0">
              <a:solidFill>
                <a:srgbClr val="000000"/>
              </a:solidFill>
            </a:endParaRPr>
          </a:p>
        </p:txBody>
      </p:sp>
      <p:pic>
        <p:nvPicPr>
          <p:cNvPr id="59" name="Picture 4" descr="C:\Users\torsteng\AppData\Local\Microsoft\Windows\Temporary Internet Files\Content.IE5\ST9SF42Q\MC900058872[1].wmf"/>
          <p:cNvPicPr>
            <a:picLocks noChangeAspect="1" noChangeArrowheads="1"/>
          </p:cNvPicPr>
          <p:nvPr/>
        </p:nvPicPr>
        <p:blipFill>
          <a:blip r:embed="rId7" cstate="print"/>
          <a:srcRect/>
          <a:stretch>
            <a:fillRect/>
          </a:stretch>
        </p:blipFill>
        <p:spPr bwMode="auto">
          <a:xfrm>
            <a:off x="7799726" y="4195771"/>
            <a:ext cx="754041" cy="655630"/>
          </a:xfrm>
          <a:prstGeom prst="rect">
            <a:avLst/>
          </a:prstGeom>
          <a:noFill/>
        </p:spPr>
      </p:pic>
      <p:pic>
        <p:nvPicPr>
          <p:cNvPr id="70" name="Picture 5" descr="C:\Users\torsteng\AppData\Local\Microsoft\Windows\Temporary Internet Files\Content.IE5\AP5NZ56T\MM900043784[1].gif"/>
          <p:cNvPicPr>
            <a:picLocks noChangeAspect="1" noChangeArrowheads="1" noCrop="1"/>
          </p:cNvPicPr>
          <p:nvPr/>
        </p:nvPicPr>
        <p:blipFill>
          <a:blip r:embed="rId8" cstate="print"/>
          <a:srcRect/>
          <a:stretch>
            <a:fillRect/>
          </a:stretch>
        </p:blipFill>
        <p:spPr bwMode="auto">
          <a:xfrm>
            <a:off x="7713134" y="2962816"/>
            <a:ext cx="524934" cy="524934"/>
          </a:xfrm>
          <a:prstGeom prst="rect">
            <a:avLst/>
          </a:prstGeom>
          <a:noFill/>
        </p:spPr>
      </p:pic>
      <p:sp>
        <p:nvSpPr>
          <p:cNvPr id="6" name="Rectangle 5"/>
          <p:cNvSpPr>
            <a:spLocks noChangeArrowheads="1"/>
          </p:cNvSpPr>
          <p:nvPr/>
        </p:nvSpPr>
        <p:spPr bwMode="auto">
          <a:xfrm>
            <a:off x="0" y="-184666"/>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endParaRPr lang="en-US" smtClean="0">
              <a:solidFill>
                <a:srgbClr val="FFFFFF"/>
              </a:solidFill>
            </a:endParaRPr>
          </a:p>
        </p:txBody>
      </p:sp>
      <p:sp>
        <p:nvSpPr>
          <p:cNvPr id="1030" name="Rectangle 6"/>
          <p:cNvSpPr>
            <a:spLocks noChangeArrowheads="1"/>
          </p:cNvSpPr>
          <p:nvPr/>
        </p:nvSpPr>
        <p:spPr bwMode="auto">
          <a:xfrm>
            <a:off x="0" y="-184666"/>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endParaRPr lang="en-US" smtClean="0">
              <a:solidFill>
                <a:srgbClr val="FFFFFF"/>
              </a:solidFill>
            </a:endParaRPr>
          </a:p>
        </p:txBody>
      </p:sp>
      <p:pic>
        <p:nvPicPr>
          <p:cNvPr id="1038" name="Picture 14"/>
          <p:cNvPicPr>
            <a:picLocks noChangeAspect="1" noChangeArrowheads="1"/>
          </p:cNvPicPr>
          <p:nvPr/>
        </p:nvPicPr>
        <p:blipFill>
          <a:blip r:embed="rId9" cstate="print"/>
          <a:srcRect/>
          <a:stretch>
            <a:fillRect/>
          </a:stretch>
        </p:blipFill>
        <p:spPr bwMode="auto">
          <a:xfrm>
            <a:off x="2226732" y="2658542"/>
            <a:ext cx="1604462" cy="355599"/>
          </a:xfrm>
          <a:prstGeom prst="rect">
            <a:avLst/>
          </a:prstGeom>
          <a:solidFill>
            <a:schemeClr val="tx1"/>
          </a:solidFill>
          <a:ln w="9525">
            <a:noFill/>
            <a:miter lim="800000"/>
            <a:headEnd/>
            <a:tailEnd/>
          </a:ln>
          <a:effectLst/>
        </p:spPr>
      </p:pic>
      <p:pic>
        <p:nvPicPr>
          <p:cNvPr id="1039" name="Picture 15"/>
          <p:cNvPicPr>
            <a:picLocks noChangeAspect="1" noChangeArrowheads="1"/>
          </p:cNvPicPr>
          <p:nvPr/>
        </p:nvPicPr>
        <p:blipFill>
          <a:blip r:embed="rId10" cstate="print"/>
          <a:srcRect/>
          <a:stretch>
            <a:fillRect/>
          </a:stretch>
        </p:blipFill>
        <p:spPr bwMode="auto">
          <a:xfrm>
            <a:off x="7382934" y="2700875"/>
            <a:ext cx="1625600" cy="311719"/>
          </a:xfrm>
          <a:prstGeom prst="rect">
            <a:avLst/>
          </a:prstGeom>
          <a:solidFill>
            <a:schemeClr val="tx1"/>
          </a:solidFill>
          <a:ln w="9525">
            <a:noFill/>
            <a:miter lim="800000"/>
            <a:headEnd/>
            <a:tailEnd/>
          </a:ln>
          <a:effectLst/>
        </p:spPr>
      </p:pic>
      <p:pic>
        <p:nvPicPr>
          <p:cNvPr id="1040" name="Picture 16"/>
          <p:cNvPicPr>
            <a:picLocks noChangeAspect="1" noChangeArrowheads="1"/>
          </p:cNvPicPr>
          <p:nvPr/>
        </p:nvPicPr>
        <p:blipFill>
          <a:blip r:embed="rId11" cstate="print"/>
          <a:srcRect/>
          <a:stretch>
            <a:fillRect/>
          </a:stretch>
        </p:blipFill>
        <p:spPr bwMode="auto">
          <a:xfrm>
            <a:off x="7459134" y="1327964"/>
            <a:ext cx="1550416" cy="474027"/>
          </a:xfrm>
          <a:prstGeom prst="rect">
            <a:avLst/>
          </a:prstGeom>
          <a:solidFill>
            <a:schemeClr val="tx1"/>
          </a:solidFill>
          <a:ln w="9525">
            <a:noFill/>
            <a:miter lim="800000"/>
            <a:headEnd/>
            <a:tailEnd/>
          </a:ln>
          <a:effectLst/>
        </p:spPr>
      </p:pic>
      <p:pic>
        <p:nvPicPr>
          <p:cNvPr id="1041" name="Picture 17"/>
          <p:cNvPicPr>
            <a:picLocks noChangeAspect="1" noChangeArrowheads="1"/>
          </p:cNvPicPr>
          <p:nvPr/>
        </p:nvPicPr>
        <p:blipFill>
          <a:blip r:embed="rId12" cstate="print"/>
          <a:srcRect/>
          <a:stretch>
            <a:fillRect/>
          </a:stretch>
        </p:blipFill>
        <p:spPr bwMode="auto">
          <a:xfrm>
            <a:off x="7408338" y="5054604"/>
            <a:ext cx="1574799" cy="433873"/>
          </a:xfrm>
          <a:prstGeom prst="rect">
            <a:avLst/>
          </a:prstGeom>
          <a:solidFill>
            <a:schemeClr val="tx1"/>
          </a:solidFill>
          <a:ln w="9525">
            <a:noFill/>
            <a:miter lim="800000"/>
            <a:headEnd/>
            <a:tailEnd/>
          </a:ln>
          <a:effectLst/>
        </p:spPr>
      </p:pic>
      <p:pic>
        <p:nvPicPr>
          <p:cNvPr id="1042" name="Picture 18"/>
          <p:cNvPicPr>
            <a:picLocks noChangeAspect="1" noChangeArrowheads="1"/>
          </p:cNvPicPr>
          <p:nvPr/>
        </p:nvPicPr>
        <p:blipFill>
          <a:blip r:embed="rId13" cstate="print"/>
          <a:srcRect/>
          <a:stretch>
            <a:fillRect/>
          </a:stretch>
        </p:blipFill>
        <p:spPr bwMode="auto">
          <a:xfrm>
            <a:off x="7366002" y="3894677"/>
            <a:ext cx="1586992" cy="372533"/>
          </a:xfrm>
          <a:prstGeom prst="rect">
            <a:avLst/>
          </a:prstGeom>
          <a:solidFill>
            <a:schemeClr val="tx1"/>
          </a:solidFill>
          <a:ln w="9525">
            <a:noFill/>
            <a:miter lim="800000"/>
            <a:headEnd/>
            <a:tailEnd/>
          </a:ln>
          <a:effectLst/>
        </p:spPr>
      </p:pic>
      <p:pic>
        <p:nvPicPr>
          <p:cNvPr id="1043" name="Picture 19"/>
          <p:cNvPicPr>
            <a:picLocks noChangeAspect="1" noChangeArrowheads="1"/>
          </p:cNvPicPr>
          <p:nvPr/>
        </p:nvPicPr>
        <p:blipFill>
          <a:blip r:embed="rId14" cstate="print"/>
          <a:srcRect/>
          <a:stretch>
            <a:fillRect/>
          </a:stretch>
        </p:blipFill>
        <p:spPr bwMode="auto">
          <a:xfrm>
            <a:off x="5080001" y="3666069"/>
            <a:ext cx="1320800" cy="234857"/>
          </a:xfrm>
          <a:prstGeom prst="rect">
            <a:avLst/>
          </a:prstGeom>
          <a:solidFill>
            <a:schemeClr val="tx1"/>
          </a:solidFill>
          <a:ln w="9525">
            <a:noFill/>
            <a:miter lim="800000"/>
            <a:headEnd/>
            <a:tailEnd/>
          </a:ln>
          <a:effectLst/>
        </p:spPr>
      </p:pic>
      <p:pic>
        <p:nvPicPr>
          <p:cNvPr id="1044" name="Picture 20"/>
          <p:cNvPicPr>
            <a:picLocks noChangeAspect="1" noChangeArrowheads="1"/>
          </p:cNvPicPr>
          <p:nvPr/>
        </p:nvPicPr>
        <p:blipFill>
          <a:blip r:embed="rId15" cstate="print"/>
          <a:srcRect/>
          <a:stretch>
            <a:fillRect/>
          </a:stretch>
        </p:blipFill>
        <p:spPr bwMode="auto">
          <a:xfrm>
            <a:off x="1312333" y="5460995"/>
            <a:ext cx="1430867" cy="363554"/>
          </a:xfrm>
          <a:prstGeom prst="rect">
            <a:avLst/>
          </a:prstGeom>
          <a:solidFill>
            <a:schemeClr val="tx1"/>
          </a:solidFill>
          <a:ln w="9525">
            <a:noFill/>
            <a:miter lim="800000"/>
            <a:headEnd/>
            <a:tailEnd/>
          </a:ln>
          <a:effectLst/>
        </p:spPr>
      </p:pic>
      <p:sp>
        <p:nvSpPr>
          <p:cNvPr id="80" name="TextBox 79"/>
          <p:cNvSpPr txBox="1"/>
          <p:nvPr/>
        </p:nvSpPr>
        <p:spPr>
          <a:xfrm>
            <a:off x="1303869" y="5875868"/>
            <a:ext cx="1447800" cy="276999"/>
          </a:xfrm>
          <a:prstGeom prst="rect">
            <a:avLst/>
          </a:prstGeom>
          <a:solidFill>
            <a:schemeClr val="tx1"/>
          </a:solidFill>
        </p:spPr>
        <p:txBody>
          <a:bodyPr wrap="square" rtlCol="0">
            <a:spAutoFit/>
          </a:bodyPr>
          <a:lstStyle/>
          <a:p>
            <a:pPr defTabSz="914400" fontAlgn="base">
              <a:spcBef>
                <a:spcPct val="0"/>
              </a:spcBef>
              <a:spcAft>
                <a:spcPct val="0"/>
              </a:spcAft>
            </a:pPr>
            <a:r>
              <a:rPr lang="en-US" sz="1200" spc="-100" dirty="0" smtClean="0">
                <a:solidFill>
                  <a:srgbClr val="000000"/>
                </a:solidFill>
              </a:rPr>
              <a:t>Service Broker</a:t>
            </a:r>
            <a:endParaRPr lang="en-US" sz="1200" spc="-100" dirty="0">
              <a:solidFill>
                <a:srgbClr val="000000"/>
              </a:solidFill>
            </a:endParaRPr>
          </a:p>
        </p:txBody>
      </p:sp>
      <p:pic>
        <p:nvPicPr>
          <p:cNvPr id="1045" name="Picture 21"/>
          <p:cNvPicPr>
            <a:picLocks noChangeAspect="1" noChangeArrowheads="1"/>
          </p:cNvPicPr>
          <p:nvPr/>
        </p:nvPicPr>
        <p:blipFill>
          <a:blip r:embed="rId16" cstate="print"/>
          <a:srcRect/>
          <a:stretch>
            <a:fillRect/>
          </a:stretch>
        </p:blipFill>
        <p:spPr bwMode="auto">
          <a:xfrm>
            <a:off x="3081865" y="4699008"/>
            <a:ext cx="1352157" cy="372533"/>
          </a:xfrm>
          <a:prstGeom prst="rect">
            <a:avLst/>
          </a:prstGeom>
          <a:solidFill>
            <a:schemeClr val="tx1"/>
          </a:solidFill>
          <a:ln w="9525">
            <a:noFill/>
            <a:miter lim="800000"/>
            <a:headEnd/>
            <a:tailEnd/>
          </a:ln>
          <a:effectLst/>
        </p:spPr>
      </p:pic>
      <p:pic>
        <p:nvPicPr>
          <p:cNvPr id="88" name="Picture 21"/>
          <p:cNvPicPr>
            <a:picLocks noChangeAspect="1" noChangeArrowheads="1"/>
          </p:cNvPicPr>
          <p:nvPr/>
        </p:nvPicPr>
        <p:blipFill>
          <a:blip r:embed="rId16" cstate="print"/>
          <a:srcRect/>
          <a:stretch>
            <a:fillRect/>
          </a:stretch>
        </p:blipFill>
        <p:spPr bwMode="auto">
          <a:xfrm>
            <a:off x="3090335" y="5655741"/>
            <a:ext cx="1352157" cy="372533"/>
          </a:xfrm>
          <a:prstGeom prst="rect">
            <a:avLst/>
          </a:prstGeom>
          <a:solidFill>
            <a:schemeClr val="tx1"/>
          </a:solidFill>
          <a:ln w="9525">
            <a:noFill/>
            <a:miter lim="800000"/>
            <a:headEnd/>
            <a:tailEnd/>
          </a:ln>
          <a:effectLst/>
        </p:spPr>
      </p:pic>
      <p:pic>
        <p:nvPicPr>
          <p:cNvPr id="1046" name="Picture 22"/>
          <p:cNvPicPr>
            <a:picLocks noChangeAspect="1" noChangeArrowheads="1"/>
          </p:cNvPicPr>
          <p:nvPr/>
        </p:nvPicPr>
        <p:blipFill>
          <a:blip r:embed="rId17" cstate="print"/>
          <a:srcRect/>
          <a:stretch>
            <a:fillRect/>
          </a:stretch>
        </p:blipFill>
        <p:spPr bwMode="auto">
          <a:xfrm>
            <a:off x="5190070" y="4207935"/>
            <a:ext cx="1363133" cy="347738"/>
          </a:xfrm>
          <a:prstGeom prst="rect">
            <a:avLst/>
          </a:prstGeom>
          <a:solidFill>
            <a:schemeClr val="tx1"/>
          </a:solidFill>
          <a:ln w="9525">
            <a:noFill/>
            <a:miter lim="800000"/>
            <a:headEnd/>
            <a:tailEnd/>
          </a:ln>
          <a:effectLst/>
        </p:spPr>
      </p:pic>
      <p:pic>
        <p:nvPicPr>
          <p:cNvPr id="89" name="Picture 19"/>
          <p:cNvPicPr>
            <a:picLocks noChangeAspect="1" noChangeArrowheads="1"/>
          </p:cNvPicPr>
          <p:nvPr/>
        </p:nvPicPr>
        <p:blipFill>
          <a:blip r:embed="rId18" cstate="print"/>
          <a:srcRect/>
          <a:stretch>
            <a:fillRect/>
          </a:stretch>
        </p:blipFill>
        <p:spPr bwMode="auto">
          <a:xfrm>
            <a:off x="1303869" y="6214541"/>
            <a:ext cx="1428452" cy="253999"/>
          </a:xfrm>
          <a:prstGeom prst="rect">
            <a:avLst/>
          </a:prstGeom>
          <a:solidFill>
            <a:schemeClr val="tx1"/>
          </a:solidFill>
          <a:ln w="9525">
            <a:noFill/>
            <a:miter lim="800000"/>
            <a:headEnd/>
            <a:tailEnd/>
          </a:ln>
          <a:effectLst/>
        </p:spPr>
      </p:pic>
      <p:pic>
        <p:nvPicPr>
          <p:cNvPr id="1047" name="Picture 23"/>
          <p:cNvPicPr>
            <a:picLocks noChangeAspect="1" noChangeArrowheads="1"/>
          </p:cNvPicPr>
          <p:nvPr/>
        </p:nvPicPr>
        <p:blipFill>
          <a:blip r:embed="rId19" cstate="print"/>
          <a:srcRect/>
          <a:stretch>
            <a:fillRect/>
          </a:stretch>
        </p:blipFill>
        <p:spPr bwMode="auto">
          <a:xfrm>
            <a:off x="7416799" y="5503338"/>
            <a:ext cx="1567284" cy="431803"/>
          </a:xfrm>
          <a:prstGeom prst="rect">
            <a:avLst/>
          </a:prstGeom>
          <a:solidFill>
            <a:schemeClr val="tx1"/>
          </a:solidFill>
          <a:ln w="9525">
            <a:noFill/>
            <a:miter lim="800000"/>
            <a:headEnd/>
            <a:tailEnd/>
          </a:ln>
          <a:effectLst/>
        </p:spPr>
      </p:pic>
      <p:pic>
        <p:nvPicPr>
          <p:cNvPr id="90" name="Picture 23"/>
          <p:cNvPicPr>
            <a:picLocks noChangeAspect="1" noChangeArrowheads="1"/>
          </p:cNvPicPr>
          <p:nvPr/>
        </p:nvPicPr>
        <p:blipFill>
          <a:blip r:embed="rId19" cstate="print"/>
          <a:srcRect/>
          <a:stretch>
            <a:fillRect/>
          </a:stretch>
        </p:blipFill>
        <p:spPr bwMode="auto">
          <a:xfrm>
            <a:off x="5215465" y="5181605"/>
            <a:ext cx="1567284" cy="431803"/>
          </a:xfrm>
          <a:prstGeom prst="rect">
            <a:avLst/>
          </a:prstGeom>
          <a:solidFill>
            <a:schemeClr val="tx1"/>
          </a:solidFill>
          <a:ln w="9525">
            <a:noFill/>
            <a:miter lim="800000"/>
            <a:headEnd/>
            <a:tailEnd/>
          </a:ln>
          <a:effectLst/>
        </p:spPr>
      </p:pic>
      <p:pic>
        <p:nvPicPr>
          <p:cNvPr id="92" name="Picture 23"/>
          <p:cNvPicPr>
            <a:picLocks noChangeAspect="1" noChangeArrowheads="1"/>
          </p:cNvPicPr>
          <p:nvPr/>
        </p:nvPicPr>
        <p:blipFill>
          <a:blip r:embed="rId19" cstate="print"/>
          <a:srcRect/>
          <a:stretch>
            <a:fillRect/>
          </a:stretch>
        </p:blipFill>
        <p:spPr bwMode="auto">
          <a:xfrm>
            <a:off x="5266264" y="6096006"/>
            <a:ext cx="1567284" cy="431803"/>
          </a:xfrm>
          <a:prstGeom prst="rect">
            <a:avLst/>
          </a:prstGeom>
          <a:solidFill>
            <a:schemeClr val="tx1"/>
          </a:solid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40"/>
                                        </p:tgtEl>
                                        <p:attrNameLst>
                                          <p:attrName>style.visibility</p:attrName>
                                        </p:attrNameLst>
                                      </p:cBhvr>
                                      <p:to>
                                        <p:strVal val="visible"/>
                                      </p:to>
                                    </p:set>
                                    <p:animEffect transition="in" filter="dissolve">
                                      <p:cBhvr>
                                        <p:cTn id="7" dur="500"/>
                                        <p:tgtEl>
                                          <p:spTgt spid="1040"/>
                                        </p:tgtEl>
                                      </p:cBhvr>
                                    </p:animEffect>
                                  </p:childTnLst>
                                </p:cTn>
                              </p:par>
                              <p:par>
                                <p:cTn id="8" presetID="9" presetClass="entr" presetSubtype="0" fill="hold" nodeType="withEffect">
                                  <p:stCondLst>
                                    <p:cond delay="0"/>
                                  </p:stCondLst>
                                  <p:childTnLst>
                                    <p:set>
                                      <p:cBhvr>
                                        <p:cTn id="9" dur="1" fill="hold">
                                          <p:stCondLst>
                                            <p:cond delay="0"/>
                                          </p:stCondLst>
                                        </p:cTn>
                                        <p:tgtEl>
                                          <p:spTgt spid="1039"/>
                                        </p:tgtEl>
                                        <p:attrNameLst>
                                          <p:attrName>style.visibility</p:attrName>
                                        </p:attrNameLst>
                                      </p:cBhvr>
                                      <p:to>
                                        <p:strVal val="visible"/>
                                      </p:to>
                                    </p:set>
                                    <p:animEffect transition="in" filter="dissolve">
                                      <p:cBhvr>
                                        <p:cTn id="10" dur="500"/>
                                        <p:tgtEl>
                                          <p:spTgt spid="1039"/>
                                        </p:tgtEl>
                                      </p:cBhvr>
                                    </p:animEffect>
                                  </p:childTnLst>
                                </p:cTn>
                              </p:par>
                              <p:par>
                                <p:cTn id="11" presetID="9" presetClass="entr" presetSubtype="0" fill="hold" nodeType="withEffect">
                                  <p:stCondLst>
                                    <p:cond delay="0"/>
                                  </p:stCondLst>
                                  <p:childTnLst>
                                    <p:set>
                                      <p:cBhvr>
                                        <p:cTn id="12" dur="1" fill="hold">
                                          <p:stCondLst>
                                            <p:cond delay="0"/>
                                          </p:stCondLst>
                                        </p:cTn>
                                        <p:tgtEl>
                                          <p:spTgt spid="1042"/>
                                        </p:tgtEl>
                                        <p:attrNameLst>
                                          <p:attrName>style.visibility</p:attrName>
                                        </p:attrNameLst>
                                      </p:cBhvr>
                                      <p:to>
                                        <p:strVal val="visible"/>
                                      </p:to>
                                    </p:set>
                                    <p:animEffect transition="in" filter="dissolve">
                                      <p:cBhvr>
                                        <p:cTn id="13" dur="500"/>
                                        <p:tgtEl>
                                          <p:spTgt spid="1042"/>
                                        </p:tgtEl>
                                      </p:cBhvr>
                                    </p:animEffect>
                                  </p:childTnLst>
                                </p:cTn>
                              </p:par>
                              <p:par>
                                <p:cTn id="14" presetID="9" presetClass="entr" presetSubtype="0" fill="hold" nodeType="withEffect">
                                  <p:stCondLst>
                                    <p:cond delay="0"/>
                                  </p:stCondLst>
                                  <p:childTnLst>
                                    <p:set>
                                      <p:cBhvr>
                                        <p:cTn id="15" dur="1" fill="hold">
                                          <p:stCondLst>
                                            <p:cond delay="0"/>
                                          </p:stCondLst>
                                        </p:cTn>
                                        <p:tgtEl>
                                          <p:spTgt spid="1041"/>
                                        </p:tgtEl>
                                        <p:attrNameLst>
                                          <p:attrName>style.visibility</p:attrName>
                                        </p:attrNameLst>
                                      </p:cBhvr>
                                      <p:to>
                                        <p:strVal val="visible"/>
                                      </p:to>
                                    </p:set>
                                    <p:animEffect transition="in" filter="dissolve">
                                      <p:cBhvr>
                                        <p:cTn id="16" dur="500"/>
                                        <p:tgtEl>
                                          <p:spTgt spid="1041"/>
                                        </p:tgtEl>
                                      </p:cBhvr>
                                    </p:animEffect>
                                  </p:childTnLst>
                                </p:cTn>
                              </p:par>
                              <p:par>
                                <p:cTn id="17" presetID="9" presetClass="entr" presetSubtype="0" fill="hold" nodeType="withEffect">
                                  <p:stCondLst>
                                    <p:cond delay="0"/>
                                  </p:stCondLst>
                                  <p:childTnLst>
                                    <p:set>
                                      <p:cBhvr>
                                        <p:cTn id="18" dur="1" fill="hold">
                                          <p:stCondLst>
                                            <p:cond delay="0"/>
                                          </p:stCondLst>
                                        </p:cTn>
                                        <p:tgtEl>
                                          <p:spTgt spid="1047"/>
                                        </p:tgtEl>
                                        <p:attrNameLst>
                                          <p:attrName>style.visibility</p:attrName>
                                        </p:attrNameLst>
                                      </p:cBhvr>
                                      <p:to>
                                        <p:strVal val="visible"/>
                                      </p:to>
                                    </p:set>
                                    <p:animEffect transition="in" filter="dissolve">
                                      <p:cBhvr>
                                        <p:cTn id="19" dur="500"/>
                                        <p:tgtEl>
                                          <p:spTgt spid="1047"/>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043"/>
                                        </p:tgtEl>
                                        <p:attrNameLst>
                                          <p:attrName>style.visibility</p:attrName>
                                        </p:attrNameLst>
                                      </p:cBhvr>
                                      <p:to>
                                        <p:strVal val="visible"/>
                                      </p:to>
                                    </p:set>
                                    <p:animEffect transition="in" filter="dissolve">
                                      <p:cBhvr>
                                        <p:cTn id="24" dur="500"/>
                                        <p:tgtEl>
                                          <p:spTgt spid="1043"/>
                                        </p:tgtEl>
                                      </p:cBhvr>
                                    </p:animEffect>
                                  </p:childTnLst>
                                </p:cTn>
                              </p:par>
                              <p:par>
                                <p:cTn id="25" presetID="9" presetClass="entr" presetSubtype="0" fill="hold" nodeType="withEffect">
                                  <p:stCondLst>
                                    <p:cond delay="0"/>
                                  </p:stCondLst>
                                  <p:childTnLst>
                                    <p:set>
                                      <p:cBhvr>
                                        <p:cTn id="26" dur="1" fill="hold">
                                          <p:stCondLst>
                                            <p:cond delay="0"/>
                                          </p:stCondLst>
                                        </p:cTn>
                                        <p:tgtEl>
                                          <p:spTgt spid="1044"/>
                                        </p:tgtEl>
                                        <p:attrNameLst>
                                          <p:attrName>style.visibility</p:attrName>
                                        </p:attrNameLst>
                                      </p:cBhvr>
                                      <p:to>
                                        <p:strVal val="visible"/>
                                      </p:to>
                                    </p:set>
                                    <p:animEffect transition="in" filter="dissolve">
                                      <p:cBhvr>
                                        <p:cTn id="27" dur="500"/>
                                        <p:tgtEl>
                                          <p:spTgt spid="1044"/>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dissolve">
                                      <p:cBhvr>
                                        <p:cTn id="30" dur="500"/>
                                        <p:tgtEl>
                                          <p:spTgt spid="80"/>
                                        </p:tgtEl>
                                      </p:cBhvr>
                                    </p:animEffect>
                                  </p:childTnLst>
                                </p:cTn>
                              </p:par>
                              <p:par>
                                <p:cTn id="31" presetID="9" presetClass="entr" presetSubtype="0" fill="hold" nodeType="withEffect">
                                  <p:stCondLst>
                                    <p:cond delay="0"/>
                                  </p:stCondLst>
                                  <p:childTnLst>
                                    <p:set>
                                      <p:cBhvr>
                                        <p:cTn id="32" dur="1" fill="hold">
                                          <p:stCondLst>
                                            <p:cond delay="0"/>
                                          </p:stCondLst>
                                        </p:cTn>
                                        <p:tgtEl>
                                          <p:spTgt spid="89"/>
                                        </p:tgtEl>
                                        <p:attrNameLst>
                                          <p:attrName>style.visibility</p:attrName>
                                        </p:attrNameLst>
                                      </p:cBhvr>
                                      <p:to>
                                        <p:strVal val="visible"/>
                                      </p:to>
                                    </p:set>
                                    <p:animEffect transition="in" filter="dissolve">
                                      <p:cBhvr>
                                        <p:cTn id="33" dur="500"/>
                                        <p:tgtEl>
                                          <p:spTgt spid="89"/>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87"/>
                                        </p:tgtEl>
                                        <p:attrNameLst>
                                          <p:attrName>style.visibility</p:attrName>
                                        </p:attrNameLst>
                                      </p:cBhvr>
                                      <p:to>
                                        <p:strVal val="visible"/>
                                      </p:to>
                                    </p:set>
                                    <p:animEffect transition="in" filter="dissolve">
                                      <p:cBhvr>
                                        <p:cTn id="38" dur="500"/>
                                        <p:tgtEl>
                                          <p:spTgt spid="87"/>
                                        </p:tgtEl>
                                      </p:cBhvr>
                                    </p:animEffect>
                                  </p:childTnLst>
                                </p:cTn>
                              </p:par>
                              <p:par>
                                <p:cTn id="39" presetID="9" presetClass="entr" presetSubtype="0" fill="hold" nodeType="withEffect">
                                  <p:stCondLst>
                                    <p:cond delay="0"/>
                                  </p:stCondLst>
                                  <p:childTnLst>
                                    <p:set>
                                      <p:cBhvr>
                                        <p:cTn id="40" dur="1" fill="hold">
                                          <p:stCondLst>
                                            <p:cond delay="0"/>
                                          </p:stCondLst>
                                        </p:cTn>
                                        <p:tgtEl>
                                          <p:spTgt spid="1046"/>
                                        </p:tgtEl>
                                        <p:attrNameLst>
                                          <p:attrName>style.visibility</p:attrName>
                                        </p:attrNameLst>
                                      </p:cBhvr>
                                      <p:to>
                                        <p:strVal val="visible"/>
                                      </p:to>
                                    </p:set>
                                    <p:animEffect transition="in" filter="dissolve">
                                      <p:cBhvr>
                                        <p:cTn id="41" dur="500"/>
                                        <p:tgtEl>
                                          <p:spTgt spid="1046"/>
                                        </p:tgtEl>
                                      </p:cBhvr>
                                    </p:animEffect>
                                  </p:childTnLst>
                                </p:cTn>
                              </p:par>
                              <p:par>
                                <p:cTn id="42" presetID="9" presetClass="entr" presetSubtype="0" fill="hold" nodeType="with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dissolve">
                                      <p:cBhvr>
                                        <p:cTn id="44" dur="500"/>
                                        <p:tgtEl>
                                          <p:spTgt spid="90"/>
                                        </p:tgtEl>
                                      </p:cBhvr>
                                    </p:animEffect>
                                  </p:childTnLst>
                                </p:cTn>
                              </p:par>
                              <p:par>
                                <p:cTn id="45" presetID="9" presetClass="entr" presetSubtype="0" fill="hold" nodeType="withEffect">
                                  <p:stCondLst>
                                    <p:cond delay="0"/>
                                  </p:stCondLst>
                                  <p:childTnLst>
                                    <p:set>
                                      <p:cBhvr>
                                        <p:cTn id="46" dur="1" fill="hold">
                                          <p:stCondLst>
                                            <p:cond delay="0"/>
                                          </p:stCondLst>
                                        </p:cTn>
                                        <p:tgtEl>
                                          <p:spTgt spid="92"/>
                                        </p:tgtEl>
                                        <p:attrNameLst>
                                          <p:attrName>style.visibility</p:attrName>
                                        </p:attrNameLst>
                                      </p:cBhvr>
                                      <p:to>
                                        <p:strVal val="visible"/>
                                      </p:to>
                                    </p:set>
                                    <p:animEffect transition="in" filter="dissolve">
                                      <p:cBhvr>
                                        <p:cTn id="47" dur="500"/>
                                        <p:tgtEl>
                                          <p:spTgt spid="92"/>
                                        </p:tgtEl>
                                      </p:cBhvr>
                                    </p:animEffect>
                                  </p:childTnLst>
                                </p:cTn>
                              </p:par>
                              <p:par>
                                <p:cTn id="48" presetID="9" presetClass="entr" presetSubtype="0" fill="hold" nodeType="withEffect">
                                  <p:stCondLst>
                                    <p:cond delay="0"/>
                                  </p:stCondLst>
                                  <p:childTnLst>
                                    <p:set>
                                      <p:cBhvr>
                                        <p:cTn id="49" dur="1" fill="hold">
                                          <p:stCondLst>
                                            <p:cond delay="0"/>
                                          </p:stCondLst>
                                        </p:cTn>
                                        <p:tgtEl>
                                          <p:spTgt spid="88"/>
                                        </p:tgtEl>
                                        <p:attrNameLst>
                                          <p:attrName>style.visibility</p:attrName>
                                        </p:attrNameLst>
                                      </p:cBhvr>
                                      <p:to>
                                        <p:strVal val="visible"/>
                                      </p:to>
                                    </p:set>
                                    <p:animEffect transition="in" filter="dissolve">
                                      <p:cBhvr>
                                        <p:cTn id="50" dur="500"/>
                                        <p:tgtEl>
                                          <p:spTgt spid="88"/>
                                        </p:tgtEl>
                                      </p:cBhvr>
                                    </p:animEffect>
                                  </p:childTnLst>
                                </p:cTn>
                              </p:par>
                              <p:par>
                                <p:cTn id="51" presetID="9" presetClass="entr" presetSubtype="0" fill="hold" nodeType="withEffect">
                                  <p:stCondLst>
                                    <p:cond delay="0"/>
                                  </p:stCondLst>
                                  <p:childTnLst>
                                    <p:set>
                                      <p:cBhvr>
                                        <p:cTn id="52" dur="1" fill="hold">
                                          <p:stCondLst>
                                            <p:cond delay="0"/>
                                          </p:stCondLst>
                                        </p:cTn>
                                        <p:tgtEl>
                                          <p:spTgt spid="1045"/>
                                        </p:tgtEl>
                                        <p:attrNameLst>
                                          <p:attrName>style.visibility</p:attrName>
                                        </p:attrNameLst>
                                      </p:cBhvr>
                                      <p:to>
                                        <p:strVal val="visible"/>
                                      </p:to>
                                    </p:set>
                                    <p:animEffect transition="in" filter="dissolve">
                                      <p:cBhvr>
                                        <p:cTn id="53" dur="500"/>
                                        <p:tgtEl>
                                          <p:spTgt spid="1045"/>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nodeType="clickEffect">
                                  <p:stCondLst>
                                    <p:cond delay="0"/>
                                  </p:stCondLst>
                                  <p:childTnLst>
                                    <p:set>
                                      <p:cBhvr>
                                        <p:cTn id="57" dur="1" fill="hold">
                                          <p:stCondLst>
                                            <p:cond delay="0"/>
                                          </p:stCondLst>
                                        </p:cTn>
                                        <p:tgtEl>
                                          <p:spTgt spid="1038"/>
                                        </p:tgtEl>
                                        <p:attrNameLst>
                                          <p:attrName>style.visibility</p:attrName>
                                        </p:attrNameLst>
                                      </p:cBhvr>
                                      <p:to>
                                        <p:strVal val="visible"/>
                                      </p:to>
                                    </p:set>
                                    <p:animEffect transition="in" filter="dissolve">
                                      <p:cBhvr>
                                        <p:cTn id="58" dur="500"/>
                                        <p:tgtEl>
                                          <p:spTgt spid="1038"/>
                                        </p:tgtEl>
                                      </p:cBhvr>
                                    </p:animEffect>
                                  </p:childTnLst>
                                </p:cTn>
                              </p:par>
                            </p:childTnLst>
                          </p:cTn>
                        </p:par>
                      </p:childTnLst>
                    </p:cTn>
                  </p:par>
                  <p:par>
                    <p:cTn id="59" fill="hold">
                      <p:stCondLst>
                        <p:cond delay="indefinite"/>
                      </p:stCondLst>
                      <p:childTnLst>
                        <p:par>
                          <p:cTn id="60" fill="hold">
                            <p:stCondLst>
                              <p:cond delay="0"/>
                            </p:stCondLst>
                            <p:childTnLst>
                              <p:par>
                                <p:cTn id="61" presetID="4" presetClass="entr" presetSubtype="16" fill="hold" grpId="0" nodeType="click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box(in)">
                                      <p:cBhvr>
                                        <p:cTn id="63"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1" grpId="0" animBg="1"/>
      <p:bldP spid="8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Operational Analytics</a:t>
            </a:r>
            <a:endParaRPr lang="en-US" dirty="0"/>
          </a:p>
        </p:txBody>
      </p:sp>
      <p:sp>
        <p:nvSpPr>
          <p:cNvPr id="3" name="Content Placeholder 2"/>
          <p:cNvSpPr>
            <a:spLocks noGrp="1"/>
          </p:cNvSpPr>
          <p:nvPr>
            <p:ph idx="1"/>
          </p:nvPr>
        </p:nvSpPr>
        <p:spPr>
          <a:xfrm>
            <a:off x="116417" y="1067858"/>
            <a:ext cx="8915400" cy="5336846"/>
          </a:xfrm>
        </p:spPr>
        <p:txBody>
          <a:bodyPr/>
          <a:lstStyle/>
          <a:p>
            <a:r>
              <a:rPr lang="en-US" dirty="0" smtClean="0"/>
              <a:t>Queries designed over offline/historical data</a:t>
            </a:r>
          </a:p>
          <a:p>
            <a:pPr lvl="1"/>
            <a:r>
              <a:rPr lang="en-US" dirty="0" smtClean="0"/>
              <a:t>“</a:t>
            </a:r>
            <a:r>
              <a:rPr lang="en-US" dirty="0" err="1" smtClean="0"/>
              <a:t>Backtesting</a:t>
            </a:r>
            <a:r>
              <a:rPr lang="en-US" dirty="0" smtClean="0"/>
              <a:t>” of models</a:t>
            </a:r>
          </a:p>
          <a:p>
            <a:pPr lvl="1"/>
            <a:r>
              <a:rPr lang="en-US" dirty="0" smtClean="0"/>
              <a:t>Ability to work over vast amounts of offline data</a:t>
            </a:r>
          </a:p>
          <a:p>
            <a:r>
              <a:rPr lang="en-US" dirty="0" smtClean="0"/>
              <a:t>Queries deployed to online/live feeds</a:t>
            </a:r>
          </a:p>
          <a:p>
            <a:pPr lvl="1"/>
            <a:r>
              <a:rPr lang="en-US" dirty="0" smtClean="0"/>
              <a:t>Tens of thousands of events/messages per sec</a:t>
            </a:r>
          </a:p>
          <a:p>
            <a:pPr lvl="1"/>
            <a:r>
              <a:rPr lang="en-US" dirty="0" smtClean="0"/>
              <a:t>Continuous processing – standing queries</a:t>
            </a:r>
          </a:p>
          <a:p>
            <a:pPr lvl="1"/>
            <a:r>
              <a:rPr lang="en-US" dirty="0" smtClean="0"/>
              <a:t>Timely results – low latency</a:t>
            </a:r>
          </a:p>
          <a:p>
            <a:r>
              <a:rPr lang="en-US" dirty="0" smtClean="0"/>
              <a:t>Queries reason about time</a:t>
            </a:r>
          </a:p>
          <a:p>
            <a:pPr lvl="1"/>
            <a:r>
              <a:rPr lang="en-US" dirty="0" smtClean="0"/>
              <a:t>Windows over time</a:t>
            </a:r>
          </a:p>
          <a:p>
            <a:pPr lvl="1"/>
            <a:r>
              <a:rPr lang="en-US" dirty="0" smtClean="0"/>
              <a:t>Sequences of events</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5119584" y="4936941"/>
            <a:ext cx="3357586" cy="1857388"/>
          </a:xfrm>
          <a:prstGeom prst="rect">
            <a:avLst/>
          </a:prstGeom>
          <a:solidFill>
            <a:schemeClr val="tx1">
              <a:lumMod val="95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3200" b="1">
              <a:solidFill>
                <a:srgbClr val="000000"/>
              </a:solidFill>
            </a:endParaRPr>
          </a:p>
        </p:txBody>
      </p:sp>
      <p:sp>
        <p:nvSpPr>
          <p:cNvPr id="21" name="Rectangle 20"/>
          <p:cNvSpPr/>
          <p:nvPr/>
        </p:nvSpPr>
        <p:spPr>
          <a:xfrm>
            <a:off x="2190626" y="4936941"/>
            <a:ext cx="2928958" cy="1857388"/>
          </a:xfrm>
          <a:prstGeom prst="rect">
            <a:avLst/>
          </a:prstGeom>
          <a:solidFill>
            <a:schemeClr val="tx1">
              <a:lumMod val="95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3200" b="1">
              <a:solidFill>
                <a:srgbClr val="000000"/>
              </a:solidFill>
            </a:endParaRPr>
          </a:p>
        </p:txBody>
      </p:sp>
      <p:sp>
        <p:nvSpPr>
          <p:cNvPr id="2" name="Title 1"/>
          <p:cNvSpPr>
            <a:spLocks noGrp="1"/>
          </p:cNvSpPr>
          <p:nvPr>
            <p:ph type="title"/>
          </p:nvPr>
        </p:nvSpPr>
        <p:spPr/>
        <p:txBody>
          <a:bodyPr>
            <a:normAutofit fontScale="90000"/>
          </a:bodyPr>
          <a:lstStyle/>
          <a:p>
            <a:r>
              <a:rPr lang="en-US" sz="4000" dirty="0" smtClean="0"/>
              <a:t>The Need for an Event-Driven Platform</a:t>
            </a:r>
            <a:endParaRPr lang="en-US" sz="4000" dirty="0"/>
          </a:p>
        </p:txBody>
      </p:sp>
      <p:sp>
        <p:nvSpPr>
          <p:cNvPr id="4" name="Slide Number Placeholder 3"/>
          <p:cNvSpPr>
            <a:spLocks noGrp="1"/>
          </p:cNvSpPr>
          <p:nvPr>
            <p:ph type="sldNum" sz="quarter" idx="4294967295"/>
          </p:nvPr>
        </p:nvSpPr>
        <p:spPr>
          <a:xfrm>
            <a:off x="6553201" y="6356358"/>
            <a:ext cx="2133600" cy="365125"/>
          </a:xfrm>
          <a:prstGeom prst="rect">
            <a:avLst/>
          </a:prstGeom>
        </p:spPr>
        <p:txBody>
          <a:bodyPr/>
          <a:lstStyle/>
          <a:p>
            <a:pPr algn="r" defTabSz="914400" fontAlgn="base">
              <a:spcBef>
                <a:spcPct val="0"/>
              </a:spcBef>
              <a:spcAft>
                <a:spcPct val="0"/>
              </a:spcAft>
            </a:pPr>
            <a:fld id="{9ED8651B-2165-4D02-A109-43FC58648137}" type="slidenum">
              <a:rPr lang="en-US" sz="1200" b="1" smtClean="0">
                <a:solidFill>
                  <a:prstClr val="black">
                    <a:tint val="75000"/>
                  </a:prstClr>
                </a:solidFill>
                <a:latin typeface="Calibri"/>
              </a:rPr>
              <a:pPr algn="r" defTabSz="914400" fontAlgn="base">
                <a:spcBef>
                  <a:spcPct val="0"/>
                </a:spcBef>
                <a:spcAft>
                  <a:spcPct val="0"/>
                </a:spcAft>
              </a:pPr>
              <a:t>5</a:t>
            </a:fld>
            <a:endParaRPr lang="en-US" sz="1200" b="1" dirty="0">
              <a:solidFill>
                <a:prstClr val="black">
                  <a:tint val="75000"/>
                </a:prstClr>
              </a:solidFill>
              <a:latin typeface="Calibri"/>
            </a:endParaRPr>
          </a:p>
        </p:txBody>
      </p:sp>
      <p:sp>
        <p:nvSpPr>
          <p:cNvPr id="7" name="Rectangle 6"/>
          <p:cNvSpPr/>
          <p:nvPr/>
        </p:nvSpPr>
        <p:spPr>
          <a:xfrm>
            <a:off x="596428" y="683074"/>
            <a:ext cx="7573991" cy="1200329"/>
          </a:xfrm>
          <a:prstGeom prst="rect">
            <a:avLst/>
          </a:prstGeom>
        </p:spPr>
        <p:txBody>
          <a:bodyPr wrap="square">
            <a:spAutoFit/>
          </a:bodyPr>
          <a:lstStyle/>
          <a:p>
            <a:pPr defTabSz="914400" fontAlgn="base">
              <a:spcBef>
                <a:spcPct val="0"/>
              </a:spcBef>
              <a:spcAft>
                <a:spcPct val="0"/>
              </a:spcAft>
            </a:pPr>
            <a:r>
              <a:rPr lang="en-US" sz="2400" b="1" dirty="0" smtClean="0">
                <a:solidFill>
                  <a:srgbClr val="FFFFFF"/>
                </a:solidFill>
                <a:latin typeface="Calibri"/>
              </a:rPr>
              <a:t>Query results need to reflect important changes in business reality immediately and enable responses to them with minimal latency</a:t>
            </a:r>
            <a:endParaRPr lang="en-US" sz="2400" b="1" dirty="0">
              <a:solidFill>
                <a:srgbClr val="FFFFFF"/>
              </a:solidFill>
              <a:latin typeface="Calibri"/>
            </a:endParaRPr>
          </a:p>
        </p:txBody>
      </p:sp>
      <p:graphicFrame>
        <p:nvGraphicFramePr>
          <p:cNvPr id="37" name="Table 36"/>
          <p:cNvGraphicFramePr>
            <a:graphicFrameLocks noGrp="1"/>
          </p:cNvGraphicFramePr>
          <p:nvPr/>
        </p:nvGraphicFramePr>
        <p:xfrm>
          <a:off x="366604" y="1926024"/>
          <a:ext cx="8110566" cy="3010119"/>
        </p:xfrm>
        <a:graphic>
          <a:graphicData uri="http://schemas.openxmlformats.org/drawingml/2006/table">
            <a:tbl>
              <a:tblPr>
                <a:tableStyleId>{5C22544A-7EE6-4342-B048-85BDC9FD1C3A}</a:tableStyleId>
              </a:tblPr>
              <a:tblGrid>
                <a:gridCol w="1831557"/>
                <a:gridCol w="2941057"/>
                <a:gridCol w="3337952"/>
              </a:tblGrid>
              <a:tr h="430402">
                <a:tc>
                  <a:txBody>
                    <a:bodyPr/>
                    <a:lstStyle/>
                    <a:p>
                      <a:endParaRPr lang="en-US" sz="2000" dirty="0"/>
                    </a:p>
                  </a:txBody>
                  <a:tcPr/>
                </a:tc>
                <a:tc>
                  <a:txBody>
                    <a:bodyPr/>
                    <a:lstStyle/>
                    <a:p>
                      <a:r>
                        <a:rPr lang="en-US" sz="2000" b="1" dirty="0" smtClean="0"/>
                        <a:t>Database Applications</a:t>
                      </a:r>
                      <a:endParaRPr lang="en-US" sz="2000" b="1" dirty="0"/>
                    </a:p>
                  </a:txBody>
                  <a:tcPr/>
                </a:tc>
                <a:tc>
                  <a:txBody>
                    <a:bodyPr/>
                    <a:lstStyle/>
                    <a:p>
                      <a:r>
                        <a:rPr lang="en-US" sz="2000" b="1" dirty="0" smtClean="0"/>
                        <a:t>Event-driven Applications</a:t>
                      </a:r>
                      <a:endParaRPr lang="en-US" sz="2000" b="1" dirty="0"/>
                    </a:p>
                  </a:txBody>
                  <a:tcPr/>
                </a:tc>
              </a:tr>
              <a:tr h="667236">
                <a:tc>
                  <a:txBody>
                    <a:bodyPr/>
                    <a:lstStyle/>
                    <a:p>
                      <a:r>
                        <a:rPr lang="en-US" sz="2000" dirty="0" smtClean="0"/>
                        <a:t>Query</a:t>
                      </a:r>
                      <a:r>
                        <a:rPr lang="en-US" sz="2000" baseline="0" dirty="0" smtClean="0"/>
                        <a:t> Paradigm</a:t>
                      </a:r>
                      <a:endParaRPr lang="en-US" sz="2000" dirty="0"/>
                    </a:p>
                  </a:txBody>
                  <a:tcPr/>
                </a:tc>
                <a:tc>
                  <a:txBody>
                    <a:bodyPr/>
                    <a:lstStyle/>
                    <a:p>
                      <a:r>
                        <a:rPr lang="en-US" sz="2000" dirty="0" smtClean="0"/>
                        <a:t>Ad-hoc queries or requests</a:t>
                      </a:r>
                      <a:endParaRPr lang="en-US" sz="2000" dirty="0"/>
                    </a:p>
                  </a:txBody>
                  <a:tcPr/>
                </a:tc>
                <a:tc>
                  <a:txBody>
                    <a:bodyPr/>
                    <a:lstStyle/>
                    <a:p>
                      <a:r>
                        <a:rPr lang="en-US" sz="2000" baseline="0" dirty="0" smtClean="0"/>
                        <a:t>Continuous standing queries</a:t>
                      </a:r>
                      <a:endParaRPr lang="en-US" sz="2000" dirty="0"/>
                    </a:p>
                  </a:txBody>
                  <a:tcPr/>
                </a:tc>
              </a:tr>
              <a:tr h="476597">
                <a:tc>
                  <a:txBody>
                    <a:bodyPr/>
                    <a:lstStyle/>
                    <a:p>
                      <a:r>
                        <a:rPr lang="en-US" sz="2000" dirty="0" smtClean="0"/>
                        <a:t>Latency</a:t>
                      </a:r>
                      <a:endParaRPr lang="en-US" sz="2000" dirty="0"/>
                    </a:p>
                  </a:txBody>
                  <a:tcPr/>
                </a:tc>
                <a:tc>
                  <a:txBody>
                    <a:bodyPr/>
                    <a:lstStyle/>
                    <a:p>
                      <a:r>
                        <a:rPr lang="en-US" sz="2000" dirty="0" smtClean="0"/>
                        <a:t>Seconds, hours, days</a:t>
                      </a:r>
                      <a:endParaRPr lang="en-US" sz="2000" dirty="0"/>
                    </a:p>
                  </a:txBody>
                  <a:tcPr/>
                </a:tc>
                <a:tc>
                  <a:txBody>
                    <a:bodyPr/>
                    <a:lstStyle/>
                    <a:p>
                      <a:r>
                        <a:rPr lang="en-US" sz="2000" baseline="0" dirty="0" smtClean="0"/>
                        <a:t>Milliseconds or less</a:t>
                      </a:r>
                      <a:endParaRPr lang="en-US" sz="2000" dirty="0"/>
                    </a:p>
                  </a:txBody>
                  <a:tcPr/>
                </a:tc>
              </a:tr>
              <a:tr h="538642">
                <a:tc>
                  <a:txBody>
                    <a:bodyPr/>
                    <a:lstStyle/>
                    <a:p>
                      <a:r>
                        <a:rPr lang="en-US" sz="2000" dirty="0" smtClean="0"/>
                        <a:t>Data Rate</a:t>
                      </a:r>
                      <a:endParaRPr lang="en-US" sz="2000" dirty="0"/>
                    </a:p>
                  </a:txBody>
                  <a:tcPr/>
                </a:tc>
                <a:tc>
                  <a:txBody>
                    <a:bodyPr/>
                    <a:lstStyle/>
                    <a:p>
                      <a:r>
                        <a:rPr lang="en-US" sz="2000" dirty="0" smtClean="0"/>
                        <a:t>Hundreds</a:t>
                      </a:r>
                      <a:r>
                        <a:rPr lang="en-US" sz="2000" baseline="0" dirty="0" smtClean="0"/>
                        <a:t> of events/sec</a:t>
                      </a:r>
                      <a:endParaRPr lang="en-US" sz="2000" dirty="0"/>
                    </a:p>
                  </a:txBody>
                  <a:tcPr/>
                </a:tc>
                <a:tc>
                  <a:txBody>
                    <a:bodyPr/>
                    <a:lstStyle/>
                    <a:p>
                      <a:r>
                        <a:rPr lang="en-US" sz="2000" dirty="0" smtClean="0"/>
                        <a:t>Tens</a:t>
                      </a:r>
                      <a:r>
                        <a:rPr lang="en-US" sz="2000" baseline="0" dirty="0" smtClean="0"/>
                        <a:t> of thousands of events/sec or more</a:t>
                      </a:r>
                      <a:endParaRPr lang="en-US" sz="2000" dirty="0"/>
                    </a:p>
                  </a:txBody>
                  <a:tcPr/>
                </a:tc>
              </a:tr>
              <a:tr h="538642">
                <a:tc>
                  <a:txBody>
                    <a:bodyPr/>
                    <a:lstStyle/>
                    <a:p>
                      <a:r>
                        <a:rPr lang="en-US" sz="2000" dirty="0" smtClean="0"/>
                        <a:t>Query Semantics</a:t>
                      </a:r>
                      <a:endParaRPr lang="en-US" sz="2000" dirty="0"/>
                    </a:p>
                  </a:txBody>
                  <a:tcPr/>
                </a:tc>
                <a:tc>
                  <a:txBody>
                    <a:bodyPr/>
                    <a:lstStyle/>
                    <a:p>
                      <a:r>
                        <a:rPr lang="en-US" sz="2000" baseline="0" dirty="0" smtClean="0"/>
                        <a:t>Declarative relational analytics</a:t>
                      </a:r>
                      <a:endParaRPr lang="en-US" sz="2000" dirty="0"/>
                    </a:p>
                  </a:txBody>
                  <a:tcPr/>
                </a:tc>
                <a:tc>
                  <a:txBody>
                    <a:bodyPr/>
                    <a:lstStyle/>
                    <a:p>
                      <a:r>
                        <a:rPr lang="en-US" sz="2000" dirty="0" smtClean="0"/>
                        <a:t>D</a:t>
                      </a:r>
                      <a:r>
                        <a:rPr lang="en-US" sz="2000" baseline="0" dirty="0" smtClean="0"/>
                        <a:t>eclarative relational </a:t>
                      </a:r>
                      <a:r>
                        <a:rPr lang="en-US" sz="2000" i="1" baseline="0" dirty="0" smtClean="0"/>
                        <a:t>and temporal </a:t>
                      </a:r>
                      <a:r>
                        <a:rPr lang="en-US" sz="2000" baseline="0" dirty="0" smtClean="0"/>
                        <a:t>analytics</a:t>
                      </a:r>
                      <a:endParaRPr lang="en-US" sz="2000" dirty="0"/>
                    </a:p>
                  </a:txBody>
                  <a:tcPr/>
                </a:tc>
              </a:tr>
            </a:tbl>
          </a:graphicData>
        </a:graphic>
      </p:graphicFrame>
      <p:pic>
        <p:nvPicPr>
          <p:cNvPr id="9" name="Picture 8" descr="C:\Users\scohen\Pictures\Microsoft Clip Organizer\j0433941.png"/>
          <p:cNvPicPr>
            <a:picLocks noChangeAspect="1" noChangeArrowheads="1"/>
          </p:cNvPicPr>
          <p:nvPr/>
        </p:nvPicPr>
        <p:blipFill>
          <a:blip r:embed="rId3" cstate="print"/>
          <a:srcRect/>
          <a:stretch>
            <a:fillRect/>
          </a:stretch>
        </p:blipFill>
        <p:spPr bwMode="auto">
          <a:xfrm>
            <a:off x="2619254" y="5079825"/>
            <a:ext cx="785818" cy="647955"/>
          </a:xfrm>
          <a:prstGeom prst="rect">
            <a:avLst/>
          </a:prstGeom>
          <a:noFill/>
          <a:ln w="9525">
            <a:noFill/>
            <a:miter lim="800000"/>
            <a:headEnd/>
            <a:tailEnd/>
          </a:ln>
        </p:spPr>
      </p:pic>
      <p:grpSp>
        <p:nvGrpSpPr>
          <p:cNvPr id="3" name="Group 54"/>
          <p:cNvGrpSpPr/>
          <p:nvPr/>
        </p:nvGrpSpPr>
        <p:grpSpPr>
          <a:xfrm>
            <a:off x="3619386" y="5937073"/>
            <a:ext cx="740066" cy="762000"/>
            <a:chOff x="555334" y="4191000"/>
            <a:chExt cx="587666" cy="609600"/>
          </a:xfrm>
        </p:grpSpPr>
        <p:pic>
          <p:nvPicPr>
            <p:cNvPr id="11" name="Picture 3" descr="C:\Documents and Settings\antonk\Local Settings\Temporary Internet Files\Content.IE5\AV78XKCM\MCj04348450000[1].png"/>
            <p:cNvPicPr>
              <a:picLocks noChangeAspect="1" noChangeArrowheads="1"/>
            </p:cNvPicPr>
            <p:nvPr/>
          </p:nvPicPr>
          <p:blipFill>
            <a:blip r:embed="rId4" cstate="print"/>
            <a:srcRect/>
            <a:stretch>
              <a:fillRect/>
            </a:stretch>
          </p:blipFill>
          <p:spPr bwMode="auto">
            <a:xfrm>
              <a:off x="555334" y="4191000"/>
              <a:ext cx="587666" cy="527538"/>
            </a:xfrm>
            <a:prstGeom prst="rect">
              <a:avLst/>
            </a:prstGeom>
            <a:noFill/>
          </p:spPr>
        </p:pic>
        <p:sp>
          <p:nvSpPr>
            <p:cNvPr id="12" name="Can 11"/>
            <p:cNvSpPr/>
            <p:nvPr/>
          </p:nvSpPr>
          <p:spPr>
            <a:xfrm>
              <a:off x="860133" y="4419600"/>
              <a:ext cx="228600" cy="381000"/>
            </a:xfrm>
            <a:prstGeom prst="can">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sz="1200" b="1" dirty="0">
                <a:solidFill>
                  <a:prstClr val="black"/>
                </a:solidFill>
                <a:latin typeface="Calibri"/>
              </a:endParaRPr>
            </a:p>
          </p:txBody>
        </p:sp>
      </p:grpSp>
      <p:cxnSp>
        <p:nvCxnSpPr>
          <p:cNvPr id="14" name="Curved Connector 13"/>
          <p:cNvCxnSpPr>
            <a:stCxn id="9" idx="3"/>
          </p:cNvCxnSpPr>
          <p:nvPr/>
        </p:nvCxnSpPr>
        <p:spPr>
          <a:xfrm>
            <a:off x="3405074" y="5403795"/>
            <a:ext cx="584347" cy="533278"/>
          </a:xfrm>
          <a:prstGeom prst="curvedConnector2">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3786334" y="5281997"/>
            <a:ext cx="766557" cy="307777"/>
          </a:xfrm>
          <a:prstGeom prst="rect">
            <a:avLst/>
          </a:prstGeom>
          <a:noFill/>
        </p:spPr>
        <p:txBody>
          <a:bodyPr wrap="none" rtlCol="0">
            <a:spAutoFit/>
          </a:bodyPr>
          <a:lstStyle/>
          <a:p>
            <a:pPr defTabSz="914400" fontAlgn="base">
              <a:spcBef>
                <a:spcPct val="0"/>
              </a:spcBef>
              <a:spcAft>
                <a:spcPct val="0"/>
              </a:spcAft>
            </a:pPr>
            <a:r>
              <a:rPr lang="en-US" sz="1400" b="1" dirty="0" smtClean="0">
                <a:solidFill>
                  <a:srgbClr val="00478E"/>
                </a:solidFill>
                <a:latin typeface="Franklin Gothic Medium" pitchFamily="34" charset="0"/>
              </a:rPr>
              <a:t>request</a:t>
            </a:r>
            <a:endParaRPr lang="en-US" sz="1400" b="1" dirty="0">
              <a:solidFill>
                <a:srgbClr val="00478E"/>
              </a:solidFill>
              <a:latin typeface="Franklin Gothic Medium" pitchFamily="34" charset="0"/>
            </a:endParaRPr>
          </a:p>
        </p:txBody>
      </p:sp>
      <p:cxnSp>
        <p:nvCxnSpPr>
          <p:cNvPr id="17" name="Curved Connector 13"/>
          <p:cNvCxnSpPr>
            <a:endCxn id="9" idx="2"/>
          </p:cNvCxnSpPr>
          <p:nvPr/>
        </p:nvCxnSpPr>
        <p:spPr>
          <a:xfrm rot="10800000">
            <a:off x="3012164" y="5727781"/>
            <a:ext cx="607223" cy="539013"/>
          </a:xfrm>
          <a:prstGeom prst="curvedConnector2">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297269" y="6065081"/>
            <a:ext cx="885179" cy="307777"/>
          </a:xfrm>
          <a:prstGeom prst="rect">
            <a:avLst/>
          </a:prstGeom>
          <a:noFill/>
        </p:spPr>
        <p:txBody>
          <a:bodyPr wrap="none" rtlCol="0">
            <a:spAutoFit/>
          </a:bodyPr>
          <a:lstStyle/>
          <a:p>
            <a:pPr defTabSz="914400" fontAlgn="base">
              <a:spcBef>
                <a:spcPct val="0"/>
              </a:spcBef>
              <a:spcAft>
                <a:spcPct val="0"/>
              </a:spcAft>
            </a:pPr>
            <a:r>
              <a:rPr lang="en-US" sz="1400" b="1" dirty="0" smtClean="0">
                <a:solidFill>
                  <a:srgbClr val="00478E"/>
                </a:solidFill>
                <a:latin typeface="Franklin Gothic Medium" pitchFamily="34" charset="0"/>
              </a:rPr>
              <a:t>response</a:t>
            </a:r>
            <a:endParaRPr lang="en-US" sz="1400" b="1" dirty="0">
              <a:solidFill>
                <a:srgbClr val="00478E"/>
              </a:solidFill>
              <a:latin typeface="Franklin Gothic Medium" pitchFamily="34" charset="0"/>
            </a:endParaRPr>
          </a:p>
        </p:txBody>
      </p:sp>
      <p:pic>
        <p:nvPicPr>
          <p:cNvPr id="22" name="Picture 326"/>
          <p:cNvPicPr>
            <a:picLocks noChangeAspect="1" noChangeArrowheads="1"/>
          </p:cNvPicPr>
          <p:nvPr/>
        </p:nvPicPr>
        <p:blipFill>
          <a:blip r:embed="rId5" cstate="print"/>
          <a:srcRect/>
          <a:stretch>
            <a:fillRect/>
          </a:stretch>
        </p:blipFill>
        <p:spPr bwMode="auto">
          <a:xfrm>
            <a:off x="6334031" y="5508453"/>
            <a:ext cx="555625" cy="727075"/>
          </a:xfrm>
          <a:prstGeom prst="rect">
            <a:avLst/>
          </a:prstGeom>
          <a:noFill/>
          <a:ln w="9525" algn="ctr">
            <a:noFill/>
            <a:miter lim="800000"/>
            <a:headEnd/>
            <a:tailEnd/>
          </a:ln>
        </p:spPr>
      </p:pic>
      <p:grpSp>
        <p:nvGrpSpPr>
          <p:cNvPr id="5" name="Group 132"/>
          <p:cNvGrpSpPr>
            <a:grpSpLocks/>
          </p:cNvGrpSpPr>
          <p:nvPr/>
        </p:nvGrpSpPr>
        <p:grpSpPr bwMode="auto">
          <a:xfrm>
            <a:off x="5405336" y="5151255"/>
            <a:ext cx="857256" cy="500066"/>
            <a:chOff x="258" y="448397"/>
            <a:chExt cx="1030863" cy="868320"/>
          </a:xfrm>
          <a:solidFill>
            <a:srgbClr val="DDE8C6">
              <a:alpha val="20000"/>
            </a:srgbClr>
          </a:solidFill>
        </p:grpSpPr>
        <p:sp>
          <p:nvSpPr>
            <p:cNvPr id="24" name=" 3"/>
            <p:cNvSpPr/>
            <p:nvPr/>
          </p:nvSpPr>
          <p:spPr>
            <a:xfrm>
              <a:off x="258" y="448397"/>
              <a:ext cx="1030863" cy="868320"/>
            </a:xfrm>
            <a:prstGeom prst="gear6">
              <a:avLst/>
            </a:prstGeom>
            <a:solidFill>
              <a:schemeClr val="accent3">
                <a:lumMod val="60000"/>
                <a:lumOff val="40000"/>
              </a:schemeClr>
            </a:solidFill>
            <a:ln cmpd="sng">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 4"/>
            <p:cNvSpPr/>
            <p:nvPr/>
          </p:nvSpPr>
          <p:spPr>
            <a:xfrm>
              <a:off x="243146" y="669207"/>
              <a:ext cx="545087" cy="426700"/>
            </a:xfrm>
            <a:prstGeom prst="rect">
              <a:avLst/>
            </a:prstGeom>
            <a:noFill/>
            <a:ln cmpd="sng">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1200" b="1" dirty="0">
                  <a:solidFill>
                    <a:prstClr val="white"/>
                  </a:solidFill>
                  <a:latin typeface="Calibri"/>
                </a:rPr>
                <a:t>Event</a:t>
              </a:r>
              <a:endParaRPr lang="en-US" sz="700" b="1" dirty="0">
                <a:solidFill>
                  <a:prstClr val="white"/>
                </a:solidFill>
                <a:latin typeface="Calibri"/>
              </a:endParaRPr>
            </a:p>
          </p:txBody>
        </p:sp>
      </p:grpSp>
      <p:cxnSp>
        <p:nvCxnSpPr>
          <p:cNvPr id="26" name="Curved Connector 13"/>
          <p:cNvCxnSpPr>
            <a:endCxn id="22" idx="1"/>
          </p:cNvCxnSpPr>
          <p:nvPr/>
        </p:nvCxnSpPr>
        <p:spPr>
          <a:xfrm rot="16200000" flipH="1">
            <a:off x="5970758" y="5508710"/>
            <a:ext cx="226487" cy="500066"/>
          </a:xfrm>
          <a:prstGeom prst="curvedConnector2">
            <a:avLst/>
          </a:prstGeom>
          <a:ln w="38100" cmpd="sng">
            <a:tailEnd type="arrow"/>
          </a:ln>
        </p:spPr>
        <p:style>
          <a:lnRef idx="2">
            <a:schemeClr val="accent1"/>
          </a:lnRef>
          <a:fillRef idx="0">
            <a:schemeClr val="accent1"/>
          </a:fillRef>
          <a:effectRef idx="1">
            <a:schemeClr val="accent1"/>
          </a:effectRef>
          <a:fontRef idx="minor">
            <a:schemeClr val="tx1"/>
          </a:fontRef>
        </p:style>
      </p:cxnSp>
      <p:pic>
        <p:nvPicPr>
          <p:cNvPr id="31" name="Picture 30" descr="C:\Users\scohen\Pictures\Microsoft Clip Organizer\j0433941.png"/>
          <p:cNvPicPr>
            <a:picLocks noChangeAspect="1" noChangeArrowheads="1"/>
          </p:cNvPicPr>
          <p:nvPr/>
        </p:nvPicPr>
        <p:blipFill>
          <a:blip r:embed="rId3" cstate="print"/>
          <a:srcRect/>
          <a:stretch>
            <a:fillRect/>
          </a:stretch>
        </p:blipFill>
        <p:spPr bwMode="auto">
          <a:xfrm>
            <a:off x="7334162" y="5860630"/>
            <a:ext cx="785818" cy="647955"/>
          </a:xfrm>
          <a:prstGeom prst="rect">
            <a:avLst/>
          </a:prstGeom>
          <a:noFill/>
          <a:ln w="9525">
            <a:noFill/>
            <a:miter lim="800000"/>
            <a:headEnd/>
            <a:tailEnd/>
          </a:ln>
        </p:spPr>
      </p:pic>
      <p:cxnSp>
        <p:nvCxnSpPr>
          <p:cNvPr id="34" name="Curved Connector 13"/>
          <p:cNvCxnSpPr>
            <a:stCxn id="22" idx="3"/>
            <a:endCxn id="31" idx="1"/>
          </p:cNvCxnSpPr>
          <p:nvPr/>
        </p:nvCxnSpPr>
        <p:spPr>
          <a:xfrm>
            <a:off x="6889656" y="5871991"/>
            <a:ext cx="444507" cy="312617"/>
          </a:xfrm>
          <a:prstGeom prst="curvedConnector3">
            <a:avLst>
              <a:gd name="adj1" fmla="val 50000"/>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7001279" y="5381916"/>
            <a:ext cx="732893" cy="523220"/>
          </a:xfrm>
          <a:prstGeom prst="rect">
            <a:avLst/>
          </a:prstGeom>
          <a:noFill/>
        </p:spPr>
        <p:txBody>
          <a:bodyPr wrap="none" rtlCol="0">
            <a:spAutoFit/>
          </a:bodyPr>
          <a:lstStyle/>
          <a:p>
            <a:pPr defTabSz="914400" fontAlgn="base">
              <a:spcBef>
                <a:spcPct val="0"/>
              </a:spcBef>
              <a:spcAft>
                <a:spcPct val="0"/>
              </a:spcAft>
            </a:pPr>
            <a:r>
              <a:rPr lang="en-US" sz="1400" b="1" dirty="0" smtClean="0">
                <a:solidFill>
                  <a:srgbClr val="00478E"/>
                </a:solidFill>
                <a:latin typeface="Franklin Gothic Medium" pitchFamily="34" charset="0"/>
              </a:rPr>
              <a:t>output </a:t>
            </a:r>
            <a:br>
              <a:rPr lang="en-US" sz="1400" b="1" dirty="0" smtClean="0">
                <a:solidFill>
                  <a:srgbClr val="00478E"/>
                </a:solidFill>
                <a:latin typeface="Franklin Gothic Medium" pitchFamily="34" charset="0"/>
              </a:rPr>
            </a:br>
            <a:r>
              <a:rPr lang="en-US" sz="1400" b="1" dirty="0" smtClean="0">
                <a:solidFill>
                  <a:srgbClr val="00478E"/>
                </a:solidFill>
                <a:latin typeface="Franklin Gothic Medium" pitchFamily="34" charset="0"/>
              </a:rPr>
              <a:t>stream</a:t>
            </a:r>
            <a:endParaRPr lang="en-US" sz="1400" b="1" dirty="0">
              <a:solidFill>
                <a:srgbClr val="00478E"/>
              </a:solidFill>
              <a:latin typeface="Franklin Gothic Medium" pitchFamily="34" charset="0"/>
            </a:endParaRPr>
          </a:p>
        </p:txBody>
      </p:sp>
      <p:sp>
        <p:nvSpPr>
          <p:cNvPr id="27" name="TextBox 26"/>
          <p:cNvSpPr txBox="1"/>
          <p:nvPr/>
        </p:nvSpPr>
        <p:spPr>
          <a:xfrm>
            <a:off x="5390560" y="5751137"/>
            <a:ext cx="732893" cy="523220"/>
          </a:xfrm>
          <a:prstGeom prst="rect">
            <a:avLst/>
          </a:prstGeom>
          <a:noFill/>
        </p:spPr>
        <p:txBody>
          <a:bodyPr wrap="none" rtlCol="0">
            <a:spAutoFit/>
          </a:bodyPr>
          <a:lstStyle/>
          <a:p>
            <a:pPr algn="r" defTabSz="914400" fontAlgn="base">
              <a:spcBef>
                <a:spcPct val="0"/>
              </a:spcBef>
              <a:spcAft>
                <a:spcPct val="0"/>
              </a:spcAft>
            </a:pPr>
            <a:r>
              <a:rPr lang="en-US" sz="1400" b="1" dirty="0" smtClean="0">
                <a:solidFill>
                  <a:srgbClr val="00478E"/>
                </a:solidFill>
                <a:latin typeface="Franklin Gothic Medium" pitchFamily="34" charset="0"/>
              </a:rPr>
              <a:t>input </a:t>
            </a:r>
            <a:br>
              <a:rPr lang="en-US" sz="1400" b="1" dirty="0" smtClean="0">
                <a:solidFill>
                  <a:srgbClr val="00478E"/>
                </a:solidFill>
                <a:latin typeface="Franklin Gothic Medium" pitchFamily="34" charset="0"/>
              </a:rPr>
            </a:br>
            <a:r>
              <a:rPr lang="en-US" sz="1400" b="1" dirty="0" smtClean="0">
                <a:solidFill>
                  <a:srgbClr val="00478E"/>
                </a:solidFill>
                <a:latin typeface="Franklin Gothic Medium" pitchFamily="34" charset="0"/>
              </a:rPr>
              <a:t>stream</a:t>
            </a:r>
            <a:endParaRPr lang="en-US" sz="1400" b="1" dirty="0">
              <a:solidFill>
                <a:srgbClr val="00478E"/>
              </a:solidFill>
              <a:latin typeface="Franklin Gothic Medium"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L-Shape 101"/>
          <p:cNvSpPr/>
          <p:nvPr/>
        </p:nvSpPr>
        <p:spPr>
          <a:xfrm rot="10800000" flipH="1">
            <a:off x="152400" y="1571612"/>
            <a:ext cx="4267200" cy="4857784"/>
          </a:xfrm>
          <a:prstGeom prst="corner">
            <a:avLst>
              <a:gd name="adj1" fmla="val 13786"/>
              <a:gd name="adj2" fmla="val 50717"/>
            </a:avLst>
          </a:prstGeom>
          <a:gradFill flip="none" rotWithShape="1">
            <a:gsLst>
              <a:gs pos="0">
                <a:schemeClr val="accent3">
                  <a:shade val="51000"/>
                  <a:satMod val="130000"/>
                  <a:alpha val="0"/>
                </a:schemeClr>
              </a:gs>
              <a:gs pos="80000">
                <a:schemeClr val="accent3">
                  <a:shade val="93000"/>
                  <a:satMod val="130000"/>
                </a:schemeClr>
              </a:gs>
              <a:gs pos="100000">
                <a:schemeClr val="accent3">
                  <a:shade val="94000"/>
                  <a:satMod val="135000"/>
                </a:schemeClr>
              </a:gs>
            </a:gsLst>
            <a:lin ang="5400000" scaled="1"/>
            <a:tileRec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sz="1200" b="1" dirty="0">
              <a:solidFill>
                <a:prstClr val="black"/>
              </a:solidFill>
              <a:latin typeface="Calibri"/>
            </a:endParaRPr>
          </a:p>
        </p:txBody>
      </p:sp>
      <p:sp>
        <p:nvSpPr>
          <p:cNvPr id="98" name="L-Shape 97"/>
          <p:cNvSpPr/>
          <p:nvPr/>
        </p:nvSpPr>
        <p:spPr>
          <a:xfrm rot="10800000">
            <a:off x="4071934" y="1571612"/>
            <a:ext cx="5072066" cy="4786346"/>
          </a:xfrm>
          <a:prstGeom prst="corner">
            <a:avLst>
              <a:gd name="adj1" fmla="val 12325"/>
              <a:gd name="adj2" fmla="val 55076"/>
            </a:avLst>
          </a:prstGeom>
          <a:gradFill flip="none" rotWithShape="1">
            <a:gsLst>
              <a:gs pos="0">
                <a:schemeClr val="accent3">
                  <a:shade val="51000"/>
                  <a:satMod val="130000"/>
                  <a:alpha val="0"/>
                </a:schemeClr>
              </a:gs>
              <a:gs pos="80000">
                <a:schemeClr val="accent3">
                  <a:shade val="93000"/>
                  <a:satMod val="130000"/>
                </a:schemeClr>
              </a:gs>
              <a:gs pos="100000">
                <a:schemeClr val="accent3">
                  <a:shade val="94000"/>
                  <a:satMod val="135000"/>
                </a:schemeClr>
              </a:gs>
            </a:gsLst>
            <a:lin ang="5400000" scaled="1"/>
            <a:tileRect/>
          </a:gra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sz="1200" b="1" dirty="0">
              <a:solidFill>
                <a:prstClr val="black"/>
              </a:solidFill>
              <a:latin typeface="Calibri"/>
            </a:endParaRPr>
          </a:p>
        </p:txBody>
      </p:sp>
      <p:sp>
        <p:nvSpPr>
          <p:cNvPr id="2" name="Title 1"/>
          <p:cNvSpPr>
            <a:spLocks noGrp="1"/>
          </p:cNvSpPr>
          <p:nvPr>
            <p:ph type="title"/>
          </p:nvPr>
        </p:nvSpPr>
        <p:spPr>
          <a:xfrm>
            <a:off x="381000" y="49214"/>
            <a:ext cx="8382000" cy="590931"/>
          </a:xfrm>
        </p:spPr>
        <p:txBody>
          <a:bodyPr/>
          <a:lstStyle/>
          <a:p>
            <a:r>
              <a:rPr lang="en-US" sz="3600" dirty="0" smtClean="0"/>
              <a:t>Overview: Microsoft </a:t>
            </a:r>
            <a:r>
              <a:rPr lang="en-US" sz="3600" dirty="0" err="1" smtClean="0"/>
              <a:t>StreamInsight</a:t>
            </a:r>
            <a:endParaRPr lang="en-US" sz="3600" dirty="0"/>
          </a:p>
        </p:txBody>
      </p:sp>
      <p:sp>
        <p:nvSpPr>
          <p:cNvPr id="5" name="Slide Number Placeholder 4"/>
          <p:cNvSpPr>
            <a:spLocks noGrp="1"/>
          </p:cNvSpPr>
          <p:nvPr>
            <p:ph type="sldNum" sz="quarter" idx="4294967295"/>
          </p:nvPr>
        </p:nvSpPr>
        <p:spPr>
          <a:xfrm>
            <a:off x="6553201" y="6356354"/>
            <a:ext cx="2133600" cy="365125"/>
          </a:xfrm>
          <a:prstGeom prst="rect">
            <a:avLst/>
          </a:prstGeom>
        </p:spPr>
        <p:txBody>
          <a:bodyPr/>
          <a:lstStyle/>
          <a:p>
            <a:pPr algn="r" defTabSz="914400" fontAlgn="base">
              <a:spcBef>
                <a:spcPct val="0"/>
              </a:spcBef>
              <a:spcAft>
                <a:spcPct val="0"/>
              </a:spcAft>
            </a:pPr>
            <a:fld id="{9ED8651B-2165-4D02-A109-43FC58648137}" type="slidenum">
              <a:rPr lang="en-US" sz="1200" b="1">
                <a:solidFill>
                  <a:prstClr val="black">
                    <a:tint val="75000"/>
                  </a:prstClr>
                </a:solidFill>
                <a:latin typeface="Calibri"/>
              </a:rPr>
              <a:pPr algn="r" defTabSz="914400" fontAlgn="base">
                <a:spcBef>
                  <a:spcPct val="0"/>
                </a:spcBef>
                <a:spcAft>
                  <a:spcPct val="0"/>
                </a:spcAft>
              </a:pPr>
              <a:t>6</a:t>
            </a:fld>
            <a:endParaRPr lang="en-US" sz="1200" b="1">
              <a:solidFill>
                <a:prstClr val="black">
                  <a:tint val="75000"/>
                </a:prstClr>
              </a:solidFill>
              <a:latin typeface="Calibri"/>
            </a:endParaRPr>
          </a:p>
        </p:txBody>
      </p:sp>
      <p:sp>
        <p:nvSpPr>
          <p:cNvPr id="7" name="AutoShape 5"/>
          <p:cNvSpPr>
            <a:spLocks noChangeArrowheads="1"/>
          </p:cNvSpPr>
          <p:nvPr/>
        </p:nvSpPr>
        <p:spPr bwMode="auto">
          <a:xfrm>
            <a:off x="2133600" y="2309834"/>
            <a:ext cx="4953000" cy="2974834"/>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lstStyle/>
          <a:p>
            <a:pPr defTabSz="914400" fontAlgn="base">
              <a:spcBef>
                <a:spcPct val="0"/>
              </a:spcBef>
              <a:spcAft>
                <a:spcPct val="0"/>
              </a:spcAft>
              <a:defRPr/>
            </a:pPr>
            <a:endParaRPr lang="en-US" sz="700" b="1" dirty="0">
              <a:solidFill>
                <a:prstClr val="black"/>
              </a:solidFill>
              <a:latin typeface="Calibri"/>
            </a:endParaRPr>
          </a:p>
        </p:txBody>
      </p:sp>
      <p:sp>
        <p:nvSpPr>
          <p:cNvPr id="8" name="AutoShape 15"/>
          <p:cNvSpPr>
            <a:spLocks noChangeArrowheads="1"/>
          </p:cNvSpPr>
          <p:nvPr/>
        </p:nvSpPr>
        <p:spPr bwMode="auto">
          <a:xfrm>
            <a:off x="3276599" y="2503114"/>
            <a:ext cx="2565872" cy="2488389"/>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a:lstStyle/>
          <a:p>
            <a:pPr algn="ctr" defTabSz="914400" eaLnBrk="0" fontAlgn="base" hangingPunct="0">
              <a:spcBef>
                <a:spcPct val="0"/>
              </a:spcBef>
              <a:spcAft>
                <a:spcPct val="0"/>
              </a:spcAft>
              <a:defRPr/>
            </a:pPr>
            <a:r>
              <a:rPr lang="en-US" sz="2000" b="1" dirty="0" err="1" smtClean="0">
                <a:solidFill>
                  <a:prstClr val="black"/>
                </a:solidFill>
                <a:latin typeface="Calibri"/>
              </a:rPr>
              <a:t>StreamInsight</a:t>
            </a:r>
            <a:r>
              <a:rPr lang="en-US" sz="2000" b="1" dirty="0" smtClean="0">
                <a:solidFill>
                  <a:prstClr val="black"/>
                </a:solidFill>
                <a:latin typeface="Calibri"/>
              </a:rPr>
              <a:t> Engine</a:t>
            </a:r>
            <a:endParaRPr lang="en-US" sz="2000" b="1" dirty="0">
              <a:solidFill>
                <a:prstClr val="black"/>
              </a:solidFill>
              <a:latin typeface="Calibri"/>
            </a:endParaRPr>
          </a:p>
        </p:txBody>
      </p:sp>
      <p:sp>
        <p:nvSpPr>
          <p:cNvPr id="9" name="AutoShape 18"/>
          <p:cNvSpPr>
            <a:spLocks noChangeArrowheads="1"/>
          </p:cNvSpPr>
          <p:nvPr/>
        </p:nvSpPr>
        <p:spPr bwMode="auto">
          <a:xfrm rot="5400000">
            <a:off x="5494654" y="3531436"/>
            <a:ext cx="2432548" cy="446544"/>
          </a:xfrm>
          <a:prstGeom prst="roundRect">
            <a:avLst>
              <a:gd name="adj" fmla="val 16667"/>
            </a:avLst>
          </a:prstGeom>
          <a:solidFill>
            <a:srgbClr val="DDE8C6">
              <a:alpha val="20000"/>
            </a:srgbClr>
          </a:solidFill>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defTabSz="914400" eaLnBrk="0" fontAlgn="base" hangingPunct="0">
              <a:spcBef>
                <a:spcPct val="0"/>
              </a:spcBef>
              <a:spcAft>
                <a:spcPct val="0"/>
              </a:spcAft>
              <a:defRPr/>
            </a:pPr>
            <a:r>
              <a:rPr lang="en-US" sz="1400" b="1" dirty="0">
                <a:solidFill>
                  <a:prstClr val="black"/>
                </a:solidFill>
                <a:latin typeface="Calibri"/>
              </a:rPr>
              <a:t>Output Adapters</a:t>
            </a:r>
          </a:p>
          <a:p>
            <a:pPr algn="ctr" defTabSz="914400" eaLnBrk="0" fontAlgn="base" hangingPunct="0">
              <a:spcBef>
                <a:spcPct val="0"/>
              </a:spcBef>
              <a:spcAft>
                <a:spcPct val="0"/>
              </a:spcAft>
              <a:defRPr/>
            </a:pPr>
            <a:endParaRPr lang="en-US" sz="800" b="1" dirty="0">
              <a:solidFill>
                <a:prstClr val="black"/>
              </a:solidFill>
              <a:latin typeface="Calibri"/>
            </a:endParaRPr>
          </a:p>
        </p:txBody>
      </p:sp>
      <p:sp>
        <p:nvSpPr>
          <p:cNvPr id="10" name="AutoShape 17"/>
          <p:cNvSpPr>
            <a:spLocks noChangeArrowheads="1"/>
          </p:cNvSpPr>
          <p:nvPr/>
        </p:nvSpPr>
        <p:spPr bwMode="auto">
          <a:xfrm rot="5400000">
            <a:off x="1174014" y="3570585"/>
            <a:ext cx="2442041" cy="370465"/>
          </a:xfrm>
          <a:prstGeom prst="roundRect">
            <a:avLst>
              <a:gd name="adj" fmla="val 16667"/>
            </a:avLst>
          </a:prstGeom>
          <a:solidFill>
            <a:srgbClr val="DDE8C6">
              <a:alpha val="20000"/>
            </a:srgbClr>
          </a:solidFill>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defTabSz="914400" eaLnBrk="0" fontAlgn="base" hangingPunct="0">
              <a:spcBef>
                <a:spcPct val="0"/>
              </a:spcBef>
              <a:spcAft>
                <a:spcPct val="0"/>
              </a:spcAft>
              <a:defRPr/>
            </a:pPr>
            <a:r>
              <a:rPr lang="en-US" sz="1400" b="1" dirty="0">
                <a:solidFill>
                  <a:prstClr val="black"/>
                </a:solidFill>
                <a:latin typeface="Calibri"/>
              </a:rPr>
              <a:t>Input Adapters</a:t>
            </a:r>
          </a:p>
        </p:txBody>
      </p:sp>
      <p:sp>
        <p:nvSpPr>
          <p:cNvPr id="16" name="Rectangle 15"/>
          <p:cNvSpPr/>
          <p:nvPr/>
        </p:nvSpPr>
        <p:spPr bwMode="auto">
          <a:xfrm rot="10800000">
            <a:off x="3505200" y="3376633"/>
            <a:ext cx="838200" cy="6858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vert" lIns="90488" tIns="44450" rIns="90488" bIns="44450" anchor="ctr"/>
          <a:lstStyle/>
          <a:p>
            <a:pPr algn="ctr" defTabSz="914400" fontAlgn="base">
              <a:spcBef>
                <a:spcPct val="0"/>
              </a:spcBef>
              <a:spcAft>
                <a:spcPct val="0"/>
              </a:spcAft>
              <a:defRPr/>
            </a:pPr>
            <a:endParaRPr lang="en-US" sz="300" b="1" dirty="0">
              <a:solidFill>
                <a:srgbClr val="191B7B"/>
              </a:solidFill>
              <a:latin typeface="Calibri"/>
            </a:endParaRPr>
          </a:p>
        </p:txBody>
      </p:sp>
      <p:grpSp>
        <p:nvGrpSpPr>
          <p:cNvPr id="3" name="Group 132"/>
          <p:cNvGrpSpPr>
            <a:grpSpLocks/>
          </p:cNvGrpSpPr>
          <p:nvPr/>
        </p:nvGrpSpPr>
        <p:grpSpPr bwMode="auto">
          <a:xfrm>
            <a:off x="2590802" y="4205163"/>
            <a:ext cx="624663" cy="314475"/>
            <a:chOff x="258" y="448397"/>
            <a:chExt cx="1030863" cy="868320"/>
          </a:xfrm>
          <a:solidFill>
            <a:srgbClr val="DDE8C6">
              <a:alpha val="20000"/>
            </a:srgbClr>
          </a:solidFill>
        </p:grpSpPr>
        <p:sp>
          <p:nvSpPr>
            <p:cNvPr id="33"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sp>
        <p:nvSpPr>
          <p:cNvPr id="26" name="TextBox 143"/>
          <p:cNvSpPr txBox="1">
            <a:spLocks noChangeArrowheads="1"/>
          </p:cNvSpPr>
          <p:nvPr/>
        </p:nvSpPr>
        <p:spPr bwMode="auto">
          <a:xfrm>
            <a:off x="3581400" y="3039568"/>
            <a:ext cx="1811413" cy="184666"/>
          </a:xfrm>
          <a:prstGeom prst="rect">
            <a:avLst/>
          </a:prstGeom>
          <a:solidFill>
            <a:srgbClr val="DDE8C6">
              <a:alpha val="20000"/>
            </a:srgbClr>
          </a:solidFill>
          <a:ln w="9525">
            <a:noFill/>
            <a:miter lim="800000"/>
            <a:headEnd/>
            <a:tailEnd/>
          </a:ln>
        </p:spPr>
        <p:txBody>
          <a:bodyPr lIns="0" tIns="0" rIns="0" bIns="0">
            <a:spAutoFit/>
          </a:bodyPr>
          <a:lstStyle/>
          <a:p>
            <a:pPr algn="ctr" defTabSz="914400" fontAlgn="base">
              <a:spcBef>
                <a:spcPct val="0"/>
              </a:spcBef>
              <a:spcAft>
                <a:spcPct val="0"/>
              </a:spcAft>
            </a:pPr>
            <a:r>
              <a:rPr lang="en-US" sz="1200" b="1" dirty="0">
                <a:solidFill>
                  <a:prstClr val="black"/>
                </a:solidFill>
                <a:latin typeface="Calibri"/>
              </a:rPr>
              <a:t>Standing Queries</a:t>
            </a:r>
          </a:p>
        </p:txBody>
      </p:sp>
      <p:cxnSp>
        <p:nvCxnSpPr>
          <p:cNvPr id="27" name="Shape 189"/>
          <p:cNvCxnSpPr>
            <a:cxnSpLocks noChangeShapeType="1"/>
          </p:cNvCxnSpPr>
          <p:nvPr/>
        </p:nvCxnSpPr>
        <p:spPr bwMode="auto">
          <a:xfrm flipV="1">
            <a:off x="3200400" y="2767034"/>
            <a:ext cx="82541" cy="0"/>
          </a:xfrm>
          <a:prstGeom prst="bentConnector5">
            <a:avLst>
              <a:gd name="adj1" fmla="val 2736"/>
              <a:gd name="adj2" fmla="val 123400032"/>
              <a:gd name="adj3" fmla="val -693545"/>
            </a:avLst>
          </a:prstGeom>
          <a:solidFill>
            <a:srgbClr val="DDE8C6">
              <a:alpha val="20000"/>
            </a:srgbClr>
          </a:solidFill>
          <a:ln w="9525" algn="ctr">
            <a:solidFill>
              <a:schemeClr val="tx1"/>
            </a:solidFill>
            <a:round/>
            <a:headEnd/>
            <a:tailEnd type="triangle" w="med" len="med"/>
          </a:ln>
        </p:spPr>
      </p:cxnSp>
      <p:cxnSp>
        <p:nvCxnSpPr>
          <p:cNvPr id="28" name="Shape 194"/>
          <p:cNvCxnSpPr>
            <a:cxnSpLocks noChangeShapeType="1"/>
          </p:cNvCxnSpPr>
          <p:nvPr/>
        </p:nvCxnSpPr>
        <p:spPr bwMode="auto">
          <a:xfrm>
            <a:off x="5867400" y="4365646"/>
            <a:ext cx="609600" cy="1588"/>
          </a:xfrm>
          <a:prstGeom prst="bentConnector3">
            <a:avLst>
              <a:gd name="adj1" fmla="val 50000"/>
            </a:avLst>
          </a:prstGeom>
          <a:solidFill>
            <a:srgbClr val="DDE8C6">
              <a:alpha val="20000"/>
            </a:srgbClr>
          </a:solidFill>
          <a:ln w="9525" algn="ctr">
            <a:solidFill>
              <a:schemeClr val="tx1"/>
            </a:solidFill>
            <a:round/>
            <a:headEnd/>
            <a:tailEnd type="triangle" w="med" len="med"/>
          </a:ln>
        </p:spPr>
      </p:cxnSp>
      <p:pic>
        <p:nvPicPr>
          <p:cNvPr id="35" name="Picture 3" descr="C:\Documents and Settings\antonk\Local Settings\Temporary Internet Files\Content.IE5\AV78XKCM\MCj04348450000[1].png"/>
          <p:cNvPicPr>
            <a:picLocks noChangeAspect="1" noChangeArrowheads="1"/>
          </p:cNvPicPr>
          <p:nvPr/>
        </p:nvPicPr>
        <p:blipFill>
          <a:blip r:embed="rId3" cstate="print"/>
          <a:srcRect/>
          <a:stretch>
            <a:fillRect/>
          </a:stretch>
        </p:blipFill>
        <p:spPr bwMode="auto">
          <a:xfrm>
            <a:off x="3657601" y="5423478"/>
            <a:ext cx="1200152" cy="1077356"/>
          </a:xfrm>
          <a:prstGeom prst="rect">
            <a:avLst/>
          </a:prstGeom>
          <a:noFill/>
        </p:spPr>
      </p:pic>
      <p:sp>
        <p:nvSpPr>
          <p:cNvPr id="39" name="Can 38"/>
          <p:cNvSpPr/>
          <p:nvPr/>
        </p:nvSpPr>
        <p:spPr>
          <a:xfrm>
            <a:off x="4343400" y="5572144"/>
            <a:ext cx="538678" cy="773917"/>
          </a:xfrm>
          <a:prstGeom prst="can">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sz="1200" b="1" dirty="0">
              <a:solidFill>
                <a:prstClr val="black"/>
              </a:solidFill>
              <a:latin typeface="Calibri"/>
            </a:endParaRPr>
          </a:p>
        </p:txBody>
      </p:sp>
      <p:sp>
        <p:nvSpPr>
          <p:cNvPr id="41" name="TextBox 40"/>
          <p:cNvSpPr txBox="1"/>
          <p:nvPr/>
        </p:nvSpPr>
        <p:spPr>
          <a:xfrm>
            <a:off x="204843" y="1702346"/>
            <a:ext cx="1639551" cy="400110"/>
          </a:xfrm>
          <a:prstGeom prst="rect">
            <a:avLst/>
          </a:prstGeom>
          <a:noFill/>
        </p:spPr>
        <p:txBody>
          <a:bodyPr wrap="none" rtlCol="0">
            <a:spAutoFit/>
          </a:bodyPr>
          <a:lstStyle/>
          <a:p>
            <a:pPr defTabSz="914400" fontAlgn="base">
              <a:spcBef>
                <a:spcPct val="0"/>
              </a:spcBef>
              <a:spcAft>
                <a:spcPct val="0"/>
              </a:spcAft>
            </a:pPr>
            <a:r>
              <a:rPr lang="en-US" sz="2000" b="1" dirty="0">
                <a:solidFill>
                  <a:srgbClr val="FFFFFF"/>
                </a:solidFill>
                <a:latin typeface="Calibri"/>
              </a:rPr>
              <a:t>Event sources</a:t>
            </a:r>
          </a:p>
        </p:txBody>
      </p:sp>
      <p:sp>
        <p:nvSpPr>
          <p:cNvPr id="42" name="TextBox 41"/>
          <p:cNvSpPr txBox="1"/>
          <p:nvPr/>
        </p:nvSpPr>
        <p:spPr>
          <a:xfrm>
            <a:off x="7367643" y="1683326"/>
            <a:ext cx="1572290" cy="400110"/>
          </a:xfrm>
          <a:prstGeom prst="rect">
            <a:avLst/>
          </a:prstGeom>
          <a:noFill/>
        </p:spPr>
        <p:txBody>
          <a:bodyPr wrap="none" rtlCol="0">
            <a:spAutoFit/>
          </a:bodyPr>
          <a:lstStyle/>
          <a:p>
            <a:pPr defTabSz="914400" fontAlgn="base">
              <a:spcBef>
                <a:spcPct val="0"/>
              </a:spcBef>
              <a:spcAft>
                <a:spcPct val="0"/>
              </a:spcAft>
            </a:pPr>
            <a:r>
              <a:rPr lang="en-US" sz="2000" b="1" dirty="0">
                <a:solidFill>
                  <a:srgbClr val="FFFFFF"/>
                </a:solidFill>
                <a:latin typeface="Calibri"/>
              </a:rPr>
              <a:t>Event targets</a:t>
            </a:r>
          </a:p>
        </p:txBody>
      </p:sp>
      <p:pic>
        <p:nvPicPr>
          <p:cNvPr id="43" name="Picture 300"/>
          <p:cNvPicPr>
            <a:picLocks noChangeAspect="1" noChangeArrowheads="1"/>
          </p:cNvPicPr>
          <p:nvPr/>
        </p:nvPicPr>
        <p:blipFill>
          <a:blip r:embed="rId4" cstate="print"/>
          <a:srcRect/>
          <a:stretch>
            <a:fillRect/>
          </a:stretch>
        </p:blipFill>
        <p:spPr bwMode="auto">
          <a:xfrm>
            <a:off x="609602" y="2914501"/>
            <a:ext cx="533399" cy="697991"/>
          </a:xfrm>
          <a:prstGeom prst="rect">
            <a:avLst/>
          </a:prstGeom>
          <a:noFill/>
          <a:ln w="9525" algn="ctr">
            <a:noFill/>
            <a:miter lim="800000"/>
            <a:headEnd/>
            <a:tailEnd/>
          </a:ln>
        </p:spPr>
      </p:pic>
      <p:pic>
        <p:nvPicPr>
          <p:cNvPr id="44" name="Picture 308"/>
          <p:cNvPicPr>
            <a:picLocks noChangeAspect="1" noChangeArrowheads="1"/>
          </p:cNvPicPr>
          <p:nvPr/>
        </p:nvPicPr>
        <p:blipFill>
          <a:blip r:embed="rId5" cstate="print"/>
          <a:srcRect/>
          <a:stretch>
            <a:fillRect/>
          </a:stretch>
        </p:blipFill>
        <p:spPr bwMode="auto">
          <a:xfrm>
            <a:off x="8153400" y="2243158"/>
            <a:ext cx="609600" cy="565150"/>
          </a:xfrm>
          <a:prstGeom prst="rect">
            <a:avLst/>
          </a:prstGeom>
          <a:noFill/>
          <a:ln w="9525" algn="ctr">
            <a:noFill/>
            <a:miter lim="800000"/>
            <a:headEnd/>
            <a:tailEnd/>
          </a:ln>
        </p:spPr>
      </p:pic>
      <p:pic>
        <p:nvPicPr>
          <p:cNvPr id="45" name="Picture 307"/>
          <p:cNvPicPr>
            <a:picLocks noChangeAspect="1" noChangeArrowheads="1"/>
          </p:cNvPicPr>
          <p:nvPr/>
        </p:nvPicPr>
        <p:blipFill>
          <a:blip r:embed="rId6" cstate="print"/>
          <a:srcRect/>
          <a:stretch>
            <a:fillRect/>
          </a:stretch>
        </p:blipFill>
        <p:spPr bwMode="auto">
          <a:xfrm>
            <a:off x="7696200" y="3130064"/>
            <a:ext cx="685800" cy="631825"/>
          </a:xfrm>
          <a:prstGeom prst="rect">
            <a:avLst/>
          </a:prstGeom>
          <a:noFill/>
          <a:ln w="9525" algn="ctr">
            <a:noFill/>
            <a:miter lim="800000"/>
            <a:headEnd/>
            <a:tailEnd/>
          </a:ln>
        </p:spPr>
      </p:pic>
      <p:pic>
        <p:nvPicPr>
          <p:cNvPr id="46" name="Picture 338"/>
          <p:cNvPicPr>
            <a:picLocks noChangeAspect="1" noChangeArrowheads="1"/>
          </p:cNvPicPr>
          <p:nvPr/>
        </p:nvPicPr>
        <p:blipFill>
          <a:blip r:embed="rId7" cstate="print"/>
          <a:srcRect/>
          <a:stretch>
            <a:fillRect/>
          </a:stretch>
        </p:blipFill>
        <p:spPr bwMode="auto">
          <a:xfrm>
            <a:off x="204250" y="4028321"/>
            <a:ext cx="557750" cy="730250"/>
          </a:xfrm>
          <a:prstGeom prst="rect">
            <a:avLst/>
          </a:prstGeom>
          <a:noFill/>
          <a:ln w="9525" algn="ctr">
            <a:noFill/>
            <a:miter lim="800000"/>
            <a:headEnd/>
            <a:tailEnd/>
          </a:ln>
        </p:spPr>
      </p:pic>
      <p:pic>
        <p:nvPicPr>
          <p:cNvPr id="47" name="Picture 281"/>
          <p:cNvPicPr>
            <a:picLocks noChangeAspect="1" noChangeArrowheads="1"/>
          </p:cNvPicPr>
          <p:nvPr/>
        </p:nvPicPr>
        <p:blipFill>
          <a:blip r:embed="rId8" cstate="print"/>
          <a:srcRect/>
          <a:stretch>
            <a:fillRect/>
          </a:stretch>
        </p:blipFill>
        <p:spPr bwMode="auto">
          <a:xfrm>
            <a:off x="381003" y="2047125"/>
            <a:ext cx="304799" cy="453033"/>
          </a:xfrm>
          <a:prstGeom prst="rect">
            <a:avLst/>
          </a:prstGeom>
          <a:noFill/>
          <a:ln w="9525" algn="ctr">
            <a:noFill/>
            <a:miter lim="800000"/>
            <a:headEnd/>
            <a:tailEnd/>
          </a:ln>
        </p:spPr>
      </p:pic>
      <p:pic>
        <p:nvPicPr>
          <p:cNvPr id="49" name="Picture 293"/>
          <p:cNvPicPr>
            <a:picLocks noChangeAspect="1" noChangeArrowheads="1"/>
          </p:cNvPicPr>
          <p:nvPr/>
        </p:nvPicPr>
        <p:blipFill>
          <a:blip r:embed="rId9" cstate="print"/>
          <a:srcRect/>
          <a:stretch>
            <a:fillRect/>
          </a:stretch>
        </p:blipFill>
        <p:spPr bwMode="auto">
          <a:xfrm>
            <a:off x="838200" y="2199521"/>
            <a:ext cx="609600" cy="273050"/>
          </a:xfrm>
          <a:prstGeom prst="rect">
            <a:avLst/>
          </a:prstGeom>
          <a:noFill/>
          <a:ln w="9525" algn="ctr">
            <a:noFill/>
            <a:miter lim="800000"/>
            <a:headEnd/>
            <a:tailEnd/>
          </a:ln>
        </p:spPr>
      </p:pic>
      <p:sp>
        <p:nvSpPr>
          <p:cNvPr id="50" name="TextBox 49"/>
          <p:cNvSpPr txBox="1"/>
          <p:nvPr/>
        </p:nvSpPr>
        <p:spPr>
          <a:xfrm>
            <a:off x="305591" y="2504325"/>
            <a:ext cx="1236813" cy="276999"/>
          </a:xfrm>
          <a:prstGeom prst="rect">
            <a:avLst/>
          </a:prstGeom>
          <a:noFill/>
        </p:spPr>
        <p:txBody>
          <a:bodyPr wrap="none" rtlCol="0">
            <a:spAutoFit/>
          </a:bodyPr>
          <a:lstStyle/>
          <a:p>
            <a:pPr defTabSz="914400" fontAlgn="base">
              <a:spcBef>
                <a:spcPct val="0"/>
              </a:spcBef>
              <a:spcAft>
                <a:spcPct val="0"/>
              </a:spcAft>
            </a:pPr>
            <a:r>
              <a:rPr lang="en-US" sz="1200" b="1" dirty="0">
                <a:solidFill>
                  <a:srgbClr val="FFFFFF"/>
                </a:solidFill>
                <a:latin typeface="Calibri"/>
              </a:rPr>
              <a:t>Devices, Sensors</a:t>
            </a:r>
          </a:p>
        </p:txBody>
      </p:sp>
      <p:sp>
        <p:nvSpPr>
          <p:cNvPr id="51" name="TextBox 50"/>
          <p:cNvSpPr txBox="1"/>
          <p:nvPr/>
        </p:nvSpPr>
        <p:spPr>
          <a:xfrm>
            <a:off x="340010" y="3571124"/>
            <a:ext cx="969111" cy="276999"/>
          </a:xfrm>
          <a:prstGeom prst="rect">
            <a:avLst/>
          </a:prstGeom>
          <a:noFill/>
        </p:spPr>
        <p:txBody>
          <a:bodyPr wrap="none" rtlCol="0">
            <a:spAutoFit/>
          </a:bodyPr>
          <a:lstStyle/>
          <a:p>
            <a:pPr defTabSz="914400" fontAlgn="base">
              <a:spcBef>
                <a:spcPct val="0"/>
              </a:spcBef>
              <a:spcAft>
                <a:spcPct val="0"/>
              </a:spcAft>
            </a:pPr>
            <a:r>
              <a:rPr lang="en-US" sz="1200" b="1" dirty="0">
                <a:solidFill>
                  <a:srgbClr val="FFFFFF"/>
                </a:solidFill>
                <a:latin typeface="Calibri"/>
              </a:rPr>
              <a:t>Web servers</a:t>
            </a:r>
          </a:p>
        </p:txBody>
      </p:sp>
      <p:sp>
        <p:nvSpPr>
          <p:cNvPr id="52" name="TextBox 51"/>
          <p:cNvSpPr txBox="1"/>
          <p:nvPr/>
        </p:nvSpPr>
        <p:spPr>
          <a:xfrm>
            <a:off x="76202" y="4848272"/>
            <a:ext cx="1793889" cy="276999"/>
          </a:xfrm>
          <a:prstGeom prst="rect">
            <a:avLst/>
          </a:prstGeom>
          <a:noFill/>
        </p:spPr>
        <p:txBody>
          <a:bodyPr wrap="none" rtlCol="0">
            <a:spAutoFit/>
          </a:bodyPr>
          <a:lstStyle/>
          <a:p>
            <a:pPr defTabSz="914400" fontAlgn="base">
              <a:spcBef>
                <a:spcPct val="0"/>
              </a:spcBef>
              <a:spcAft>
                <a:spcPct val="0"/>
              </a:spcAft>
            </a:pPr>
            <a:r>
              <a:rPr lang="en-US" sz="1200" b="1" dirty="0">
                <a:solidFill>
                  <a:srgbClr val="FFFFFF"/>
                </a:solidFill>
                <a:latin typeface="Calibri"/>
              </a:rPr>
              <a:t>Event stores &amp; Databases</a:t>
            </a:r>
          </a:p>
        </p:txBody>
      </p:sp>
      <p:grpSp>
        <p:nvGrpSpPr>
          <p:cNvPr id="4" name="Group 54"/>
          <p:cNvGrpSpPr/>
          <p:nvPr/>
        </p:nvGrpSpPr>
        <p:grpSpPr>
          <a:xfrm>
            <a:off x="936334" y="4028321"/>
            <a:ext cx="740066" cy="762000"/>
            <a:chOff x="555334" y="4191000"/>
            <a:chExt cx="587666" cy="609600"/>
          </a:xfrm>
        </p:grpSpPr>
        <p:pic>
          <p:nvPicPr>
            <p:cNvPr id="53" name="Picture 3" descr="C:\Documents and Settings\antonk\Local Settings\Temporary Internet Files\Content.IE5\AV78XKCM\MCj04348450000[1].png"/>
            <p:cNvPicPr>
              <a:picLocks noChangeAspect="1" noChangeArrowheads="1"/>
            </p:cNvPicPr>
            <p:nvPr/>
          </p:nvPicPr>
          <p:blipFill>
            <a:blip r:embed="rId3" cstate="print"/>
            <a:srcRect/>
            <a:stretch>
              <a:fillRect/>
            </a:stretch>
          </p:blipFill>
          <p:spPr bwMode="auto">
            <a:xfrm>
              <a:off x="555334" y="4191000"/>
              <a:ext cx="587666" cy="527538"/>
            </a:xfrm>
            <a:prstGeom prst="rect">
              <a:avLst/>
            </a:prstGeom>
            <a:noFill/>
          </p:spPr>
        </p:pic>
        <p:sp>
          <p:nvSpPr>
            <p:cNvPr id="54" name="Can 53"/>
            <p:cNvSpPr/>
            <p:nvPr/>
          </p:nvSpPr>
          <p:spPr>
            <a:xfrm>
              <a:off x="860133" y="4419600"/>
              <a:ext cx="228600" cy="381000"/>
            </a:xfrm>
            <a:prstGeom prst="can">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sz="1200" b="1" dirty="0">
                <a:solidFill>
                  <a:prstClr val="black"/>
                </a:solidFill>
                <a:latin typeface="Calibri"/>
              </a:endParaRPr>
            </a:p>
          </p:txBody>
        </p:sp>
      </p:grpSp>
      <p:pic>
        <p:nvPicPr>
          <p:cNvPr id="52226" name="Picture 2" descr="Bloomberg Professional Service"/>
          <p:cNvPicPr>
            <a:picLocks noChangeAspect="1" noChangeArrowheads="1"/>
          </p:cNvPicPr>
          <p:nvPr/>
        </p:nvPicPr>
        <p:blipFill>
          <a:blip r:embed="rId10" cstate="print"/>
          <a:srcRect l="2614" t="12749" r="3268" b="39442"/>
          <a:stretch>
            <a:fillRect/>
          </a:stretch>
        </p:blipFill>
        <p:spPr bwMode="auto">
          <a:xfrm>
            <a:off x="7561087" y="4224358"/>
            <a:ext cx="1447800" cy="603250"/>
          </a:xfrm>
          <a:prstGeom prst="rect">
            <a:avLst/>
          </a:prstGeom>
          <a:noFill/>
        </p:spPr>
      </p:pic>
      <p:sp>
        <p:nvSpPr>
          <p:cNvPr id="59" name="TextBox 58"/>
          <p:cNvSpPr txBox="1"/>
          <p:nvPr/>
        </p:nvSpPr>
        <p:spPr>
          <a:xfrm>
            <a:off x="152401" y="5698585"/>
            <a:ext cx="1891095" cy="276999"/>
          </a:xfrm>
          <a:prstGeom prst="rect">
            <a:avLst/>
          </a:prstGeom>
          <a:noFill/>
        </p:spPr>
        <p:txBody>
          <a:bodyPr wrap="none" rtlCol="0">
            <a:spAutoFit/>
          </a:bodyPr>
          <a:lstStyle/>
          <a:p>
            <a:pPr defTabSz="914400" fontAlgn="base">
              <a:spcBef>
                <a:spcPct val="0"/>
              </a:spcBef>
              <a:spcAft>
                <a:spcPct val="0"/>
              </a:spcAft>
            </a:pPr>
            <a:r>
              <a:rPr lang="en-US" sz="1200" b="1" dirty="0">
                <a:solidFill>
                  <a:srgbClr val="FFFFFF"/>
                </a:solidFill>
                <a:latin typeface="Calibri"/>
              </a:rPr>
              <a:t>Stock tickers &amp; News feeds</a:t>
            </a:r>
          </a:p>
        </p:txBody>
      </p:sp>
      <p:sp>
        <p:nvSpPr>
          <p:cNvPr id="62" name="Rectangle 61"/>
          <p:cNvSpPr/>
          <p:nvPr/>
        </p:nvSpPr>
        <p:spPr bwMode="auto">
          <a:xfrm rot="10800000">
            <a:off x="4572000" y="3376634"/>
            <a:ext cx="838200" cy="6858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vert" lIns="90488" tIns="44450" rIns="90488" bIns="44450" anchor="ctr"/>
          <a:lstStyle/>
          <a:p>
            <a:pPr algn="ctr" defTabSz="914400" fontAlgn="base">
              <a:spcBef>
                <a:spcPct val="0"/>
              </a:spcBef>
              <a:spcAft>
                <a:spcPct val="0"/>
              </a:spcAft>
              <a:defRPr/>
            </a:pPr>
            <a:endParaRPr lang="en-US" sz="300" b="1" dirty="0">
              <a:solidFill>
                <a:srgbClr val="191B7B"/>
              </a:solidFill>
              <a:latin typeface="Calibri"/>
            </a:endParaRPr>
          </a:p>
        </p:txBody>
      </p:sp>
      <p:sp>
        <p:nvSpPr>
          <p:cNvPr id="63" name="Rectangle 62"/>
          <p:cNvSpPr/>
          <p:nvPr/>
        </p:nvSpPr>
        <p:spPr bwMode="auto">
          <a:xfrm rot="10800000">
            <a:off x="4038601" y="4138634"/>
            <a:ext cx="838200" cy="6858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vert" lIns="90488" tIns="44450" rIns="90488" bIns="44450" anchor="ctr"/>
          <a:lstStyle/>
          <a:p>
            <a:pPr algn="ctr" defTabSz="914400" fontAlgn="base">
              <a:spcBef>
                <a:spcPct val="0"/>
              </a:spcBef>
              <a:spcAft>
                <a:spcPct val="0"/>
              </a:spcAft>
              <a:defRPr/>
            </a:pPr>
            <a:endParaRPr lang="en-US" sz="300" b="1" dirty="0">
              <a:solidFill>
                <a:srgbClr val="191B7B"/>
              </a:solidFill>
              <a:latin typeface="Calibri"/>
            </a:endParaRPr>
          </a:p>
        </p:txBody>
      </p:sp>
      <p:cxnSp>
        <p:nvCxnSpPr>
          <p:cNvPr id="64" name="Shape 189"/>
          <p:cNvCxnSpPr>
            <a:cxnSpLocks noChangeShapeType="1"/>
          </p:cNvCxnSpPr>
          <p:nvPr/>
        </p:nvCxnSpPr>
        <p:spPr bwMode="auto">
          <a:xfrm flipV="1">
            <a:off x="3200400" y="3681434"/>
            <a:ext cx="82541" cy="0"/>
          </a:xfrm>
          <a:prstGeom prst="bentConnector5">
            <a:avLst>
              <a:gd name="adj1" fmla="val 2736"/>
              <a:gd name="adj2" fmla="val 123400032"/>
              <a:gd name="adj3" fmla="val -693545"/>
            </a:avLst>
          </a:prstGeom>
          <a:solidFill>
            <a:srgbClr val="DDE8C6">
              <a:alpha val="20000"/>
            </a:srgbClr>
          </a:solidFill>
          <a:ln w="9525" algn="ctr">
            <a:solidFill>
              <a:schemeClr val="tx1"/>
            </a:solidFill>
            <a:round/>
            <a:headEnd/>
            <a:tailEnd type="triangle" w="med" len="med"/>
          </a:ln>
        </p:spPr>
      </p:cxnSp>
      <p:cxnSp>
        <p:nvCxnSpPr>
          <p:cNvPr id="65" name="Shape 189"/>
          <p:cNvCxnSpPr>
            <a:cxnSpLocks noChangeShapeType="1"/>
          </p:cNvCxnSpPr>
          <p:nvPr/>
        </p:nvCxnSpPr>
        <p:spPr bwMode="auto">
          <a:xfrm flipV="1">
            <a:off x="3200400" y="4595834"/>
            <a:ext cx="82541" cy="0"/>
          </a:xfrm>
          <a:prstGeom prst="bentConnector5">
            <a:avLst>
              <a:gd name="adj1" fmla="val 2736"/>
              <a:gd name="adj2" fmla="val 123400032"/>
              <a:gd name="adj3" fmla="val -693545"/>
            </a:avLst>
          </a:prstGeom>
          <a:solidFill>
            <a:srgbClr val="DDE8C6">
              <a:alpha val="20000"/>
            </a:srgbClr>
          </a:solidFill>
          <a:ln w="9525" algn="ctr">
            <a:solidFill>
              <a:schemeClr val="tx1"/>
            </a:solidFill>
            <a:round/>
            <a:headEnd/>
            <a:tailEnd type="triangle" w="med" len="med"/>
          </a:ln>
        </p:spPr>
      </p:cxnSp>
      <p:cxnSp>
        <p:nvCxnSpPr>
          <p:cNvPr id="66" name="Shape 194"/>
          <p:cNvCxnSpPr>
            <a:cxnSpLocks noChangeShapeType="1"/>
          </p:cNvCxnSpPr>
          <p:nvPr/>
        </p:nvCxnSpPr>
        <p:spPr bwMode="auto">
          <a:xfrm>
            <a:off x="5867400" y="3756046"/>
            <a:ext cx="609600" cy="1588"/>
          </a:xfrm>
          <a:prstGeom prst="bentConnector3">
            <a:avLst>
              <a:gd name="adj1" fmla="val 50000"/>
            </a:avLst>
          </a:prstGeom>
          <a:solidFill>
            <a:srgbClr val="DDE8C6">
              <a:alpha val="20000"/>
            </a:srgbClr>
          </a:solidFill>
          <a:ln w="9525" algn="ctr">
            <a:solidFill>
              <a:schemeClr val="tx1"/>
            </a:solidFill>
            <a:round/>
            <a:headEnd/>
            <a:tailEnd type="triangle" w="med" len="med"/>
          </a:ln>
        </p:spPr>
      </p:cxnSp>
      <p:cxnSp>
        <p:nvCxnSpPr>
          <p:cNvPr id="67" name="Shape 194"/>
          <p:cNvCxnSpPr>
            <a:cxnSpLocks noChangeShapeType="1"/>
          </p:cNvCxnSpPr>
          <p:nvPr/>
        </p:nvCxnSpPr>
        <p:spPr bwMode="auto">
          <a:xfrm>
            <a:off x="5867400" y="3068658"/>
            <a:ext cx="609600" cy="1588"/>
          </a:xfrm>
          <a:prstGeom prst="bentConnector3">
            <a:avLst>
              <a:gd name="adj1" fmla="val 50000"/>
            </a:avLst>
          </a:prstGeom>
          <a:solidFill>
            <a:srgbClr val="DDE8C6">
              <a:alpha val="20000"/>
            </a:srgbClr>
          </a:solidFill>
          <a:ln w="9525" algn="ctr">
            <a:solidFill>
              <a:schemeClr val="tx1"/>
            </a:solidFill>
            <a:round/>
            <a:headEnd/>
            <a:tailEnd type="triangle" w="med" len="med"/>
          </a:ln>
        </p:spPr>
      </p:cxnSp>
      <p:cxnSp>
        <p:nvCxnSpPr>
          <p:cNvPr id="68" name="Shape 189"/>
          <p:cNvCxnSpPr>
            <a:cxnSpLocks noChangeShapeType="1"/>
          </p:cNvCxnSpPr>
          <p:nvPr/>
        </p:nvCxnSpPr>
        <p:spPr bwMode="auto">
          <a:xfrm flipV="1">
            <a:off x="3200400" y="3224234"/>
            <a:ext cx="82541" cy="0"/>
          </a:xfrm>
          <a:prstGeom prst="bentConnector5">
            <a:avLst>
              <a:gd name="adj1" fmla="val 2736"/>
              <a:gd name="adj2" fmla="val 123400032"/>
              <a:gd name="adj3" fmla="val -693545"/>
            </a:avLst>
          </a:prstGeom>
          <a:solidFill>
            <a:srgbClr val="DDE8C6">
              <a:alpha val="20000"/>
            </a:srgbClr>
          </a:solidFill>
          <a:ln w="9525" algn="ctr">
            <a:solidFill>
              <a:schemeClr val="tx1"/>
            </a:solidFill>
            <a:round/>
            <a:headEnd/>
            <a:tailEnd type="triangle" w="med" len="med"/>
          </a:ln>
        </p:spPr>
      </p:cxnSp>
      <p:cxnSp>
        <p:nvCxnSpPr>
          <p:cNvPr id="69" name="Shape 189"/>
          <p:cNvCxnSpPr>
            <a:cxnSpLocks noChangeShapeType="1"/>
          </p:cNvCxnSpPr>
          <p:nvPr/>
        </p:nvCxnSpPr>
        <p:spPr bwMode="auto">
          <a:xfrm flipV="1">
            <a:off x="3200400" y="4138634"/>
            <a:ext cx="82541" cy="0"/>
          </a:xfrm>
          <a:prstGeom prst="bentConnector5">
            <a:avLst>
              <a:gd name="adj1" fmla="val 2736"/>
              <a:gd name="adj2" fmla="val 123400032"/>
              <a:gd name="adj3" fmla="val -693545"/>
            </a:avLst>
          </a:prstGeom>
          <a:solidFill>
            <a:srgbClr val="DDE8C6">
              <a:alpha val="20000"/>
            </a:srgbClr>
          </a:solidFill>
          <a:ln w="9525" algn="ctr">
            <a:solidFill>
              <a:schemeClr val="tx1"/>
            </a:solidFill>
            <a:round/>
            <a:headEnd/>
            <a:tailEnd type="triangle" w="med" len="med"/>
          </a:ln>
        </p:spPr>
      </p:cxnSp>
      <p:grpSp>
        <p:nvGrpSpPr>
          <p:cNvPr id="6" name="Group 132"/>
          <p:cNvGrpSpPr>
            <a:grpSpLocks/>
          </p:cNvGrpSpPr>
          <p:nvPr/>
        </p:nvGrpSpPr>
        <p:grpSpPr bwMode="auto">
          <a:xfrm>
            <a:off x="2590802" y="3757636"/>
            <a:ext cx="624663" cy="314475"/>
            <a:chOff x="258" y="448397"/>
            <a:chExt cx="1030863" cy="868320"/>
          </a:xfrm>
          <a:solidFill>
            <a:srgbClr val="DDE8C6">
              <a:alpha val="20000"/>
            </a:srgbClr>
          </a:solidFill>
        </p:grpSpPr>
        <p:sp>
          <p:nvSpPr>
            <p:cNvPr id="71"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2"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grpSp>
        <p:nvGrpSpPr>
          <p:cNvPr id="11" name="Group 132"/>
          <p:cNvGrpSpPr>
            <a:grpSpLocks/>
          </p:cNvGrpSpPr>
          <p:nvPr/>
        </p:nvGrpSpPr>
        <p:grpSpPr bwMode="auto">
          <a:xfrm>
            <a:off x="2590802" y="3300438"/>
            <a:ext cx="624663" cy="314475"/>
            <a:chOff x="258" y="448397"/>
            <a:chExt cx="1030863" cy="868320"/>
          </a:xfrm>
          <a:solidFill>
            <a:srgbClr val="DDE8C6">
              <a:alpha val="20000"/>
            </a:srgbClr>
          </a:solidFill>
        </p:grpSpPr>
        <p:sp>
          <p:nvSpPr>
            <p:cNvPr id="74"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5"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grpSp>
        <p:nvGrpSpPr>
          <p:cNvPr id="12" name="Group 132"/>
          <p:cNvGrpSpPr>
            <a:grpSpLocks/>
          </p:cNvGrpSpPr>
          <p:nvPr/>
        </p:nvGrpSpPr>
        <p:grpSpPr bwMode="auto">
          <a:xfrm>
            <a:off x="2590802" y="2843238"/>
            <a:ext cx="624663" cy="314475"/>
            <a:chOff x="258" y="448397"/>
            <a:chExt cx="1030863" cy="868320"/>
          </a:xfrm>
          <a:solidFill>
            <a:srgbClr val="DDE8C6">
              <a:alpha val="20000"/>
            </a:srgbClr>
          </a:solidFill>
        </p:grpSpPr>
        <p:sp>
          <p:nvSpPr>
            <p:cNvPr id="77"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8"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sp>
        <p:nvSpPr>
          <p:cNvPr id="79" name="Freeform 78"/>
          <p:cNvSpPr/>
          <p:nvPr/>
        </p:nvSpPr>
        <p:spPr>
          <a:xfrm>
            <a:off x="3286126" y="3062312"/>
            <a:ext cx="2562225" cy="1076325"/>
          </a:xfrm>
          <a:custGeom>
            <a:avLst/>
            <a:gdLst>
              <a:gd name="connsiteX0" fmla="*/ 0 w 2562225"/>
              <a:gd name="connsiteY0" fmla="*/ 1076325 h 1076325"/>
              <a:gd name="connsiteX1" fmla="*/ 581025 w 2562225"/>
              <a:gd name="connsiteY1" fmla="*/ 647700 h 1076325"/>
              <a:gd name="connsiteX2" fmla="*/ 1762125 w 2562225"/>
              <a:gd name="connsiteY2" fmla="*/ 609600 h 1076325"/>
              <a:gd name="connsiteX3" fmla="*/ 2562225 w 2562225"/>
              <a:gd name="connsiteY3" fmla="*/ 0 h 1076325"/>
              <a:gd name="connsiteX4" fmla="*/ 2562225 w 2562225"/>
              <a:gd name="connsiteY4" fmla="*/ 0 h 1076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2225" h="1076325">
                <a:moveTo>
                  <a:pt x="0" y="1076325"/>
                </a:moveTo>
                <a:cubicBezTo>
                  <a:pt x="143669" y="900906"/>
                  <a:pt x="287338" y="725488"/>
                  <a:pt x="581025" y="647700"/>
                </a:cubicBezTo>
                <a:cubicBezTo>
                  <a:pt x="874713" y="569913"/>
                  <a:pt x="1431925" y="717550"/>
                  <a:pt x="1762125" y="609600"/>
                </a:cubicBezTo>
                <a:cubicBezTo>
                  <a:pt x="2092325" y="501650"/>
                  <a:pt x="2562225" y="0"/>
                  <a:pt x="2562225" y="0"/>
                </a:cubicBezTo>
                <a:lnTo>
                  <a:pt x="2562225" y="0"/>
                </a:lnTo>
              </a:path>
            </a:pathLst>
          </a:cu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sz="3200" b="1">
              <a:solidFill>
                <a:prstClr val="black"/>
              </a:solidFill>
              <a:latin typeface="Calibri"/>
            </a:endParaRPr>
          </a:p>
        </p:txBody>
      </p:sp>
      <p:sp>
        <p:nvSpPr>
          <p:cNvPr id="86" name="Freeform 85"/>
          <p:cNvSpPr/>
          <p:nvPr/>
        </p:nvSpPr>
        <p:spPr>
          <a:xfrm>
            <a:off x="3267076" y="3681435"/>
            <a:ext cx="2600325" cy="1031874"/>
          </a:xfrm>
          <a:custGeom>
            <a:avLst/>
            <a:gdLst>
              <a:gd name="connsiteX0" fmla="*/ 0 w 2571750"/>
              <a:gd name="connsiteY0" fmla="*/ 900112 h 1008062"/>
              <a:gd name="connsiteX1" fmla="*/ 1200150 w 2571750"/>
              <a:gd name="connsiteY1" fmla="*/ 881062 h 1008062"/>
              <a:gd name="connsiteX2" fmla="*/ 1714500 w 2571750"/>
              <a:gd name="connsiteY2" fmla="*/ 138112 h 1008062"/>
              <a:gd name="connsiteX3" fmla="*/ 2571750 w 2571750"/>
              <a:gd name="connsiteY3" fmla="*/ 52387 h 1008062"/>
              <a:gd name="connsiteX0" fmla="*/ 0 w 2571750"/>
              <a:gd name="connsiteY0" fmla="*/ 900112 h 1008062"/>
              <a:gd name="connsiteX1" fmla="*/ 1200150 w 2571750"/>
              <a:gd name="connsiteY1" fmla="*/ 881062 h 1008062"/>
              <a:gd name="connsiteX2" fmla="*/ 1866900 w 2571750"/>
              <a:gd name="connsiteY2" fmla="*/ 138112 h 1008062"/>
              <a:gd name="connsiteX3" fmla="*/ 2571750 w 2571750"/>
              <a:gd name="connsiteY3" fmla="*/ 52387 h 1008062"/>
              <a:gd name="connsiteX0" fmla="*/ 0 w 2571750"/>
              <a:gd name="connsiteY0" fmla="*/ 900112 h 1008062"/>
              <a:gd name="connsiteX1" fmla="*/ 1200150 w 2571750"/>
              <a:gd name="connsiteY1" fmla="*/ 881062 h 1008062"/>
              <a:gd name="connsiteX2" fmla="*/ 1714500 w 2571750"/>
              <a:gd name="connsiteY2" fmla="*/ 138112 h 1008062"/>
              <a:gd name="connsiteX3" fmla="*/ 2571750 w 2571750"/>
              <a:gd name="connsiteY3" fmla="*/ 52387 h 1008062"/>
              <a:gd name="connsiteX0" fmla="*/ 0 w 2571750"/>
              <a:gd name="connsiteY0" fmla="*/ 900112 h 1008062"/>
              <a:gd name="connsiteX1" fmla="*/ 1200150 w 2571750"/>
              <a:gd name="connsiteY1" fmla="*/ 881062 h 1008062"/>
              <a:gd name="connsiteX2" fmla="*/ 1714500 w 2571750"/>
              <a:gd name="connsiteY2" fmla="*/ 138112 h 1008062"/>
              <a:gd name="connsiteX3" fmla="*/ 2571750 w 2571750"/>
              <a:gd name="connsiteY3" fmla="*/ 52387 h 1008062"/>
              <a:gd name="connsiteX0" fmla="*/ 0 w 2571750"/>
              <a:gd name="connsiteY0" fmla="*/ 900112 h 1008062"/>
              <a:gd name="connsiteX1" fmla="*/ 1200150 w 2571750"/>
              <a:gd name="connsiteY1" fmla="*/ 881062 h 1008062"/>
              <a:gd name="connsiteX2" fmla="*/ 1562100 w 2571750"/>
              <a:gd name="connsiteY2" fmla="*/ 138112 h 1008062"/>
              <a:gd name="connsiteX3" fmla="*/ 2571750 w 2571750"/>
              <a:gd name="connsiteY3" fmla="*/ 52387 h 1008062"/>
            </a:gdLst>
            <a:ahLst/>
            <a:cxnLst>
              <a:cxn ang="0">
                <a:pos x="connsiteX0" y="connsiteY0"/>
              </a:cxn>
              <a:cxn ang="0">
                <a:pos x="connsiteX1" y="connsiteY1"/>
              </a:cxn>
              <a:cxn ang="0">
                <a:pos x="connsiteX2" y="connsiteY2"/>
              </a:cxn>
              <a:cxn ang="0">
                <a:pos x="connsiteX3" y="connsiteY3"/>
              </a:cxn>
            </a:cxnLst>
            <a:rect l="l" t="t" r="r" b="b"/>
            <a:pathLst>
              <a:path w="2571750" h="1008062">
                <a:moveTo>
                  <a:pt x="0" y="900112"/>
                </a:moveTo>
                <a:cubicBezTo>
                  <a:pt x="457200" y="954087"/>
                  <a:pt x="939800" y="1008062"/>
                  <a:pt x="1200150" y="881062"/>
                </a:cubicBezTo>
                <a:cubicBezTo>
                  <a:pt x="1460500" y="754062"/>
                  <a:pt x="1333500" y="276224"/>
                  <a:pt x="1562100" y="138112"/>
                </a:cubicBezTo>
                <a:cubicBezTo>
                  <a:pt x="1790700" y="0"/>
                  <a:pt x="2257425" y="26193"/>
                  <a:pt x="2571750" y="52387"/>
                </a:cubicBezTo>
              </a:path>
            </a:pathLst>
          </a:cu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sz="3200" b="1">
              <a:solidFill>
                <a:prstClr val="black"/>
              </a:solidFill>
              <a:latin typeface="Calibri"/>
            </a:endParaRPr>
          </a:p>
        </p:txBody>
      </p:sp>
      <p:grpSp>
        <p:nvGrpSpPr>
          <p:cNvPr id="13" name="Group 132"/>
          <p:cNvGrpSpPr>
            <a:grpSpLocks/>
          </p:cNvGrpSpPr>
          <p:nvPr/>
        </p:nvGrpSpPr>
        <p:grpSpPr bwMode="auto">
          <a:xfrm>
            <a:off x="4694276" y="3519363"/>
            <a:ext cx="624663" cy="314475"/>
            <a:chOff x="258" y="448397"/>
            <a:chExt cx="1030863" cy="868320"/>
          </a:xfrm>
          <a:solidFill>
            <a:srgbClr val="DDE8C6">
              <a:alpha val="20000"/>
            </a:srgbClr>
          </a:solidFill>
        </p:grpSpPr>
        <p:sp>
          <p:nvSpPr>
            <p:cNvPr id="84"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5"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grpSp>
        <p:nvGrpSpPr>
          <p:cNvPr id="14" name="Group 132"/>
          <p:cNvGrpSpPr>
            <a:grpSpLocks/>
          </p:cNvGrpSpPr>
          <p:nvPr/>
        </p:nvGrpSpPr>
        <p:grpSpPr bwMode="auto">
          <a:xfrm>
            <a:off x="5867402" y="3224238"/>
            <a:ext cx="624663" cy="314475"/>
            <a:chOff x="258" y="448397"/>
            <a:chExt cx="1030863" cy="868320"/>
          </a:xfrm>
          <a:solidFill>
            <a:srgbClr val="DDE8C6">
              <a:alpha val="20000"/>
            </a:srgbClr>
          </a:solidFill>
        </p:grpSpPr>
        <p:sp>
          <p:nvSpPr>
            <p:cNvPr id="91"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2"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grpSp>
        <p:nvGrpSpPr>
          <p:cNvPr id="15" name="Group 132"/>
          <p:cNvGrpSpPr>
            <a:grpSpLocks/>
          </p:cNvGrpSpPr>
          <p:nvPr/>
        </p:nvGrpSpPr>
        <p:grpSpPr bwMode="auto">
          <a:xfrm>
            <a:off x="5867402" y="3900363"/>
            <a:ext cx="624663" cy="314475"/>
            <a:chOff x="258" y="448397"/>
            <a:chExt cx="1030863" cy="868320"/>
          </a:xfrm>
          <a:solidFill>
            <a:srgbClr val="DDE8C6">
              <a:alpha val="20000"/>
            </a:srgbClr>
          </a:solidFill>
        </p:grpSpPr>
        <p:sp>
          <p:nvSpPr>
            <p:cNvPr id="94"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5" name=" 4"/>
            <p:cNvSpPr/>
            <p:nvPr/>
          </p:nvSpPr>
          <p:spPr>
            <a:xfrm>
              <a:off x="243146" y="669208"/>
              <a:ext cx="545088" cy="426701"/>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cxnSp>
        <p:nvCxnSpPr>
          <p:cNvPr id="97" name="Curved Connector 96"/>
          <p:cNvCxnSpPr>
            <a:stCxn id="49" idx="3"/>
          </p:cNvCxnSpPr>
          <p:nvPr/>
        </p:nvCxnSpPr>
        <p:spPr>
          <a:xfrm>
            <a:off x="1447800" y="2336046"/>
            <a:ext cx="766746" cy="654834"/>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9" name="Curved Connector 98"/>
          <p:cNvCxnSpPr>
            <a:stCxn id="43" idx="3"/>
          </p:cNvCxnSpPr>
          <p:nvPr/>
        </p:nvCxnSpPr>
        <p:spPr>
          <a:xfrm>
            <a:off x="1143001" y="3263497"/>
            <a:ext cx="1071547" cy="370329"/>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1" name="Curved Connector 100"/>
          <p:cNvCxnSpPr/>
          <p:nvPr/>
        </p:nvCxnSpPr>
        <p:spPr>
          <a:xfrm flipV="1">
            <a:off x="1676401" y="4205330"/>
            <a:ext cx="533400" cy="329711"/>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4" name="Curved Connector 103"/>
          <p:cNvCxnSpPr/>
          <p:nvPr/>
        </p:nvCxnSpPr>
        <p:spPr>
          <a:xfrm flipV="1">
            <a:off x="1295400" y="4805410"/>
            <a:ext cx="919146" cy="623665"/>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3" name="Freeform 112"/>
          <p:cNvSpPr/>
          <p:nvPr/>
        </p:nvSpPr>
        <p:spPr>
          <a:xfrm>
            <a:off x="3657600" y="4814913"/>
            <a:ext cx="1600200" cy="538171"/>
          </a:xfrm>
          <a:custGeom>
            <a:avLst/>
            <a:gdLst>
              <a:gd name="connsiteX0" fmla="*/ 865187 w 1865312"/>
              <a:gd name="connsiteY0" fmla="*/ 0 h 1679575"/>
              <a:gd name="connsiteX1" fmla="*/ 7937 w 1865312"/>
              <a:gd name="connsiteY1" fmla="*/ 809625 h 1679575"/>
              <a:gd name="connsiteX2" fmla="*/ 912812 w 1865312"/>
              <a:gd name="connsiteY2" fmla="*/ 1666875 h 1679575"/>
              <a:gd name="connsiteX3" fmla="*/ 1836737 w 1865312"/>
              <a:gd name="connsiteY3" fmla="*/ 885825 h 1679575"/>
              <a:gd name="connsiteX4" fmla="*/ 1084262 w 1865312"/>
              <a:gd name="connsiteY4" fmla="*/ 9525 h 1679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5312" h="1679575">
                <a:moveTo>
                  <a:pt x="865187" y="0"/>
                </a:moveTo>
                <a:cubicBezTo>
                  <a:pt x="432593" y="265906"/>
                  <a:pt x="0" y="531813"/>
                  <a:pt x="7937" y="809625"/>
                </a:cubicBezTo>
                <a:cubicBezTo>
                  <a:pt x="15874" y="1087437"/>
                  <a:pt x="608012" y="1654175"/>
                  <a:pt x="912812" y="1666875"/>
                </a:cubicBezTo>
                <a:cubicBezTo>
                  <a:pt x="1217612" y="1679575"/>
                  <a:pt x="1808162" y="1162050"/>
                  <a:pt x="1836737" y="885825"/>
                </a:cubicBezTo>
                <a:cubicBezTo>
                  <a:pt x="1865312" y="609600"/>
                  <a:pt x="1474787" y="309562"/>
                  <a:pt x="1084262" y="9525"/>
                </a:cubicBezTo>
              </a:path>
            </a:pathLst>
          </a:custGeom>
          <a:ln w="15875" cmpd="sng">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sz="3200" b="1">
              <a:solidFill>
                <a:prstClr val="black"/>
              </a:solidFill>
              <a:latin typeface="Calibri"/>
            </a:endParaRPr>
          </a:p>
        </p:txBody>
      </p:sp>
      <p:graphicFrame>
        <p:nvGraphicFramePr>
          <p:cNvPr id="114" name="Table 113"/>
          <p:cNvGraphicFramePr>
            <a:graphicFrameLocks noGrp="1"/>
          </p:cNvGraphicFramePr>
          <p:nvPr/>
        </p:nvGraphicFramePr>
        <p:xfrm>
          <a:off x="3714746" y="5067328"/>
          <a:ext cx="1417003" cy="365760"/>
        </p:xfrm>
        <a:graphic>
          <a:graphicData uri="http://schemas.openxmlformats.org/drawingml/2006/table">
            <a:tbl>
              <a:tblPr firstRow="1" bandRow="1">
                <a:tableStyleId>{21E4AEA4-8DFA-4A89-87EB-49C32662AFE0}</a:tableStyleId>
              </a:tblPr>
              <a:tblGrid>
                <a:gridCol w="400368"/>
                <a:gridCol w="576580"/>
                <a:gridCol w="440055"/>
              </a:tblGrid>
              <a:tr h="152400">
                <a:tc>
                  <a:txBody>
                    <a:bodyPr/>
                    <a:lstStyle/>
                    <a:p>
                      <a:r>
                        <a:rPr lang="en-US" sz="700" dirty="0" smtClean="0"/>
                        <a:t>C_ID</a:t>
                      </a:r>
                      <a:endParaRPr lang="en-US" sz="700" dirty="0"/>
                    </a:p>
                  </a:txBody>
                  <a:tcPr/>
                </a:tc>
                <a:tc>
                  <a:txBody>
                    <a:bodyPr/>
                    <a:lstStyle/>
                    <a:p>
                      <a:r>
                        <a:rPr lang="en-US" sz="700" dirty="0" smtClean="0"/>
                        <a:t>C_NAME</a:t>
                      </a:r>
                      <a:endParaRPr lang="en-US" sz="700" dirty="0"/>
                    </a:p>
                  </a:txBody>
                  <a:tcPr/>
                </a:tc>
                <a:tc>
                  <a:txBody>
                    <a:bodyPr/>
                    <a:lstStyle/>
                    <a:p>
                      <a:r>
                        <a:rPr lang="en-US" sz="700" dirty="0" smtClean="0"/>
                        <a:t>C_ZIP</a:t>
                      </a:r>
                      <a:endParaRPr lang="en-US" sz="700" dirty="0"/>
                    </a:p>
                  </a:txBody>
                  <a:tcPr/>
                </a:tc>
              </a:tr>
              <a:tr h="0">
                <a:tc>
                  <a:txBody>
                    <a:bodyPr/>
                    <a:lstStyle/>
                    <a:p>
                      <a:endParaRPr lang="en-US" sz="500" dirty="0"/>
                    </a:p>
                  </a:txBody>
                  <a:tcPr/>
                </a:tc>
                <a:tc>
                  <a:txBody>
                    <a:bodyPr/>
                    <a:lstStyle/>
                    <a:p>
                      <a:endParaRPr lang="en-US" sz="500"/>
                    </a:p>
                  </a:txBody>
                  <a:tcPr/>
                </a:tc>
                <a:tc>
                  <a:txBody>
                    <a:bodyPr/>
                    <a:lstStyle/>
                    <a:p>
                      <a:endParaRPr lang="en-US" sz="500" dirty="0"/>
                    </a:p>
                  </a:txBody>
                  <a:tcPr/>
                </a:tc>
              </a:tr>
            </a:tbl>
          </a:graphicData>
        </a:graphic>
      </p:graphicFrame>
      <p:pic>
        <p:nvPicPr>
          <p:cNvPr id="115" name="Picture 338"/>
          <p:cNvPicPr>
            <a:picLocks noChangeAspect="1" noChangeArrowheads="1"/>
          </p:cNvPicPr>
          <p:nvPr/>
        </p:nvPicPr>
        <p:blipFill>
          <a:blip r:embed="rId7" cstate="print"/>
          <a:srcRect/>
          <a:stretch>
            <a:fillRect/>
          </a:stretch>
        </p:blipFill>
        <p:spPr bwMode="auto">
          <a:xfrm>
            <a:off x="7290851" y="5157034"/>
            <a:ext cx="557750" cy="730250"/>
          </a:xfrm>
          <a:prstGeom prst="rect">
            <a:avLst/>
          </a:prstGeom>
          <a:noFill/>
          <a:ln w="9525" algn="ctr">
            <a:noFill/>
            <a:miter lim="800000"/>
            <a:headEnd/>
            <a:tailEnd/>
          </a:ln>
        </p:spPr>
      </p:pic>
      <p:sp>
        <p:nvSpPr>
          <p:cNvPr id="116" name="TextBox 115"/>
          <p:cNvSpPr txBox="1"/>
          <p:nvPr/>
        </p:nvSpPr>
        <p:spPr>
          <a:xfrm>
            <a:off x="7162802" y="5919038"/>
            <a:ext cx="1793889" cy="276999"/>
          </a:xfrm>
          <a:prstGeom prst="rect">
            <a:avLst/>
          </a:prstGeom>
          <a:noFill/>
        </p:spPr>
        <p:txBody>
          <a:bodyPr wrap="none" rtlCol="0">
            <a:spAutoFit/>
          </a:bodyPr>
          <a:lstStyle/>
          <a:p>
            <a:pPr defTabSz="914400" fontAlgn="base">
              <a:spcBef>
                <a:spcPct val="0"/>
              </a:spcBef>
              <a:spcAft>
                <a:spcPct val="0"/>
              </a:spcAft>
            </a:pPr>
            <a:r>
              <a:rPr lang="en-US" sz="1200" b="1" dirty="0">
                <a:solidFill>
                  <a:srgbClr val="FFFFFF"/>
                </a:solidFill>
                <a:latin typeface="Calibri"/>
              </a:rPr>
              <a:t>Event stores &amp; Databases</a:t>
            </a:r>
          </a:p>
        </p:txBody>
      </p:sp>
      <p:grpSp>
        <p:nvGrpSpPr>
          <p:cNvPr id="17" name="Group 116"/>
          <p:cNvGrpSpPr/>
          <p:nvPr/>
        </p:nvGrpSpPr>
        <p:grpSpPr>
          <a:xfrm>
            <a:off x="8065267" y="5157034"/>
            <a:ext cx="740066" cy="762000"/>
            <a:chOff x="555334" y="4191000"/>
            <a:chExt cx="587666" cy="609600"/>
          </a:xfrm>
        </p:grpSpPr>
        <p:pic>
          <p:nvPicPr>
            <p:cNvPr id="118" name="Picture 3" descr="C:\Documents and Settings\antonk\Local Settings\Temporary Internet Files\Content.IE5\AV78XKCM\MCj04348450000[1].png"/>
            <p:cNvPicPr>
              <a:picLocks noChangeAspect="1" noChangeArrowheads="1"/>
            </p:cNvPicPr>
            <p:nvPr/>
          </p:nvPicPr>
          <p:blipFill>
            <a:blip r:embed="rId3" cstate="print"/>
            <a:srcRect/>
            <a:stretch>
              <a:fillRect/>
            </a:stretch>
          </p:blipFill>
          <p:spPr bwMode="auto">
            <a:xfrm>
              <a:off x="555334" y="4191000"/>
              <a:ext cx="587666" cy="527538"/>
            </a:xfrm>
            <a:prstGeom prst="rect">
              <a:avLst/>
            </a:prstGeom>
            <a:noFill/>
          </p:spPr>
        </p:pic>
        <p:sp>
          <p:nvSpPr>
            <p:cNvPr id="119" name="Can 118"/>
            <p:cNvSpPr/>
            <p:nvPr/>
          </p:nvSpPr>
          <p:spPr>
            <a:xfrm>
              <a:off x="860133" y="4419600"/>
              <a:ext cx="228600" cy="381000"/>
            </a:xfrm>
            <a:prstGeom prst="can">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sz="1200" b="1" dirty="0">
                <a:solidFill>
                  <a:prstClr val="black"/>
                </a:solidFill>
                <a:latin typeface="Calibri"/>
              </a:endParaRPr>
            </a:p>
          </p:txBody>
        </p:sp>
      </p:grpSp>
      <p:pic>
        <p:nvPicPr>
          <p:cNvPr id="120" name="Picture 281"/>
          <p:cNvPicPr>
            <a:picLocks noChangeAspect="1" noChangeArrowheads="1"/>
          </p:cNvPicPr>
          <p:nvPr/>
        </p:nvPicPr>
        <p:blipFill>
          <a:blip r:embed="rId8" cstate="print"/>
          <a:srcRect/>
          <a:stretch>
            <a:fillRect/>
          </a:stretch>
        </p:blipFill>
        <p:spPr bwMode="auto">
          <a:xfrm>
            <a:off x="7620002" y="2243162"/>
            <a:ext cx="304799" cy="453033"/>
          </a:xfrm>
          <a:prstGeom prst="rect">
            <a:avLst/>
          </a:prstGeom>
          <a:noFill/>
          <a:ln w="9525" algn="ctr">
            <a:noFill/>
            <a:miter lim="800000"/>
            <a:headEnd/>
            <a:tailEnd/>
          </a:ln>
        </p:spPr>
      </p:pic>
      <p:sp>
        <p:nvSpPr>
          <p:cNvPr id="121" name="TextBox 120"/>
          <p:cNvSpPr txBox="1"/>
          <p:nvPr/>
        </p:nvSpPr>
        <p:spPr>
          <a:xfrm>
            <a:off x="7162801" y="2776562"/>
            <a:ext cx="2012923" cy="276999"/>
          </a:xfrm>
          <a:prstGeom prst="rect">
            <a:avLst/>
          </a:prstGeom>
          <a:noFill/>
        </p:spPr>
        <p:txBody>
          <a:bodyPr wrap="none" rtlCol="0">
            <a:spAutoFit/>
          </a:bodyPr>
          <a:lstStyle/>
          <a:p>
            <a:pPr defTabSz="914400" fontAlgn="base">
              <a:spcBef>
                <a:spcPct val="0"/>
              </a:spcBef>
              <a:spcAft>
                <a:spcPct val="0"/>
              </a:spcAft>
            </a:pPr>
            <a:r>
              <a:rPr lang="en-US" sz="1200" b="1" dirty="0">
                <a:solidFill>
                  <a:srgbClr val="FFFFFF"/>
                </a:solidFill>
                <a:latin typeface="Calibri"/>
              </a:rPr>
              <a:t>Pagers &amp; Monitoring devices</a:t>
            </a:r>
          </a:p>
        </p:txBody>
      </p:sp>
      <p:sp>
        <p:nvSpPr>
          <p:cNvPr id="122" name="TextBox 121"/>
          <p:cNvSpPr txBox="1"/>
          <p:nvPr/>
        </p:nvSpPr>
        <p:spPr>
          <a:xfrm>
            <a:off x="7557952" y="3739664"/>
            <a:ext cx="1260025" cy="461665"/>
          </a:xfrm>
          <a:prstGeom prst="rect">
            <a:avLst/>
          </a:prstGeom>
          <a:noFill/>
        </p:spPr>
        <p:txBody>
          <a:bodyPr wrap="none" rtlCol="0">
            <a:spAutoFit/>
          </a:bodyPr>
          <a:lstStyle/>
          <a:p>
            <a:pPr defTabSz="914400" fontAlgn="base">
              <a:spcBef>
                <a:spcPct val="0"/>
              </a:spcBef>
              <a:spcAft>
                <a:spcPct val="0"/>
              </a:spcAft>
            </a:pPr>
            <a:r>
              <a:rPr lang="en-US" sz="1200" b="1" dirty="0">
                <a:solidFill>
                  <a:srgbClr val="FFFFFF"/>
                </a:solidFill>
                <a:latin typeface="Calibri"/>
              </a:rPr>
              <a:t>KPI Dashboards, </a:t>
            </a:r>
            <a:r>
              <a:rPr lang="en-US" sz="1200" b="1" dirty="0" smtClean="0">
                <a:solidFill>
                  <a:srgbClr val="FFFFFF"/>
                </a:solidFill>
                <a:latin typeface="Calibri"/>
              </a:rPr>
              <a:t/>
            </a:r>
            <a:br>
              <a:rPr lang="en-US" sz="1200" b="1" dirty="0" smtClean="0">
                <a:solidFill>
                  <a:srgbClr val="FFFFFF"/>
                </a:solidFill>
                <a:latin typeface="Calibri"/>
              </a:rPr>
            </a:br>
            <a:r>
              <a:rPr lang="en-US" sz="1200" b="1" dirty="0" smtClean="0">
                <a:solidFill>
                  <a:srgbClr val="FFFFFF"/>
                </a:solidFill>
                <a:latin typeface="Calibri"/>
              </a:rPr>
              <a:t>SharePoint </a:t>
            </a:r>
            <a:r>
              <a:rPr lang="en-US" sz="1200" b="1" dirty="0">
                <a:solidFill>
                  <a:srgbClr val="FFFFFF"/>
                </a:solidFill>
                <a:latin typeface="Calibri"/>
              </a:rPr>
              <a:t>UI</a:t>
            </a:r>
          </a:p>
        </p:txBody>
      </p:sp>
      <p:sp>
        <p:nvSpPr>
          <p:cNvPr id="123" name="TextBox 122"/>
          <p:cNvSpPr txBox="1"/>
          <p:nvPr/>
        </p:nvSpPr>
        <p:spPr>
          <a:xfrm>
            <a:off x="7689244" y="4833962"/>
            <a:ext cx="1197892" cy="276999"/>
          </a:xfrm>
          <a:prstGeom prst="rect">
            <a:avLst/>
          </a:prstGeom>
          <a:noFill/>
        </p:spPr>
        <p:txBody>
          <a:bodyPr wrap="none" rtlCol="0">
            <a:spAutoFit/>
          </a:bodyPr>
          <a:lstStyle/>
          <a:p>
            <a:pPr defTabSz="914400" fontAlgn="base">
              <a:spcBef>
                <a:spcPct val="0"/>
              </a:spcBef>
              <a:spcAft>
                <a:spcPct val="0"/>
              </a:spcAft>
            </a:pPr>
            <a:r>
              <a:rPr lang="en-US" sz="1200" b="1" dirty="0">
                <a:solidFill>
                  <a:srgbClr val="FFFFFF"/>
                </a:solidFill>
                <a:latin typeface="Calibri"/>
              </a:rPr>
              <a:t>Trading stations</a:t>
            </a:r>
          </a:p>
        </p:txBody>
      </p:sp>
      <p:cxnSp>
        <p:nvCxnSpPr>
          <p:cNvPr id="124" name="Curved Connector 123"/>
          <p:cNvCxnSpPr>
            <a:endCxn id="120" idx="1"/>
          </p:cNvCxnSpPr>
          <p:nvPr/>
        </p:nvCxnSpPr>
        <p:spPr>
          <a:xfrm flipV="1">
            <a:off x="6929454" y="2469679"/>
            <a:ext cx="690546" cy="685273"/>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6" name="Curved Connector 125"/>
          <p:cNvCxnSpPr/>
          <p:nvPr/>
        </p:nvCxnSpPr>
        <p:spPr>
          <a:xfrm flipV="1">
            <a:off x="6934200" y="3309958"/>
            <a:ext cx="914400" cy="306884"/>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8" name="Curved Connector 127"/>
          <p:cNvCxnSpPr>
            <a:endCxn id="52226" idx="1"/>
          </p:cNvCxnSpPr>
          <p:nvPr/>
        </p:nvCxnSpPr>
        <p:spPr>
          <a:xfrm>
            <a:off x="6909849" y="4072379"/>
            <a:ext cx="651239" cy="453604"/>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1" name="Curved Connector 130"/>
          <p:cNvCxnSpPr/>
          <p:nvPr/>
        </p:nvCxnSpPr>
        <p:spPr>
          <a:xfrm rot="16200000" flipH="1">
            <a:off x="6934200" y="4833958"/>
            <a:ext cx="381000" cy="381000"/>
          </a:xfrm>
          <a:prstGeom prst="curved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5" name="Freeform 134"/>
          <p:cNvSpPr/>
          <p:nvPr/>
        </p:nvSpPr>
        <p:spPr>
          <a:xfrm>
            <a:off x="3286125" y="3233763"/>
            <a:ext cx="2552700" cy="1336675"/>
          </a:xfrm>
          <a:custGeom>
            <a:avLst/>
            <a:gdLst>
              <a:gd name="connsiteX0" fmla="*/ 0 w 2552700"/>
              <a:gd name="connsiteY0" fmla="*/ 0 h 1336675"/>
              <a:gd name="connsiteX1" fmla="*/ 666750 w 2552700"/>
              <a:gd name="connsiteY1" fmla="*/ 438150 h 1336675"/>
              <a:gd name="connsiteX2" fmla="*/ 1200150 w 2552700"/>
              <a:gd name="connsiteY2" fmla="*/ 1219200 h 1336675"/>
              <a:gd name="connsiteX3" fmla="*/ 2552700 w 2552700"/>
              <a:gd name="connsiteY3" fmla="*/ 1143000 h 1336675"/>
            </a:gdLst>
            <a:ahLst/>
            <a:cxnLst>
              <a:cxn ang="0">
                <a:pos x="connsiteX0" y="connsiteY0"/>
              </a:cxn>
              <a:cxn ang="0">
                <a:pos x="connsiteX1" y="connsiteY1"/>
              </a:cxn>
              <a:cxn ang="0">
                <a:pos x="connsiteX2" y="connsiteY2"/>
              </a:cxn>
              <a:cxn ang="0">
                <a:pos x="connsiteX3" y="connsiteY3"/>
              </a:cxn>
            </a:cxnLst>
            <a:rect l="l" t="t" r="r" b="b"/>
            <a:pathLst>
              <a:path w="2552700" h="1336675">
                <a:moveTo>
                  <a:pt x="0" y="0"/>
                </a:moveTo>
                <a:cubicBezTo>
                  <a:pt x="233362" y="117475"/>
                  <a:pt x="466725" y="234950"/>
                  <a:pt x="666750" y="438150"/>
                </a:cubicBezTo>
                <a:cubicBezTo>
                  <a:pt x="866775" y="641350"/>
                  <a:pt x="885825" y="1101725"/>
                  <a:pt x="1200150" y="1219200"/>
                </a:cubicBezTo>
                <a:cubicBezTo>
                  <a:pt x="1514475" y="1336675"/>
                  <a:pt x="2333625" y="1154112"/>
                  <a:pt x="2552700" y="1143000"/>
                </a:cubicBezTo>
              </a:path>
            </a:pathLst>
          </a:cu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sz="3200" b="1">
              <a:solidFill>
                <a:prstClr val="black"/>
              </a:solidFill>
              <a:latin typeface="Calibri"/>
            </a:endParaRPr>
          </a:p>
        </p:txBody>
      </p:sp>
      <p:grpSp>
        <p:nvGrpSpPr>
          <p:cNvPr id="18" name="Group 132"/>
          <p:cNvGrpSpPr>
            <a:grpSpLocks/>
          </p:cNvGrpSpPr>
          <p:nvPr/>
        </p:nvGrpSpPr>
        <p:grpSpPr bwMode="auto">
          <a:xfrm>
            <a:off x="4175939" y="4291038"/>
            <a:ext cx="624663" cy="314475"/>
            <a:chOff x="258" y="448397"/>
            <a:chExt cx="1030863" cy="868320"/>
          </a:xfrm>
          <a:solidFill>
            <a:srgbClr val="DDE8C6">
              <a:alpha val="20000"/>
            </a:srgbClr>
          </a:solidFill>
        </p:grpSpPr>
        <p:sp>
          <p:nvSpPr>
            <p:cNvPr id="88"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9"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grpSp>
        <p:nvGrpSpPr>
          <p:cNvPr id="19" name="Group 132"/>
          <p:cNvGrpSpPr>
            <a:grpSpLocks/>
          </p:cNvGrpSpPr>
          <p:nvPr/>
        </p:nvGrpSpPr>
        <p:grpSpPr bwMode="auto">
          <a:xfrm>
            <a:off x="3642539" y="3519363"/>
            <a:ext cx="624663" cy="314475"/>
            <a:chOff x="258" y="448397"/>
            <a:chExt cx="1030863" cy="868320"/>
          </a:xfrm>
          <a:solidFill>
            <a:srgbClr val="DDE8C6">
              <a:alpha val="20000"/>
            </a:srgbClr>
          </a:solidFill>
        </p:grpSpPr>
        <p:sp>
          <p:nvSpPr>
            <p:cNvPr id="81" name=" 3"/>
            <p:cNvSpPr/>
            <p:nvPr/>
          </p:nvSpPr>
          <p:spPr>
            <a:xfrm>
              <a:off x="258" y="448397"/>
              <a:ext cx="1030863" cy="868320"/>
            </a:xfrm>
            <a:prstGeom prst="gear6">
              <a:avLst/>
            </a:prstGeom>
            <a:solidFill>
              <a:schemeClr val="accent3">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2" name=" 4"/>
            <p:cNvSpPr/>
            <p:nvPr/>
          </p:nvSpPr>
          <p:spPr>
            <a:xfrm>
              <a:off x="243146" y="669207"/>
              <a:ext cx="545087" cy="426700"/>
            </a:xfrm>
            <a:prstGeom prst="rect">
              <a:avLst/>
            </a:prstGeom>
            <a:noFill/>
            <a:ln>
              <a:noFill/>
            </a:ln>
          </p:spPr>
          <p:style>
            <a:lnRef idx="0">
              <a:scrgbClr r="0" g="0" b="0"/>
            </a:lnRef>
            <a:fillRef idx="0">
              <a:scrgbClr r="0" g="0" b="0"/>
            </a:fillRef>
            <a:effectRef idx="0">
              <a:scrgbClr r="0" g="0" b="0"/>
            </a:effectRef>
            <a:fontRef idx="minor">
              <a:schemeClr val="lt1"/>
            </a:fontRef>
          </p:style>
          <p:txBody>
            <a:bodyPr lIns="16510" tIns="16510" rIns="16510" bIns="16510" spcCol="1270" anchor="ctr"/>
            <a:lstStyle/>
            <a:p>
              <a:pPr algn="ctr" defTabSz="577850" fontAlgn="base">
                <a:lnSpc>
                  <a:spcPct val="90000"/>
                </a:lnSpc>
                <a:spcBef>
                  <a:spcPct val="0"/>
                </a:spcBef>
                <a:spcAft>
                  <a:spcPct val="35000"/>
                </a:spcAft>
                <a:defRPr/>
              </a:pPr>
              <a:r>
                <a:rPr lang="en-US" sz="900" b="1" dirty="0">
                  <a:solidFill>
                    <a:prstClr val="white"/>
                  </a:solidFill>
                  <a:latin typeface="Calibri"/>
                </a:rPr>
                <a:t>Event</a:t>
              </a:r>
              <a:endParaRPr lang="en-US" sz="700" b="1" dirty="0">
                <a:solidFill>
                  <a:prstClr val="white"/>
                </a:solidFill>
                <a:latin typeface="Calibri"/>
              </a:endParaRPr>
            </a:p>
          </p:txBody>
        </p:sp>
      </p:grpSp>
      <p:sp>
        <p:nvSpPr>
          <p:cNvPr id="137" name="Up-Down Arrow 136"/>
          <p:cNvSpPr/>
          <p:nvPr/>
        </p:nvSpPr>
        <p:spPr>
          <a:xfrm>
            <a:off x="4038601" y="2143116"/>
            <a:ext cx="838200" cy="395318"/>
          </a:xfrm>
          <a:prstGeom prst="upDownArrow">
            <a:avLst>
              <a:gd name="adj1" fmla="val 36364"/>
              <a:gd name="adj2" fmla="val 25000"/>
            </a:avLst>
          </a:prstGeom>
          <a:solidFill>
            <a:schemeClr val="accent3">
              <a:lumMod val="40000"/>
              <a:lumOff val="6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200" b="1" dirty="0">
              <a:solidFill>
                <a:prstClr val="black"/>
              </a:solidFill>
              <a:latin typeface="Calibri"/>
            </a:endParaRPr>
          </a:p>
        </p:txBody>
      </p:sp>
      <p:sp>
        <p:nvSpPr>
          <p:cNvPr id="100" name="TextBox 99"/>
          <p:cNvSpPr txBox="1"/>
          <p:nvPr/>
        </p:nvSpPr>
        <p:spPr>
          <a:xfrm>
            <a:off x="3343337" y="1702346"/>
            <a:ext cx="2631874" cy="400110"/>
          </a:xfrm>
          <a:prstGeom prst="rect">
            <a:avLst/>
          </a:prstGeom>
          <a:noFill/>
        </p:spPr>
        <p:txBody>
          <a:bodyPr wrap="none" rtlCol="0">
            <a:spAutoFit/>
          </a:bodyPr>
          <a:lstStyle/>
          <a:p>
            <a:pPr defTabSz="914400" fontAlgn="base">
              <a:spcBef>
                <a:spcPct val="0"/>
              </a:spcBef>
              <a:spcAft>
                <a:spcPct val="0"/>
              </a:spcAft>
            </a:pPr>
            <a:r>
              <a:rPr lang="en-US" sz="2000" b="1" u="sng" dirty="0" smtClean="0">
                <a:solidFill>
                  <a:prstClr val="white"/>
                </a:solidFill>
                <a:latin typeface="Calibri"/>
              </a:rPr>
              <a:t>Application at Runtime</a:t>
            </a:r>
            <a:endParaRPr lang="en-US" sz="2000" b="1" u="sng" dirty="0">
              <a:solidFill>
                <a:prstClr val="white"/>
              </a:solidFill>
              <a:latin typeface="Calibri"/>
            </a:endParaRPr>
          </a:p>
        </p:txBody>
      </p:sp>
      <p:pic>
        <p:nvPicPr>
          <p:cNvPr id="106" name="Picture 2" descr="W:\TRANSFER\MBupload\SERVER-new\Logo\SQL\SQL\SQL_h_rgb.png"/>
          <p:cNvPicPr>
            <a:picLocks noChangeAspect="1" noChangeArrowheads="1"/>
          </p:cNvPicPr>
          <p:nvPr/>
        </p:nvPicPr>
        <p:blipFill>
          <a:blip r:embed="rId11" cstate="print"/>
          <a:srcRect/>
          <a:stretch>
            <a:fillRect/>
          </a:stretch>
        </p:blipFill>
        <p:spPr bwMode="auto">
          <a:xfrm>
            <a:off x="3500430" y="5713976"/>
            <a:ext cx="1857388" cy="471924"/>
          </a:xfrm>
          <a:prstGeom prst="rect">
            <a:avLst/>
          </a:prstGeom>
          <a:solidFill>
            <a:srgbClr val="DDE8C6">
              <a:alpha val="38000"/>
            </a:srgbClr>
          </a:solidFill>
        </p:spPr>
      </p:pic>
      <p:sp>
        <p:nvSpPr>
          <p:cNvPr id="40" name="TextBox 39"/>
          <p:cNvSpPr txBox="1"/>
          <p:nvPr/>
        </p:nvSpPr>
        <p:spPr>
          <a:xfrm>
            <a:off x="3428994" y="6239078"/>
            <a:ext cx="1940083" cy="338554"/>
          </a:xfrm>
          <a:prstGeom prst="rect">
            <a:avLst/>
          </a:prstGeom>
          <a:noFill/>
        </p:spPr>
        <p:txBody>
          <a:bodyPr wrap="none" rtlCol="0">
            <a:spAutoFit/>
          </a:bodyPr>
          <a:lstStyle/>
          <a:p>
            <a:pPr defTabSz="914400" fontAlgn="base">
              <a:spcBef>
                <a:spcPct val="0"/>
              </a:spcBef>
              <a:spcAft>
                <a:spcPct val="0"/>
              </a:spcAft>
            </a:pPr>
            <a:r>
              <a:rPr lang="en-US" sz="1600" b="1" dirty="0">
                <a:solidFill>
                  <a:srgbClr val="FFFFFF"/>
                </a:solidFill>
                <a:latin typeface="Calibri"/>
              </a:rPr>
              <a:t>Static reference data</a:t>
            </a:r>
          </a:p>
        </p:txBody>
      </p:sp>
      <p:pic>
        <p:nvPicPr>
          <p:cNvPr id="105" name="Picture 8" descr="C:\Users\scohen\Pictures\Microsoft Clip Organizer\j0433941.png"/>
          <p:cNvPicPr>
            <a:picLocks noChangeAspect="1" noChangeArrowheads="1"/>
          </p:cNvPicPr>
          <p:nvPr/>
        </p:nvPicPr>
        <p:blipFill>
          <a:blip r:embed="rId12" cstate="print"/>
          <a:srcRect/>
          <a:stretch>
            <a:fillRect/>
          </a:stretch>
        </p:blipFill>
        <p:spPr bwMode="auto">
          <a:xfrm>
            <a:off x="1714480" y="733682"/>
            <a:ext cx="842938" cy="695054"/>
          </a:xfrm>
          <a:prstGeom prst="rect">
            <a:avLst/>
          </a:prstGeom>
          <a:noFill/>
          <a:ln w="9525">
            <a:noFill/>
            <a:miter lim="800000"/>
            <a:headEnd/>
            <a:tailEnd/>
          </a:ln>
        </p:spPr>
      </p:pic>
      <p:cxnSp>
        <p:nvCxnSpPr>
          <p:cNvPr id="108" name="Straight Connector 107"/>
          <p:cNvCxnSpPr/>
          <p:nvPr/>
        </p:nvCxnSpPr>
        <p:spPr>
          <a:xfrm>
            <a:off x="142844" y="1498586"/>
            <a:ext cx="8858312" cy="1588"/>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13" cstate="print"/>
          <a:srcRect/>
          <a:stretch>
            <a:fillRect/>
          </a:stretch>
        </p:blipFill>
        <p:spPr bwMode="auto">
          <a:xfrm>
            <a:off x="6172454" y="714356"/>
            <a:ext cx="1001954" cy="714380"/>
          </a:xfrm>
          <a:prstGeom prst="rect">
            <a:avLst/>
          </a:prstGeom>
          <a:noFill/>
          <a:ln w="9525">
            <a:noFill/>
            <a:miter lim="800000"/>
            <a:headEnd/>
            <a:tailEnd/>
          </a:ln>
          <a:effectLst/>
        </p:spPr>
      </p:pic>
      <p:sp>
        <p:nvSpPr>
          <p:cNvPr id="111" name="Folded Corner 110"/>
          <p:cNvSpPr/>
          <p:nvPr/>
        </p:nvSpPr>
        <p:spPr>
          <a:xfrm>
            <a:off x="7315461" y="714356"/>
            <a:ext cx="657573" cy="714380"/>
          </a:xfrm>
          <a:prstGeom prst="foldedCorner">
            <a:avLst/>
          </a:prstGeom>
          <a:ln w="12700"/>
        </p:spPr>
        <p:style>
          <a:lnRef idx="2">
            <a:schemeClr val="dk1"/>
          </a:lnRef>
          <a:fillRef idx="1">
            <a:schemeClr val="lt1"/>
          </a:fillRef>
          <a:effectRef idx="0">
            <a:schemeClr val="dk1"/>
          </a:effectRef>
          <a:fontRef idx="minor">
            <a:schemeClr val="dk1"/>
          </a:fontRef>
        </p:style>
        <p:txBody>
          <a:bodyPr rtlCol="0" anchor="ctr"/>
          <a:lstStyle/>
          <a:p>
            <a:pPr algn="ctr" defTabSz="914400" fontAlgn="base">
              <a:spcBef>
                <a:spcPct val="0"/>
              </a:spcBef>
              <a:spcAft>
                <a:spcPct val="0"/>
              </a:spcAft>
            </a:pPr>
            <a:r>
              <a:rPr lang="en-US" sz="1400" b="1" dirty="0" smtClean="0">
                <a:solidFill>
                  <a:srgbClr val="000000"/>
                </a:solidFill>
              </a:rPr>
              <a:t>.NET</a:t>
            </a:r>
          </a:p>
          <a:p>
            <a:pPr algn="ctr" defTabSz="914400" fontAlgn="base">
              <a:spcBef>
                <a:spcPct val="0"/>
              </a:spcBef>
              <a:spcAft>
                <a:spcPct val="0"/>
              </a:spcAft>
            </a:pPr>
            <a:r>
              <a:rPr lang="en-US" sz="1400" b="1" dirty="0" smtClean="0">
                <a:solidFill>
                  <a:srgbClr val="000000"/>
                </a:solidFill>
              </a:rPr>
              <a:t>C#</a:t>
            </a:r>
          </a:p>
          <a:p>
            <a:pPr algn="ctr" defTabSz="914400" fontAlgn="base">
              <a:spcBef>
                <a:spcPct val="0"/>
              </a:spcBef>
              <a:spcAft>
                <a:spcPct val="0"/>
              </a:spcAft>
            </a:pPr>
            <a:r>
              <a:rPr lang="en-US" sz="1400" b="1" dirty="0" smtClean="0">
                <a:solidFill>
                  <a:srgbClr val="000000"/>
                </a:solidFill>
              </a:rPr>
              <a:t>LINQ</a:t>
            </a:r>
            <a:endParaRPr lang="en-US" sz="1400" b="1" dirty="0">
              <a:solidFill>
                <a:srgbClr val="000000"/>
              </a:solidFill>
            </a:endParaRPr>
          </a:p>
        </p:txBody>
      </p:sp>
      <p:sp>
        <p:nvSpPr>
          <p:cNvPr id="112" name="TextBox 111"/>
          <p:cNvSpPr txBox="1"/>
          <p:nvPr/>
        </p:nvSpPr>
        <p:spPr>
          <a:xfrm>
            <a:off x="142844" y="785798"/>
            <a:ext cx="1474506" cy="646331"/>
          </a:xfrm>
          <a:prstGeom prst="rect">
            <a:avLst/>
          </a:prstGeom>
          <a:noFill/>
        </p:spPr>
        <p:txBody>
          <a:bodyPr wrap="none" rtlCol="0">
            <a:spAutoFit/>
          </a:bodyPr>
          <a:lstStyle/>
          <a:p>
            <a:pPr defTabSz="914400" fontAlgn="base">
              <a:spcBef>
                <a:spcPct val="0"/>
              </a:spcBef>
              <a:spcAft>
                <a:spcPct val="0"/>
              </a:spcAft>
            </a:pPr>
            <a:r>
              <a:rPr lang="en-US" b="1" u="sng" dirty="0" smtClean="0">
                <a:solidFill>
                  <a:prstClr val="white"/>
                </a:solidFill>
                <a:latin typeface="Calibri"/>
              </a:rPr>
              <a:t>Application </a:t>
            </a:r>
            <a:br>
              <a:rPr lang="en-US" b="1" u="sng" dirty="0" smtClean="0">
                <a:solidFill>
                  <a:prstClr val="white"/>
                </a:solidFill>
                <a:latin typeface="Calibri"/>
              </a:rPr>
            </a:br>
            <a:r>
              <a:rPr lang="en-US" b="1" u="sng" dirty="0" smtClean="0">
                <a:solidFill>
                  <a:prstClr val="white"/>
                </a:solidFill>
                <a:latin typeface="Calibri"/>
              </a:rPr>
              <a:t>Development</a:t>
            </a:r>
            <a:endParaRPr lang="en-US" b="1" u="sng" dirty="0">
              <a:solidFill>
                <a:prstClr val="white"/>
              </a:solidFill>
              <a:latin typeface="Calibri"/>
            </a:endParaRPr>
          </a:p>
        </p:txBody>
      </p:sp>
      <p:pic>
        <p:nvPicPr>
          <p:cNvPr id="35844" name="Picture 4" descr="go to MSN.com"/>
          <p:cNvPicPr>
            <a:picLocks noChangeAspect="1" noChangeArrowheads="1"/>
          </p:cNvPicPr>
          <p:nvPr/>
        </p:nvPicPr>
        <p:blipFill>
          <a:blip r:embed="rId14" cstate="print"/>
          <a:srcRect/>
          <a:stretch>
            <a:fillRect/>
          </a:stretch>
        </p:blipFill>
        <p:spPr bwMode="auto">
          <a:xfrm>
            <a:off x="344027" y="5267068"/>
            <a:ext cx="1123950" cy="333376"/>
          </a:xfrm>
          <a:prstGeom prst="rect">
            <a:avLst/>
          </a:prstGeom>
          <a:noFill/>
        </p:spPr>
      </p:pic>
      <p:pic>
        <p:nvPicPr>
          <p:cNvPr id="20" name="Picture 2" descr="C:\TEMP\VS2010_h_rgb.png"/>
          <p:cNvPicPr>
            <a:picLocks noChangeAspect="1" noChangeArrowheads="1"/>
          </p:cNvPicPr>
          <p:nvPr/>
        </p:nvPicPr>
        <p:blipFill>
          <a:blip r:embed="rId15"/>
          <a:srcRect/>
          <a:stretch>
            <a:fillRect/>
          </a:stretch>
        </p:blipFill>
        <p:spPr bwMode="auto">
          <a:xfrm>
            <a:off x="2867133" y="800100"/>
            <a:ext cx="2963512" cy="495300"/>
          </a:xfrm>
          <a:prstGeom prst="rect">
            <a:avLst/>
          </a:prstGeom>
          <a:solidFill>
            <a:schemeClr val="tx1"/>
          </a:solid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Types</a:t>
            </a:r>
            <a:endParaRPr lang="en-US" dirty="0"/>
          </a:p>
        </p:txBody>
      </p:sp>
      <p:sp>
        <p:nvSpPr>
          <p:cNvPr id="3" name="Content Placeholder 2"/>
          <p:cNvSpPr>
            <a:spLocks noGrp="1"/>
          </p:cNvSpPr>
          <p:nvPr>
            <p:ph idx="1"/>
          </p:nvPr>
        </p:nvSpPr>
        <p:spPr>
          <a:xfrm>
            <a:off x="457200" y="1172820"/>
            <a:ext cx="8229600" cy="3913533"/>
          </a:xfrm>
        </p:spPr>
        <p:txBody>
          <a:bodyPr>
            <a:normAutofit fontScale="85000" lnSpcReduction="10000"/>
          </a:bodyPr>
          <a:lstStyle/>
          <a:p>
            <a:r>
              <a:rPr lang="en-US" dirty="0" err="1" smtClean="0"/>
              <a:t>StreamInsight</a:t>
            </a:r>
            <a:r>
              <a:rPr lang="en-US" dirty="0" smtClean="0"/>
              <a:t> events in use the .NET type system</a:t>
            </a:r>
          </a:p>
          <a:p>
            <a:r>
              <a:rPr lang="en-US" dirty="0" smtClean="0"/>
              <a:t>Events are structured and can have multiple fields</a:t>
            </a:r>
          </a:p>
          <a:p>
            <a:r>
              <a:rPr lang="en-US" dirty="0" smtClean="0"/>
              <a:t>Fields are typed using the .NET framework types </a:t>
            </a:r>
          </a:p>
          <a:p>
            <a:r>
              <a:rPr lang="en-US" dirty="0" err="1" smtClean="0"/>
              <a:t>StreamInsight</a:t>
            </a:r>
            <a:r>
              <a:rPr lang="en-US" dirty="0" smtClean="0"/>
              <a:t> engine provisioned timestamp fields capture all the different temporal event characteristics</a:t>
            </a:r>
          </a:p>
          <a:p>
            <a:r>
              <a:rPr lang="en-US" dirty="0" smtClean="0"/>
              <a:t>Event sources populate time stamp fields</a:t>
            </a:r>
          </a:p>
          <a:p>
            <a:r>
              <a:rPr lang="en-US" dirty="0" smtClean="0"/>
              <a:t>All calculations done based on “business time”</a:t>
            </a:r>
          </a:p>
        </p:txBody>
      </p:sp>
      <p:graphicFrame>
        <p:nvGraphicFramePr>
          <p:cNvPr id="7" name="Table 6"/>
          <p:cNvGraphicFramePr>
            <a:graphicFrameLocks noGrp="1"/>
          </p:cNvGraphicFramePr>
          <p:nvPr/>
        </p:nvGraphicFramePr>
        <p:xfrm>
          <a:off x="873929" y="5391144"/>
          <a:ext cx="6823708" cy="1010920"/>
        </p:xfrm>
        <a:graphic>
          <a:graphicData uri="http://schemas.openxmlformats.org/drawingml/2006/table">
            <a:tbl>
              <a:tblPr firstRow="1" bandRow="1">
                <a:tableStyleId>{5C22544A-7EE6-4342-B048-85BDC9FD1C3A}</a:tableStyleId>
              </a:tblPr>
              <a:tblGrid>
                <a:gridCol w="1447798"/>
                <a:gridCol w="1066800"/>
                <a:gridCol w="843280"/>
                <a:gridCol w="1244600"/>
                <a:gridCol w="976630"/>
                <a:gridCol w="1244600"/>
              </a:tblGrid>
              <a:tr h="370840">
                <a:tc>
                  <a:txBody>
                    <a:bodyPr/>
                    <a:lstStyle/>
                    <a:p>
                      <a:r>
                        <a:rPr lang="en-US" b="0" dirty="0" smtClean="0">
                          <a:solidFill>
                            <a:schemeClr val="bg1"/>
                          </a:solidFill>
                        </a:rPr>
                        <a:t>Timestamps/Metadata</a:t>
                      </a:r>
                      <a:endParaRPr lang="en-US" b="0" dirty="0">
                        <a:solidFill>
                          <a:schemeClr val="bg1"/>
                        </a:solidFill>
                      </a:endParaRPr>
                    </a:p>
                  </a:txBody>
                  <a:tcPr>
                    <a:solidFill>
                      <a:schemeClr val="tx2"/>
                    </a:solidFill>
                  </a:tcPr>
                </a:tc>
                <a:tc>
                  <a:txBody>
                    <a:bodyPr/>
                    <a:lstStyle/>
                    <a:p>
                      <a:r>
                        <a:rPr lang="en-US" b="0" dirty="0" smtClean="0">
                          <a:solidFill>
                            <a:schemeClr val="bg1"/>
                          </a:solidFill>
                        </a:rPr>
                        <a:t>Long</a:t>
                      </a:r>
                    </a:p>
                    <a:p>
                      <a:r>
                        <a:rPr lang="en-US" b="0" dirty="0" err="1" smtClean="0">
                          <a:solidFill>
                            <a:schemeClr val="bg1"/>
                          </a:solidFill>
                        </a:rPr>
                        <a:t>pumpID</a:t>
                      </a:r>
                      <a:endParaRPr lang="en-US" b="0" dirty="0">
                        <a:solidFill>
                          <a:schemeClr val="bg1"/>
                        </a:solidFill>
                      </a:endParaRPr>
                    </a:p>
                  </a:txBody>
                  <a:tcPr>
                    <a:solidFill>
                      <a:schemeClr val="accent1"/>
                    </a:solidFill>
                  </a:tcPr>
                </a:tc>
                <a:tc>
                  <a:txBody>
                    <a:bodyPr/>
                    <a:lstStyle/>
                    <a:p>
                      <a:r>
                        <a:rPr lang="en-US" b="0" dirty="0" smtClean="0">
                          <a:solidFill>
                            <a:schemeClr val="bg1"/>
                          </a:solidFill>
                        </a:rPr>
                        <a:t>String</a:t>
                      </a:r>
                    </a:p>
                    <a:p>
                      <a:r>
                        <a:rPr lang="en-US" b="0" dirty="0" smtClean="0">
                          <a:solidFill>
                            <a:schemeClr val="bg1"/>
                          </a:solidFill>
                        </a:rPr>
                        <a:t>Type</a:t>
                      </a:r>
                      <a:endParaRPr lang="en-US" b="0" dirty="0">
                        <a:solidFill>
                          <a:schemeClr val="bg1"/>
                        </a:solidFill>
                      </a:endParaRPr>
                    </a:p>
                  </a:txBody>
                  <a:tcPr>
                    <a:solidFill>
                      <a:schemeClr val="accent1"/>
                    </a:solidFill>
                  </a:tcPr>
                </a:tc>
                <a:tc>
                  <a:txBody>
                    <a:bodyPr/>
                    <a:lstStyle/>
                    <a:p>
                      <a:r>
                        <a:rPr lang="en-US" b="0" dirty="0" smtClean="0">
                          <a:solidFill>
                            <a:schemeClr val="bg1"/>
                          </a:solidFill>
                        </a:rPr>
                        <a:t>String</a:t>
                      </a:r>
                    </a:p>
                    <a:p>
                      <a:r>
                        <a:rPr lang="en-US" b="0" dirty="0" smtClean="0">
                          <a:solidFill>
                            <a:schemeClr val="bg1"/>
                          </a:solidFill>
                        </a:rPr>
                        <a:t>Location</a:t>
                      </a:r>
                      <a:endParaRPr lang="en-US" b="0" dirty="0">
                        <a:solidFill>
                          <a:schemeClr val="bg1"/>
                        </a:solidFill>
                      </a:endParaRPr>
                    </a:p>
                  </a:txBody>
                  <a:tcPr>
                    <a:solidFill>
                      <a:schemeClr val="accent1"/>
                    </a:solidFill>
                  </a:tcPr>
                </a:tc>
                <a:tc>
                  <a:txBody>
                    <a:bodyPr/>
                    <a:lstStyle/>
                    <a:p>
                      <a:r>
                        <a:rPr lang="en-US" b="0" dirty="0" smtClean="0">
                          <a:solidFill>
                            <a:schemeClr val="bg1"/>
                          </a:solidFill>
                        </a:rPr>
                        <a:t>Double</a:t>
                      </a:r>
                    </a:p>
                    <a:p>
                      <a:r>
                        <a:rPr lang="en-US" b="0" dirty="0" smtClean="0">
                          <a:solidFill>
                            <a:schemeClr val="bg1"/>
                          </a:solidFill>
                        </a:rPr>
                        <a:t>flow</a:t>
                      </a:r>
                      <a:endParaRPr lang="en-US" b="0" dirty="0">
                        <a:solidFill>
                          <a:schemeClr val="bg1"/>
                        </a:solidFill>
                      </a:endParaRPr>
                    </a:p>
                  </a:txBody>
                  <a:tcPr>
                    <a:solidFill>
                      <a:schemeClr val="accent1"/>
                    </a:solidFill>
                  </a:tcPr>
                </a:tc>
                <a:tc>
                  <a:txBody>
                    <a:bodyPr/>
                    <a:lstStyle/>
                    <a:p>
                      <a:r>
                        <a:rPr lang="en-US" b="0" dirty="0" smtClean="0">
                          <a:solidFill>
                            <a:schemeClr val="bg1"/>
                          </a:solidFill>
                        </a:rPr>
                        <a:t>Double</a:t>
                      </a:r>
                    </a:p>
                    <a:p>
                      <a:r>
                        <a:rPr lang="en-US" b="0" dirty="0" smtClean="0">
                          <a:solidFill>
                            <a:schemeClr val="bg1"/>
                          </a:solidFill>
                        </a:rPr>
                        <a:t>pressure</a:t>
                      </a:r>
                      <a:endParaRPr lang="en-US" b="0" dirty="0">
                        <a:solidFill>
                          <a:schemeClr val="bg1"/>
                        </a:solidFill>
                      </a:endParaRPr>
                    </a:p>
                  </a:txBody>
                  <a:tcPr>
                    <a:solidFill>
                      <a:schemeClr val="accent1"/>
                    </a:solidFill>
                  </a:tcPr>
                </a:tc>
              </a:tr>
              <a:tr h="370840">
                <a:tc>
                  <a:txBody>
                    <a:bodyPr/>
                    <a:lstStyle/>
                    <a:p>
                      <a:pPr algn="ctr"/>
                      <a:r>
                        <a:rPr lang="en-US" b="0" dirty="0" smtClean="0"/>
                        <a:t>…</a:t>
                      </a:r>
                      <a:endParaRPr lang="en-US" b="0" dirty="0"/>
                    </a:p>
                  </a:txBody>
                  <a:tcPr>
                    <a:solidFill>
                      <a:schemeClr val="accent1">
                        <a:lumMod val="60000"/>
                        <a:lumOff val="40000"/>
                      </a:schemeClr>
                    </a:solidFill>
                  </a:tcPr>
                </a:tc>
                <a:tc>
                  <a:txBody>
                    <a:bodyPr/>
                    <a:lstStyle/>
                    <a:p>
                      <a:pPr algn="ctr"/>
                      <a:r>
                        <a:rPr lang="en-US" b="0" dirty="0" smtClean="0"/>
                        <a:t>…</a:t>
                      </a:r>
                      <a:endParaRPr lang="en-US" b="0" dirty="0"/>
                    </a:p>
                  </a:txBody>
                  <a:tcPr/>
                </a:tc>
                <a:tc>
                  <a:txBody>
                    <a:bodyPr/>
                    <a:lstStyle/>
                    <a:p>
                      <a:pPr algn="ctr"/>
                      <a:r>
                        <a:rPr lang="en-US" b="0" dirty="0" smtClean="0"/>
                        <a:t>…</a:t>
                      </a:r>
                      <a:endParaRPr lang="en-US" b="0" dirty="0"/>
                    </a:p>
                  </a:txBody>
                  <a:tcPr/>
                </a:tc>
                <a:tc>
                  <a:txBody>
                    <a:bodyPr/>
                    <a:lstStyle/>
                    <a:p>
                      <a:pPr algn="ctr"/>
                      <a:r>
                        <a:rPr lang="en-US" b="0" dirty="0" smtClean="0"/>
                        <a:t>…</a:t>
                      </a:r>
                      <a:endParaRPr lang="en-US" b="0" dirty="0"/>
                    </a:p>
                  </a:txBody>
                  <a:tcPr/>
                </a:tc>
                <a:tc>
                  <a:txBody>
                    <a:bodyPr/>
                    <a:lstStyle/>
                    <a:p>
                      <a:pPr algn="ctr"/>
                      <a:r>
                        <a:rPr lang="en-US" b="0" dirty="0" smtClean="0"/>
                        <a:t>…</a:t>
                      </a:r>
                      <a:endParaRPr lang="en-US" b="0" dirty="0"/>
                    </a:p>
                  </a:txBody>
                  <a:tcPr/>
                </a:tc>
                <a:tc>
                  <a:txBody>
                    <a:bodyPr/>
                    <a:lstStyle/>
                    <a:p>
                      <a:pPr algn="ctr"/>
                      <a:r>
                        <a:rPr lang="en-US" b="0" dirty="0" smtClean="0"/>
                        <a:t>…</a:t>
                      </a:r>
                      <a:endParaRPr lang="en-US" b="0" dirty="0"/>
                    </a:p>
                  </a:txBody>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1411"/>
            <a:ext cx="8382000" cy="701731"/>
          </a:xfrm>
        </p:spPr>
        <p:txBody>
          <a:bodyPr/>
          <a:lstStyle/>
          <a:p>
            <a:r>
              <a:rPr lang="en-US" dirty="0" smtClean="0"/>
              <a:t>Event Streams &amp; Adapters</a:t>
            </a:r>
            <a:endParaRPr lang="en-US" dirty="0"/>
          </a:p>
        </p:txBody>
      </p:sp>
      <p:sp>
        <p:nvSpPr>
          <p:cNvPr id="3" name="Content Placeholder 2"/>
          <p:cNvSpPr>
            <a:spLocks noGrp="1"/>
          </p:cNvSpPr>
          <p:nvPr>
            <p:ph idx="1"/>
          </p:nvPr>
        </p:nvSpPr>
        <p:spPr>
          <a:xfrm>
            <a:off x="228600" y="762000"/>
            <a:ext cx="8686800" cy="5606902"/>
          </a:xfrm>
        </p:spPr>
        <p:txBody>
          <a:bodyPr>
            <a:normAutofit fontScale="92500" lnSpcReduction="10000"/>
          </a:bodyPr>
          <a:lstStyle/>
          <a:p>
            <a:r>
              <a:rPr lang="en-US" dirty="0" smtClean="0"/>
              <a:t>A stream is a sequence of events</a:t>
            </a:r>
          </a:p>
          <a:p>
            <a:pPr lvl="1"/>
            <a:r>
              <a:rPr lang="en-US" dirty="0" smtClean="0"/>
              <a:t>Defined over a .NET type</a:t>
            </a:r>
          </a:p>
          <a:p>
            <a:pPr lvl="1"/>
            <a:r>
              <a:rPr lang="en-US" dirty="0" smtClean="0"/>
              <a:t>Possibly infinite</a:t>
            </a:r>
          </a:p>
          <a:p>
            <a:r>
              <a:rPr lang="en-US" dirty="0" smtClean="0"/>
              <a:t>Stream characteristics:</a:t>
            </a:r>
          </a:p>
          <a:p>
            <a:pPr lvl="1"/>
            <a:r>
              <a:rPr lang="en-US" dirty="0" smtClean="0"/>
              <a:t>Event/data arrival patterns (steady, </a:t>
            </a:r>
            <a:r>
              <a:rPr lang="en-US" dirty="0" err="1" smtClean="0"/>
              <a:t>bursty</a:t>
            </a:r>
            <a:r>
              <a:rPr lang="en-US" dirty="0" smtClean="0"/>
              <a:t>)</a:t>
            </a:r>
          </a:p>
          <a:p>
            <a:pPr lvl="1"/>
            <a:r>
              <a:rPr lang="en-US" dirty="0" smtClean="0"/>
              <a:t>Out of order events: Order of arrival of events does not match the order of their application timestamps</a:t>
            </a:r>
          </a:p>
          <a:p>
            <a:r>
              <a:rPr lang="en-US" dirty="0" smtClean="0"/>
              <a:t>Adapters</a:t>
            </a:r>
          </a:p>
          <a:p>
            <a:pPr lvl="1"/>
            <a:r>
              <a:rPr lang="en-US" dirty="0" smtClean="0"/>
              <a:t>Receive/get events from the data source</a:t>
            </a:r>
          </a:p>
          <a:p>
            <a:pPr lvl="1"/>
            <a:r>
              <a:rPr lang="en-US" dirty="0" err="1" smtClean="0"/>
              <a:t>Enqueue</a:t>
            </a:r>
            <a:r>
              <a:rPr lang="en-US" dirty="0" smtClean="0"/>
              <a:t> events for processing in the engine</a:t>
            </a:r>
          </a:p>
          <a:p>
            <a:pPr lvl="1"/>
            <a:r>
              <a:rPr lang="en-US" dirty="0" smtClean="0"/>
              <a:t>Insertions of new events</a:t>
            </a:r>
          </a:p>
          <a:p>
            <a:pPr lvl="1"/>
            <a:r>
              <a:rPr lang="en-US" dirty="0" smtClean="0"/>
              <a:t>Changes to event durations</a:t>
            </a:r>
          </a:p>
        </p:txBody>
      </p:sp>
      <p:sp>
        <p:nvSpPr>
          <p:cNvPr id="5" name="Slide Number Placeholder 4"/>
          <p:cNvSpPr>
            <a:spLocks noGrp="1"/>
          </p:cNvSpPr>
          <p:nvPr>
            <p:ph type="sldNum" sz="quarter" idx="4294967295"/>
          </p:nvPr>
        </p:nvSpPr>
        <p:spPr>
          <a:xfrm>
            <a:off x="8511703" y="6346628"/>
            <a:ext cx="408562" cy="365125"/>
          </a:xfrm>
          <a:prstGeom prst="rect">
            <a:avLst/>
          </a:prstGeom>
        </p:spPr>
        <p:txBody>
          <a:bodyPr/>
          <a:lstStyle/>
          <a:p>
            <a:pPr algn="r" defTabSz="914400" fontAlgn="base">
              <a:spcBef>
                <a:spcPct val="0"/>
              </a:spcBef>
              <a:spcAft>
                <a:spcPct val="0"/>
              </a:spcAft>
            </a:pPr>
            <a:fld id="{9ED8651B-2165-4D02-A109-43FC58648137}" type="slidenum">
              <a:rPr lang="en-US" sz="1200" b="1" smtClean="0">
                <a:solidFill>
                  <a:prstClr val="black">
                    <a:tint val="75000"/>
                  </a:prstClr>
                </a:solidFill>
                <a:latin typeface="Calibri"/>
              </a:rPr>
              <a:pPr algn="r" defTabSz="914400" fontAlgn="base">
                <a:spcBef>
                  <a:spcPct val="0"/>
                </a:spcBef>
                <a:spcAft>
                  <a:spcPct val="0"/>
                </a:spcAft>
              </a:pPr>
              <a:t>8</a:t>
            </a:fld>
            <a:endParaRPr lang="en-US" sz="1200" b="1">
              <a:solidFill>
                <a:prstClr val="black">
                  <a:tint val="75000"/>
                </a:prstClr>
              </a:solidFill>
              <a:latin typeface="Calibri"/>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975"/>
            <a:ext cx="8229600" cy="639762"/>
          </a:xfrm>
        </p:spPr>
        <p:txBody>
          <a:bodyPr>
            <a:normAutofit fontScale="90000"/>
          </a:bodyPr>
          <a:lstStyle/>
          <a:p>
            <a:r>
              <a:rPr lang="en-US" dirty="0" err="1" smtClean="0"/>
              <a:t>StreamInsight</a:t>
            </a:r>
            <a:r>
              <a:rPr lang="en-US" dirty="0" smtClean="0"/>
              <a:t> Query Features</a:t>
            </a:r>
            <a:endParaRPr lang="en-US" dirty="0"/>
          </a:p>
        </p:txBody>
      </p:sp>
      <p:sp>
        <p:nvSpPr>
          <p:cNvPr id="3" name="Content Placeholder 2"/>
          <p:cNvSpPr>
            <a:spLocks noGrp="1"/>
          </p:cNvSpPr>
          <p:nvPr>
            <p:ph idx="1"/>
          </p:nvPr>
        </p:nvSpPr>
        <p:spPr>
          <a:xfrm>
            <a:off x="457199" y="990600"/>
            <a:ext cx="8531943" cy="5402826"/>
          </a:xfrm>
        </p:spPr>
        <p:txBody>
          <a:bodyPr>
            <a:normAutofit fontScale="92500" lnSpcReduction="10000"/>
          </a:bodyPr>
          <a:lstStyle/>
          <a:p>
            <a:r>
              <a:rPr lang="en-US" dirty="0" smtClean="0"/>
              <a:t>Operators over streams</a:t>
            </a:r>
          </a:p>
          <a:p>
            <a:pPr lvl="1"/>
            <a:r>
              <a:rPr lang="en-US" sz="2600" dirty="0" smtClean="0"/>
              <a:t>Calculations (PROJECT)</a:t>
            </a:r>
          </a:p>
          <a:p>
            <a:pPr lvl="1"/>
            <a:r>
              <a:rPr lang="en-US" sz="2600" dirty="0" smtClean="0"/>
              <a:t>Correlation of streams from different data sources (JOIN)</a:t>
            </a:r>
          </a:p>
          <a:p>
            <a:pPr lvl="1"/>
            <a:r>
              <a:rPr lang="en-US" sz="2600" dirty="0" smtClean="0"/>
              <a:t>Check for absence of activity with a data source (EXISTS)</a:t>
            </a:r>
          </a:p>
          <a:p>
            <a:pPr lvl="1"/>
            <a:r>
              <a:rPr lang="en-US" sz="2600" dirty="0" smtClean="0"/>
              <a:t>Selection of events from streams (FILTER)</a:t>
            </a:r>
          </a:p>
          <a:p>
            <a:pPr lvl="1"/>
            <a:r>
              <a:rPr lang="en-US" sz="2600" dirty="0" smtClean="0"/>
              <a:t>Stream partitioning (GROUP &amp; APPLY)</a:t>
            </a:r>
          </a:p>
          <a:p>
            <a:pPr lvl="1"/>
            <a:r>
              <a:rPr lang="en-US" sz="2600" dirty="0" smtClean="0"/>
              <a:t>Aggregation (SUM, COUNT, …) </a:t>
            </a:r>
          </a:p>
          <a:p>
            <a:pPr lvl="1"/>
            <a:r>
              <a:rPr lang="en-US" sz="2600" dirty="0" smtClean="0"/>
              <a:t>Ranking and heavy hitters (TOP-K)</a:t>
            </a:r>
          </a:p>
          <a:p>
            <a:pPr lvl="1"/>
            <a:r>
              <a:rPr lang="en-US" sz="2600" dirty="0" smtClean="0"/>
              <a:t>Temporal operations: hopping window, sliding window</a:t>
            </a:r>
          </a:p>
          <a:p>
            <a:r>
              <a:rPr lang="en-US" dirty="0" smtClean="0"/>
              <a:t>Extensibility – to add new domain-specific operators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PRISM_FY11_template_16x9">
  <a:themeElements>
    <a:clrScheme name="PRISM_FY10_v01">
      <a:dk1>
        <a:srgbClr val="000000"/>
      </a:dk1>
      <a:lt1>
        <a:srgbClr val="FFFFFF"/>
      </a:lt1>
      <a:dk2>
        <a:srgbClr val="81BBE3"/>
      </a:dk2>
      <a:lt2>
        <a:srgbClr val="BBD3E7"/>
      </a:lt2>
      <a:accent1>
        <a:srgbClr val="429AD6"/>
      </a:accent1>
      <a:accent2>
        <a:srgbClr val="917B45"/>
      </a:accent2>
      <a:accent3>
        <a:srgbClr val="CF5E1F"/>
      </a:accent3>
      <a:accent4>
        <a:srgbClr val="5A9222"/>
      </a:accent4>
      <a:accent5>
        <a:srgbClr val="299297"/>
      </a:accent5>
      <a:accent6>
        <a:srgbClr val="7748B6"/>
      </a:accent6>
      <a:hlink>
        <a:srgbClr val="81BBE3"/>
      </a:hlink>
      <a:folHlink>
        <a:srgbClr val="81BBE3"/>
      </a:folHlink>
    </a:clrScheme>
    <a:fontScheme name="Custom 2">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lnSpc>
            <a:spcPct val="90000"/>
          </a:lnSpc>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lnSpc>
            <a:spcPct val="90000"/>
          </a:lnSpc>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PRISM_FY10_v01">
      <a:dk1>
        <a:srgbClr val="000000"/>
      </a:dk1>
      <a:lt1>
        <a:srgbClr val="FFFFFF"/>
      </a:lt1>
      <a:dk2>
        <a:srgbClr val="81BBE3"/>
      </a:dk2>
      <a:lt2>
        <a:srgbClr val="BBD3E7"/>
      </a:lt2>
      <a:accent1>
        <a:srgbClr val="429AD6"/>
      </a:accent1>
      <a:accent2>
        <a:srgbClr val="917B45"/>
      </a:accent2>
      <a:accent3>
        <a:srgbClr val="CF5E1F"/>
      </a:accent3>
      <a:accent4>
        <a:srgbClr val="5A9222"/>
      </a:accent4>
      <a:accent5>
        <a:srgbClr val="299297"/>
      </a:accent5>
      <a:accent6>
        <a:srgbClr val="7748B6"/>
      </a:accent6>
      <a:hlink>
        <a:srgbClr val="81BBE3"/>
      </a:hlink>
      <a:folHlink>
        <a:srgbClr val="81BBE3"/>
      </a:folHlink>
    </a:clrScheme>
    <a:fontScheme name="Custom 2">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20738" rtl="0" eaLnBrk="0" fontAlgn="base" latinLnBrk="0" hangingPunct="0">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20738" rtl="0" eaLnBrk="0" fontAlgn="base" latinLnBrk="0" hangingPunct="0">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MGXFY10 Template 16x9 blue_v9">
  <a:themeElements>
    <a:clrScheme name="MGXFY10">
      <a:dk1>
        <a:srgbClr val="000000"/>
      </a:dk1>
      <a:lt1>
        <a:srgbClr val="FFFFFF"/>
      </a:lt1>
      <a:dk2>
        <a:srgbClr val="002B4C"/>
      </a:dk2>
      <a:lt2>
        <a:srgbClr val="BDE3FF"/>
      </a:lt2>
      <a:accent1>
        <a:srgbClr val="F2A316"/>
      </a:accent1>
      <a:accent2>
        <a:srgbClr val="2681E6"/>
      </a:accent2>
      <a:accent3>
        <a:srgbClr val="DF7B29"/>
      </a:accent3>
      <a:accent4>
        <a:srgbClr val="7DCC2E"/>
      </a:accent4>
      <a:accent5>
        <a:srgbClr val="9989F7"/>
      </a:accent5>
      <a:accent6>
        <a:srgbClr val="7F7F7F"/>
      </a:accent6>
      <a:hlink>
        <a:srgbClr val="F0ED7B"/>
      </a:hlink>
      <a:folHlink>
        <a:srgbClr val="F3EB4F"/>
      </a:folHlink>
    </a:clrScheme>
    <a:fontScheme name="Segoe Light Segoe Light">
      <a:majorFont>
        <a:latin typeface="Segoe Light"/>
        <a:ea typeface=""/>
        <a:cs typeface=""/>
      </a:majorFont>
      <a:minorFont>
        <a:latin typeface="Segoe Light"/>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2"/>
        </a:lnRef>
        <a:fillRef idx="3">
          <a:schemeClr val="accent2"/>
        </a:fillRef>
        <a:effectRef idx="3">
          <a:schemeClr val="accent2"/>
        </a:effectRef>
        <a:fontRef idx="minor">
          <a:schemeClr val="lt1"/>
        </a:fontRef>
      </a:style>
    </a:spDef>
    <a:txDef>
      <a:spPr>
        <a:noFill/>
      </a:spPr>
      <a:bodyPr wrap="square" lIns="0" tIns="0" rIns="0" bIns="0" rtlCol="0">
        <a:spAutoFit/>
      </a:bodyPr>
      <a:lstStyle>
        <a:defPPr>
          <a:defRPr dirty="0" smtClean="0">
            <a:gradFill>
              <a:gsLst>
                <a:gs pos="0">
                  <a:schemeClr val="tx1"/>
                </a:gs>
                <a:gs pos="86000">
                  <a:schemeClr val="tx1"/>
                </a:gs>
              </a:gsLst>
              <a:lin ang="5400000" scaled="0"/>
            </a:gradFill>
          </a:defRPr>
        </a:defPPr>
      </a:lstStyle>
    </a:txDef>
  </a:objectDefaults>
  <a:extraClrSchemeLst/>
</a:theme>
</file>

<file path=ppt/theme/theme5.xml><?xml version="1.0" encoding="utf-8"?>
<a:theme xmlns:a="http://schemas.openxmlformats.org/drawingml/2006/main" name="Webcast Template - MSDN">
  <a:themeElements>
    <a:clrScheme name="Webcast Template - MSDN 1">
      <a:dk1>
        <a:srgbClr val="000000"/>
      </a:dk1>
      <a:lt1>
        <a:srgbClr val="FFFFFF"/>
      </a:lt1>
      <a:dk2>
        <a:srgbClr val="00478E"/>
      </a:dk2>
      <a:lt2>
        <a:srgbClr val="FFD34F"/>
      </a:lt2>
      <a:accent1>
        <a:srgbClr val="FCEB98"/>
      </a:accent1>
      <a:accent2>
        <a:srgbClr val="EB7C35"/>
      </a:accent2>
      <a:accent3>
        <a:srgbClr val="AAB1C6"/>
      </a:accent3>
      <a:accent4>
        <a:srgbClr val="DADADA"/>
      </a:accent4>
      <a:accent5>
        <a:srgbClr val="FDF3CA"/>
      </a:accent5>
      <a:accent6>
        <a:srgbClr val="D5702F"/>
      </a:accent6>
      <a:hlink>
        <a:srgbClr val="FFCC00"/>
      </a:hlink>
      <a:folHlink>
        <a:srgbClr val="6294CD"/>
      </a:folHlink>
    </a:clrScheme>
    <a:fontScheme name="Webcast Template - MSD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Franklin Gothic Medium"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Franklin Gothic Medium" pitchFamily="34" charset="0"/>
          </a:defRPr>
        </a:defPPr>
      </a:lstStyle>
    </a:lnDef>
  </a:objectDefaults>
  <a:extraClrSchemeLst>
    <a:extraClrScheme>
      <a:clrScheme name="Webcast Template - MSDN 1">
        <a:dk1>
          <a:srgbClr val="000000"/>
        </a:dk1>
        <a:lt1>
          <a:srgbClr val="FFFFFF"/>
        </a:lt1>
        <a:dk2>
          <a:srgbClr val="00478E"/>
        </a:dk2>
        <a:lt2>
          <a:srgbClr val="FFD34F"/>
        </a:lt2>
        <a:accent1>
          <a:srgbClr val="FCEB98"/>
        </a:accent1>
        <a:accent2>
          <a:srgbClr val="EB7C35"/>
        </a:accent2>
        <a:accent3>
          <a:srgbClr val="AAB1C6"/>
        </a:accent3>
        <a:accent4>
          <a:srgbClr val="DADADA"/>
        </a:accent4>
        <a:accent5>
          <a:srgbClr val="FDF3CA"/>
        </a:accent5>
        <a:accent6>
          <a:srgbClr val="D5702F"/>
        </a:accent6>
        <a:hlink>
          <a:srgbClr val="FFCC00"/>
        </a:hlink>
        <a:folHlink>
          <a:srgbClr val="6294C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a:majorFont>
        <a:latin typeface="Segoe"/>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a:majorFont>
        <a:latin typeface="Segoe"/>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0370427F830000D4FB7831C38920BF18F" ma:contentTypeVersion="0" ma:contentTypeDescription="Create a new document." ma:contentTypeScope="" ma:versionID="27d8c98bc70d23a371d655aae2306228">
  <xsd:schema xmlns:xsd="http://www.w3.org/2001/XMLSchema" xmlns:xs="http://www.w3.org/2001/XMLSchema" xmlns:p="http://schemas.microsoft.com/office/2006/metadata/properties" xmlns:ns2="F8270437-0030-4F0D-B783-1C38920BF18F" targetNamespace="http://schemas.microsoft.com/office/2006/metadata/properties" ma:root="true" ma:fieldsID="3af7323661d617806fa860c4f6c30125" ns2:_="">
    <xsd:import namespace="F8270437-0030-4F0D-B783-1C38920BF18F"/>
    <xsd:element name="properties">
      <xsd:complexType>
        <xsd:sequence>
          <xsd:element name="documentManagement">
            <xsd:complexType>
              <xsd:all>
                <xsd:element ref="ns2:Owner" minOccurs="0"/>
                <xsd:element ref="ns2:SPSDescriptio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8270437-0030-4F0D-B783-1C38920BF18F" elementFormDefault="qualified">
    <xsd:import namespace="http://schemas.microsoft.com/office/2006/documentManagement/types"/>
    <xsd:import namespace="http://schemas.microsoft.com/office/infopath/2007/PartnerControls"/>
    <xsd:element name="Owner" ma:index="8" nillable="true" ma:displayName="Owner" ma:internalName="Owner">
      <xsd:simpleType>
        <xsd:restriction base="dms:Text"/>
      </xsd:simpleType>
    </xsd:element>
    <xsd:element name="SPSDescription" ma:index="9" nillable="true" ma:displayName="Description" ma:internalName="SPSDescription">
      <xsd:simpleType>
        <xsd:restriction base="dms:Note">
          <xsd:maxLength value="255"/>
        </xsd:restriction>
      </xsd:simpleType>
    </xsd:element>
    <xsd:element name="Status" ma:index="10" nillable="true" ma:displayName="Status" ma:internalName="Status">
      <xsd:simpleType>
        <xsd:restriction base="dms:Choice">
          <xsd:enumeration value="Rough"/>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Owner xmlns="F8270437-0030-4F0D-B783-1C38920BF18F">Jamey Tisdale</Owner>
    <SPSDescription xmlns="F8270437-0030-4F0D-B783-1C38920BF18F" xsi:nil="true"/>
    <Status xmlns="F8270437-0030-4F0D-B783-1C38920BF18F">Final</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85B553-A89F-4FC7-B743-738A519F01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8270437-0030-4F0D-B783-1C38920BF1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7C2226F-09AB-4A72-B26E-6DE68BF071BE}">
  <ds:schemaRefs>
    <ds:schemaRef ds:uri="http://purl.org/dc/terms/"/>
    <ds:schemaRef ds:uri="http://www.w3.org/XML/1998/namespace"/>
    <ds:schemaRef ds:uri="http://purl.org/dc/elements/1.1/"/>
    <ds:schemaRef ds:uri="http://schemas.microsoft.com/office/infopath/2007/PartnerControls"/>
    <ds:schemaRef ds:uri="http://schemas.microsoft.com/office/2006/documentManagement/types"/>
    <ds:schemaRef ds:uri="http://purl.org/dc/dcmitype/"/>
    <ds:schemaRef ds:uri="http://schemas.openxmlformats.org/package/2006/metadata/core-properties"/>
    <ds:schemaRef ds:uri="F8270437-0030-4F0D-B783-1C38920BF18F"/>
    <ds:schemaRef ds:uri="http://schemas.microsoft.com/office/2006/metadata/properties"/>
  </ds:schemaRefs>
</ds:datastoreItem>
</file>

<file path=customXml/itemProps3.xml><?xml version="1.0" encoding="utf-8"?>
<ds:datastoreItem xmlns:ds="http://schemas.openxmlformats.org/officeDocument/2006/customXml" ds:itemID="{6CB8FD2D-55E4-4336-887D-1CF2DDD0B6F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PRISM_FY11_template_16x9</Template>
  <TotalTime>12305</TotalTime>
  <Words>984</Words>
  <Application>Microsoft Office PowerPoint</Application>
  <PresentationFormat>On-screen Show (4:3)</PresentationFormat>
  <Paragraphs>267</Paragraphs>
  <Slides>15</Slides>
  <Notes>9</Notes>
  <HiddenSlides>0</HiddenSlides>
  <MMClips>0</MMClips>
  <ScaleCrop>false</ScaleCrop>
  <HeadingPairs>
    <vt:vector size="4" baseType="variant">
      <vt:variant>
        <vt:lpstr>Theme</vt:lpstr>
      </vt:variant>
      <vt:variant>
        <vt:i4>5</vt:i4>
      </vt:variant>
      <vt:variant>
        <vt:lpstr>Slide Titles</vt:lpstr>
      </vt:variant>
      <vt:variant>
        <vt:i4>15</vt:i4>
      </vt:variant>
    </vt:vector>
  </HeadingPairs>
  <TitlesOfParts>
    <vt:vector size="20" baseType="lpstr">
      <vt:lpstr>PRISM_FY11_template_16x9</vt:lpstr>
      <vt:lpstr>White with Consolas font for code slides</vt:lpstr>
      <vt:lpstr>Blank Presentation</vt:lpstr>
      <vt:lpstr>MGXFY10 Template 16x9 blue_v9</vt:lpstr>
      <vt:lpstr>Webcast Template - MSDN</vt:lpstr>
      <vt:lpstr>Slide 1</vt:lpstr>
      <vt:lpstr>Microsoft StreamInsight  for Financial Services</vt:lpstr>
      <vt:lpstr>Operational Intelligence Platform</vt:lpstr>
      <vt:lpstr>Operational Analytics</vt:lpstr>
      <vt:lpstr>The Need for an Event-Driven Platform</vt:lpstr>
      <vt:lpstr>Overview: Microsoft StreamInsight</vt:lpstr>
      <vt:lpstr>Event Types</vt:lpstr>
      <vt:lpstr>Event Streams &amp; Adapters</vt:lpstr>
      <vt:lpstr>StreamInsight Query Features</vt:lpstr>
      <vt:lpstr>LINQ Query Examples </vt:lpstr>
      <vt:lpstr>StreamInsight Licensing Guidance</vt:lpstr>
      <vt:lpstr>Recap: Microsoft StreamInsight</vt:lpstr>
      <vt:lpstr>For More Information</vt:lpstr>
      <vt:lpstr>More Microsoft Sessions </vt:lpstr>
      <vt:lpstr>More Microsoft Sessions </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EPG Cloud Sales Deck</dc:title>
  <dc:subject>PRISM FY11</dc:subject>
  <dc:creator>Jamey.Tisdale@microsoft.com</dc:creator>
  <dc:description>Template: David Griffith, Silver Fox Productions, Inc.
Formatting:
Event Date: April 12–14, 2010
Event Location: MSCC/EBC
Audience Type: Internal</dc:description>
  <cp:lastModifiedBy>Torsten Grabs</cp:lastModifiedBy>
  <cp:revision>316</cp:revision>
  <dcterms:created xsi:type="dcterms:W3CDTF">2010-03-03T20:12:46Z</dcterms:created>
  <dcterms:modified xsi:type="dcterms:W3CDTF">2010-06-21T19:10:14Z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0x00370427F830000D4FB7831C38920BF18F</vt:lpwstr>
  </property>
</Properties>
</file>