
<file path=[Content_Types].xml><?xml version="1.0" encoding="utf-8"?>
<Types xmlns="http://schemas.openxmlformats.org/package/2006/content-types">
  <Default Extension="png" ContentType="image/png"/>
  <Default Extension="bmp" ContentType="image/bmp"/>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4"/>
  </p:sldMasterIdLst>
  <p:notesMasterIdLst>
    <p:notesMasterId r:id="rId22"/>
  </p:notesMasterIdLst>
  <p:handoutMasterIdLst>
    <p:handoutMasterId r:id="rId23"/>
  </p:handoutMasterIdLst>
  <p:sldIdLst>
    <p:sldId id="446" r:id="rId5"/>
    <p:sldId id="567" r:id="rId6"/>
    <p:sldId id="570" r:id="rId7"/>
    <p:sldId id="580" r:id="rId8"/>
    <p:sldId id="576" r:id="rId9"/>
    <p:sldId id="577" r:id="rId10"/>
    <p:sldId id="578" r:id="rId11"/>
    <p:sldId id="579" r:id="rId12"/>
    <p:sldId id="581" r:id="rId13"/>
    <p:sldId id="571" r:id="rId14"/>
    <p:sldId id="572" r:id="rId15"/>
    <p:sldId id="573" r:id="rId16"/>
    <p:sldId id="574" r:id="rId17"/>
    <p:sldId id="575" r:id="rId18"/>
    <p:sldId id="582" r:id="rId19"/>
    <p:sldId id="552" r:id="rId20"/>
    <p:sldId id="569" r:id="rId21"/>
  </p:sldIdLst>
  <p:sldSz cx="12188825" cy="6858000"/>
  <p:notesSz cx="9296400" cy="147828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rlos Horn" initials="CH" lastIdx="9" clrIdx="0"/>
  <p:cmAuthor id="1" name="richard.sturman" initials="r" lastIdx="1" clrIdx="1"/>
  <p:cmAuthor id="2" name="andrea.bench" initials="a" lastIdx="1" clrIdx="2"/>
  <p:cmAuthor id="3" name="Mayank.Bhanawat" initials="M" lastIdx="3"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2317"/>
    <a:srgbClr val="A32A1D"/>
    <a:srgbClr val="949699"/>
    <a:srgbClr val="F9A805"/>
    <a:srgbClr val="FFDAA3"/>
    <a:srgbClr val="FFE8C5"/>
    <a:srgbClr val="FFD685"/>
    <a:srgbClr val="595959"/>
    <a:srgbClr val="5191CD"/>
    <a:srgbClr val="A4D7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19" autoAdjust="0"/>
    <p:restoredTop sz="97948" autoAdjust="0"/>
  </p:normalViewPr>
  <p:slideViewPr>
    <p:cSldViewPr>
      <p:cViewPr>
        <p:scale>
          <a:sx n="66" d="100"/>
          <a:sy n="66" d="100"/>
        </p:scale>
        <p:origin x="-68" y="-60"/>
      </p:cViewPr>
      <p:guideLst>
        <p:guide orient="horz" pos="144"/>
        <p:guide orient="horz" pos="1200"/>
        <p:guide orient="horz" pos="2736"/>
        <p:guide orient="horz" pos="4176"/>
        <p:guide orient="horz" pos="1488"/>
        <p:guide orient="horz" pos="912"/>
        <p:guide pos="3839"/>
        <p:guide pos="327"/>
        <p:guide pos="1190"/>
        <p:guide pos="7350"/>
        <p:guide pos="7063"/>
        <p:guide pos="611"/>
      </p:guideLst>
    </p:cSldViewPr>
  </p:slid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38" d="100"/>
          <a:sy n="38" d="100"/>
        </p:scale>
        <p:origin x="-2832" y="-72"/>
      </p:cViewPr>
      <p:guideLst>
        <p:guide orient="horz" pos="4656"/>
        <p:guide pos="292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16.bmp"/><Relationship Id="rId2" Type="http://schemas.openxmlformats.org/officeDocument/2006/relationships/image" Target="../media/image15.png"/><Relationship Id="rId1" Type="http://schemas.openxmlformats.org/officeDocument/2006/relationships/image" Target="../media/image14.jpg"/></Relationships>
</file>

<file path=ppt/diagrams/_rels/drawing1.xml.rels><?xml version="1.0" encoding="UTF-8" standalone="yes"?>
<Relationships xmlns="http://schemas.openxmlformats.org/package/2006/relationships"><Relationship Id="rId3" Type="http://schemas.openxmlformats.org/officeDocument/2006/relationships/image" Target="../media/image16.bmp"/><Relationship Id="rId2" Type="http://schemas.openxmlformats.org/officeDocument/2006/relationships/image" Target="../media/image15.png"/><Relationship Id="rId1" Type="http://schemas.openxmlformats.org/officeDocument/2006/relationships/image" Target="../media/image14.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644D30-C5DE-4A03-A886-D6BA6BA2E5F0}"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BD267C80-7ABD-49AB-B067-B44BCF70D98E}">
      <dgm:prSet/>
      <dgm:spPr/>
      <dgm:t>
        <a:bodyPr/>
        <a:lstStyle/>
        <a:p>
          <a:pPr rtl="0"/>
          <a:r>
            <a:rPr lang="en-US" dirty="0" smtClean="0"/>
            <a:t>Let’s go hunting</a:t>
          </a:r>
          <a:endParaRPr lang="en-US" dirty="0"/>
        </a:p>
      </dgm:t>
    </dgm:pt>
    <dgm:pt modelId="{D7526CCB-0ECD-4E0B-931B-03E6A4E02153}" type="parTrans" cxnId="{433BFB9A-B4BE-48BA-83E0-9ABA3CFCFB98}">
      <dgm:prSet/>
      <dgm:spPr/>
      <dgm:t>
        <a:bodyPr/>
        <a:lstStyle/>
        <a:p>
          <a:endParaRPr lang="en-US"/>
        </a:p>
      </dgm:t>
    </dgm:pt>
    <dgm:pt modelId="{020D1832-286E-4142-8871-F3C673A6A501}" type="sibTrans" cxnId="{433BFB9A-B4BE-48BA-83E0-9ABA3CFCFB98}">
      <dgm:prSet/>
      <dgm:spPr/>
      <dgm:t>
        <a:bodyPr/>
        <a:lstStyle/>
        <a:p>
          <a:endParaRPr lang="en-US"/>
        </a:p>
      </dgm:t>
    </dgm:pt>
    <dgm:pt modelId="{0FB2AE1D-951F-4ABB-B5EA-6A4C5844535B}">
      <dgm:prSet/>
      <dgm:spPr/>
      <dgm:t>
        <a:bodyPr/>
        <a:lstStyle/>
        <a:p>
          <a:pPr rtl="0"/>
          <a:r>
            <a:rPr lang="en-US" smtClean="0"/>
            <a:t>How stuff works</a:t>
          </a:r>
          <a:endParaRPr lang="en-US"/>
        </a:p>
      </dgm:t>
    </dgm:pt>
    <dgm:pt modelId="{CB32E5F8-34F8-44DA-A4F6-6FE962FDB6CA}" type="parTrans" cxnId="{154BC62E-212B-49D4-839E-CD871608181E}">
      <dgm:prSet/>
      <dgm:spPr/>
      <dgm:t>
        <a:bodyPr/>
        <a:lstStyle/>
        <a:p>
          <a:endParaRPr lang="en-US"/>
        </a:p>
      </dgm:t>
    </dgm:pt>
    <dgm:pt modelId="{E28939E6-2961-43B7-96BA-77514A7C17BE}" type="sibTrans" cxnId="{154BC62E-212B-49D4-839E-CD871608181E}">
      <dgm:prSet/>
      <dgm:spPr/>
      <dgm:t>
        <a:bodyPr/>
        <a:lstStyle/>
        <a:p>
          <a:endParaRPr lang="en-US"/>
        </a:p>
      </dgm:t>
    </dgm:pt>
    <dgm:pt modelId="{8B54AFDE-C4AA-4997-9DD8-4C1EB13682B5}">
      <dgm:prSet/>
      <dgm:spPr/>
      <dgm:t>
        <a:bodyPr/>
        <a:lstStyle/>
        <a:p>
          <a:pPr rtl="0"/>
          <a:r>
            <a:rPr lang="en-US" dirty="0" smtClean="0"/>
            <a:t>The future</a:t>
          </a:r>
          <a:endParaRPr lang="en-US" dirty="0"/>
        </a:p>
      </dgm:t>
    </dgm:pt>
    <dgm:pt modelId="{04378961-7092-42F2-BA92-5765332AC4C0}" type="parTrans" cxnId="{520B0844-6C51-439E-8ADC-A497DFEFD77A}">
      <dgm:prSet/>
      <dgm:spPr/>
      <dgm:t>
        <a:bodyPr/>
        <a:lstStyle/>
        <a:p>
          <a:endParaRPr lang="en-US"/>
        </a:p>
      </dgm:t>
    </dgm:pt>
    <dgm:pt modelId="{F71845E5-D25C-4ABF-9CAA-0875006D2FE7}" type="sibTrans" cxnId="{520B0844-6C51-439E-8ADC-A497DFEFD77A}">
      <dgm:prSet/>
      <dgm:spPr/>
      <dgm:t>
        <a:bodyPr/>
        <a:lstStyle/>
        <a:p>
          <a:endParaRPr lang="en-US"/>
        </a:p>
      </dgm:t>
    </dgm:pt>
    <dgm:pt modelId="{B342EA12-6213-4AA4-8117-A9BD6E85655F}" type="pres">
      <dgm:prSet presAssocID="{28644D30-C5DE-4A03-A886-D6BA6BA2E5F0}" presName="Name0" presStyleCnt="0">
        <dgm:presLayoutVars>
          <dgm:dir/>
          <dgm:animLvl val="lvl"/>
          <dgm:resizeHandles val="exact"/>
        </dgm:presLayoutVars>
      </dgm:prSet>
      <dgm:spPr/>
      <dgm:t>
        <a:bodyPr/>
        <a:lstStyle/>
        <a:p>
          <a:endParaRPr lang="en-US"/>
        </a:p>
      </dgm:t>
    </dgm:pt>
    <dgm:pt modelId="{76076270-273D-4287-8D29-AE19444612D9}" type="pres">
      <dgm:prSet presAssocID="{BD267C80-7ABD-49AB-B067-B44BCF70D98E}" presName="composite" presStyleCnt="0"/>
      <dgm:spPr/>
    </dgm:pt>
    <dgm:pt modelId="{9C00C61B-5705-49F6-9B1D-B3AE4F7DD769}" type="pres">
      <dgm:prSet presAssocID="{BD267C80-7ABD-49AB-B067-B44BCF70D98E}" presName="parTx" presStyleLbl="alignNode1" presStyleIdx="0" presStyleCnt="3" custLinFactNeighborY="-49949">
        <dgm:presLayoutVars>
          <dgm:chMax val="0"/>
          <dgm:chPref val="0"/>
          <dgm:bulletEnabled val="1"/>
        </dgm:presLayoutVars>
      </dgm:prSet>
      <dgm:spPr/>
      <dgm:t>
        <a:bodyPr/>
        <a:lstStyle/>
        <a:p>
          <a:endParaRPr lang="en-US"/>
        </a:p>
      </dgm:t>
    </dgm:pt>
    <dgm:pt modelId="{86AE663E-AB74-4756-978E-93E832C09ECB}" type="pres">
      <dgm:prSet presAssocID="{BD267C80-7ABD-49AB-B067-B44BCF70D98E}" presName="desTx" presStyleLbl="alignAccFollowNode1" presStyleIdx="0" presStyleCnt="3" custScaleY="138139">
        <dgm:presLayoutVars>
          <dgm:bulletEnabled val="1"/>
        </dgm:presLayoutVars>
      </dgm:prSet>
      <dgm:spPr>
        <a:blipFill rotWithShape="0">
          <a:blip xmlns:r="http://schemas.openxmlformats.org/officeDocument/2006/relationships" r:embed="rId1"/>
          <a:stretch>
            <a:fillRect/>
          </a:stretch>
        </a:blipFill>
      </dgm:spPr>
      <dgm:t>
        <a:bodyPr/>
        <a:lstStyle/>
        <a:p>
          <a:endParaRPr lang="en-US"/>
        </a:p>
      </dgm:t>
    </dgm:pt>
    <dgm:pt modelId="{CC05CF71-C570-47B7-9737-E3464262675E}" type="pres">
      <dgm:prSet presAssocID="{020D1832-286E-4142-8871-F3C673A6A501}" presName="space" presStyleCnt="0"/>
      <dgm:spPr/>
    </dgm:pt>
    <dgm:pt modelId="{967C7F65-55FC-4E56-AA5D-9D870757C7C6}" type="pres">
      <dgm:prSet presAssocID="{0FB2AE1D-951F-4ABB-B5EA-6A4C5844535B}" presName="composite" presStyleCnt="0"/>
      <dgm:spPr/>
    </dgm:pt>
    <dgm:pt modelId="{FD9E812F-D915-434B-947A-FEF265E25887}" type="pres">
      <dgm:prSet presAssocID="{0FB2AE1D-951F-4ABB-B5EA-6A4C5844535B}" presName="parTx" presStyleLbl="alignNode1" presStyleIdx="1" presStyleCnt="3" custLinFactNeighborY="-49949">
        <dgm:presLayoutVars>
          <dgm:chMax val="0"/>
          <dgm:chPref val="0"/>
          <dgm:bulletEnabled val="1"/>
        </dgm:presLayoutVars>
      </dgm:prSet>
      <dgm:spPr/>
      <dgm:t>
        <a:bodyPr/>
        <a:lstStyle/>
        <a:p>
          <a:endParaRPr lang="en-US"/>
        </a:p>
      </dgm:t>
    </dgm:pt>
    <dgm:pt modelId="{9EE98542-76C0-4C86-9482-95326465FD26}" type="pres">
      <dgm:prSet presAssocID="{0FB2AE1D-951F-4ABB-B5EA-6A4C5844535B}" presName="desTx" presStyleLbl="alignAccFollowNode1" presStyleIdx="1" presStyleCnt="3" custScaleY="135604">
        <dgm:presLayoutVars>
          <dgm:bulletEnabled val="1"/>
        </dgm:presLayoutVars>
      </dgm:prSet>
      <dgm:spPr>
        <a:blipFill rotWithShape="0">
          <a:blip xmlns:r="http://schemas.openxmlformats.org/officeDocument/2006/relationships" r:embed="rId2"/>
          <a:stretch>
            <a:fillRect/>
          </a:stretch>
        </a:blipFill>
      </dgm:spPr>
    </dgm:pt>
    <dgm:pt modelId="{0D18CA5E-32AE-411F-8B0C-574AB924FD26}" type="pres">
      <dgm:prSet presAssocID="{E28939E6-2961-43B7-96BA-77514A7C17BE}" presName="space" presStyleCnt="0"/>
      <dgm:spPr/>
    </dgm:pt>
    <dgm:pt modelId="{AC8C67B9-967A-4919-A0A9-1E7CCE6A96FD}" type="pres">
      <dgm:prSet presAssocID="{8B54AFDE-C4AA-4997-9DD8-4C1EB13682B5}" presName="composite" presStyleCnt="0"/>
      <dgm:spPr/>
    </dgm:pt>
    <dgm:pt modelId="{799F1814-D5E8-4528-84DF-408D306B255D}" type="pres">
      <dgm:prSet presAssocID="{8B54AFDE-C4AA-4997-9DD8-4C1EB13682B5}" presName="parTx" presStyleLbl="alignNode1" presStyleIdx="2" presStyleCnt="3" custLinFactNeighborY="-49949">
        <dgm:presLayoutVars>
          <dgm:chMax val="0"/>
          <dgm:chPref val="0"/>
          <dgm:bulletEnabled val="1"/>
        </dgm:presLayoutVars>
      </dgm:prSet>
      <dgm:spPr/>
      <dgm:t>
        <a:bodyPr/>
        <a:lstStyle/>
        <a:p>
          <a:endParaRPr lang="en-US"/>
        </a:p>
      </dgm:t>
    </dgm:pt>
    <dgm:pt modelId="{DB2A32AA-6A71-45F2-A437-CE1EDCFAC752}" type="pres">
      <dgm:prSet presAssocID="{8B54AFDE-C4AA-4997-9DD8-4C1EB13682B5}" presName="desTx" presStyleLbl="alignAccFollowNode1" presStyleIdx="2" presStyleCnt="3" custScaleY="135604">
        <dgm:presLayoutVars>
          <dgm:bulletEnabled val="1"/>
        </dgm:presLayoutVars>
      </dgm:prSet>
      <dgm:spPr>
        <a:blipFill rotWithShape="0">
          <a:blip xmlns:r="http://schemas.openxmlformats.org/officeDocument/2006/relationships" r:embed="rId3"/>
          <a:stretch>
            <a:fillRect/>
          </a:stretch>
        </a:blipFill>
      </dgm:spPr>
    </dgm:pt>
  </dgm:ptLst>
  <dgm:cxnLst>
    <dgm:cxn modelId="{520B0844-6C51-439E-8ADC-A497DFEFD77A}" srcId="{28644D30-C5DE-4A03-A886-D6BA6BA2E5F0}" destId="{8B54AFDE-C4AA-4997-9DD8-4C1EB13682B5}" srcOrd="2" destOrd="0" parTransId="{04378961-7092-42F2-BA92-5765332AC4C0}" sibTransId="{F71845E5-D25C-4ABF-9CAA-0875006D2FE7}"/>
    <dgm:cxn modelId="{433BFB9A-B4BE-48BA-83E0-9ABA3CFCFB98}" srcId="{28644D30-C5DE-4A03-A886-D6BA6BA2E5F0}" destId="{BD267C80-7ABD-49AB-B067-B44BCF70D98E}" srcOrd="0" destOrd="0" parTransId="{D7526CCB-0ECD-4E0B-931B-03E6A4E02153}" sibTransId="{020D1832-286E-4142-8871-F3C673A6A501}"/>
    <dgm:cxn modelId="{1906AA5C-2C29-4DFA-BAF7-48401C986E14}" type="presOf" srcId="{0FB2AE1D-951F-4ABB-B5EA-6A4C5844535B}" destId="{FD9E812F-D915-434B-947A-FEF265E25887}" srcOrd="0" destOrd="0" presId="urn:microsoft.com/office/officeart/2005/8/layout/hList1"/>
    <dgm:cxn modelId="{9AFD8725-5653-47C0-AEA9-D0B3E08504CD}" type="presOf" srcId="{8B54AFDE-C4AA-4997-9DD8-4C1EB13682B5}" destId="{799F1814-D5E8-4528-84DF-408D306B255D}" srcOrd="0" destOrd="0" presId="urn:microsoft.com/office/officeart/2005/8/layout/hList1"/>
    <dgm:cxn modelId="{F3D63FB4-47CA-4912-9806-9827682EC79D}" type="presOf" srcId="{28644D30-C5DE-4A03-A886-D6BA6BA2E5F0}" destId="{B342EA12-6213-4AA4-8117-A9BD6E85655F}" srcOrd="0" destOrd="0" presId="urn:microsoft.com/office/officeart/2005/8/layout/hList1"/>
    <dgm:cxn modelId="{0C3F212F-531A-4374-A84C-28A029A3FB37}" type="presOf" srcId="{BD267C80-7ABD-49AB-B067-B44BCF70D98E}" destId="{9C00C61B-5705-49F6-9B1D-B3AE4F7DD769}" srcOrd="0" destOrd="0" presId="urn:microsoft.com/office/officeart/2005/8/layout/hList1"/>
    <dgm:cxn modelId="{154BC62E-212B-49D4-839E-CD871608181E}" srcId="{28644D30-C5DE-4A03-A886-D6BA6BA2E5F0}" destId="{0FB2AE1D-951F-4ABB-B5EA-6A4C5844535B}" srcOrd="1" destOrd="0" parTransId="{CB32E5F8-34F8-44DA-A4F6-6FE962FDB6CA}" sibTransId="{E28939E6-2961-43B7-96BA-77514A7C17BE}"/>
    <dgm:cxn modelId="{E78F4F35-6013-49F6-84E0-0EB267209447}" type="presParOf" srcId="{B342EA12-6213-4AA4-8117-A9BD6E85655F}" destId="{76076270-273D-4287-8D29-AE19444612D9}" srcOrd="0" destOrd="0" presId="urn:microsoft.com/office/officeart/2005/8/layout/hList1"/>
    <dgm:cxn modelId="{4FDB15EE-861D-41DB-8281-7EE122C797F2}" type="presParOf" srcId="{76076270-273D-4287-8D29-AE19444612D9}" destId="{9C00C61B-5705-49F6-9B1D-B3AE4F7DD769}" srcOrd="0" destOrd="0" presId="urn:microsoft.com/office/officeart/2005/8/layout/hList1"/>
    <dgm:cxn modelId="{54E998CF-C00B-46D8-9AB9-B3BB45532EA0}" type="presParOf" srcId="{76076270-273D-4287-8D29-AE19444612D9}" destId="{86AE663E-AB74-4756-978E-93E832C09ECB}" srcOrd="1" destOrd="0" presId="urn:microsoft.com/office/officeart/2005/8/layout/hList1"/>
    <dgm:cxn modelId="{E13BE435-AB01-4F22-BF1E-E615A69FE85E}" type="presParOf" srcId="{B342EA12-6213-4AA4-8117-A9BD6E85655F}" destId="{CC05CF71-C570-47B7-9737-E3464262675E}" srcOrd="1" destOrd="0" presId="urn:microsoft.com/office/officeart/2005/8/layout/hList1"/>
    <dgm:cxn modelId="{30A2F62F-22A6-479B-A81B-C88ABBFA733B}" type="presParOf" srcId="{B342EA12-6213-4AA4-8117-A9BD6E85655F}" destId="{967C7F65-55FC-4E56-AA5D-9D870757C7C6}" srcOrd="2" destOrd="0" presId="urn:microsoft.com/office/officeart/2005/8/layout/hList1"/>
    <dgm:cxn modelId="{4290A3F2-CCF0-4E45-94E4-B18BB8932393}" type="presParOf" srcId="{967C7F65-55FC-4E56-AA5D-9D870757C7C6}" destId="{FD9E812F-D915-434B-947A-FEF265E25887}" srcOrd="0" destOrd="0" presId="urn:microsoft.com/office/officeart/2005/8/layout/hList1"/>
    <dgm:cxn modelId="{2604C854-2C09-4D79-979B-BB9B8D7B0528}" type="presParOf" srcId="{967C7F65-55FC-4E56-AA5D-9D870757C7C6}" destId="{9EE98542-76C0-4C86-9482-95326465FD26}" srcOrd="1" destOrd="0" presId="urn:microsoft.com/office/officeart/2005/8/layout/hList1"/>
    <dgm:cxn modelId="{4D25A10D-DDBB-40E6-90B9-8D4E4DCCA318}" type="presParOf" srcId="{B342EA12-6213-4AA4-8117-A9BD6E85655F}" destId="{0D18CA5E-32AE-411F-8B0C-574AB924FD26}" srcOrd="3" destOrd="0" presId="urn:microsoft.com/office/officeart/2005/8/layout/hList1"/>
    <dgm:cxn modelId="{54B4E800-BCD6-4C98-9E80-37C320D6F1A3}" type="presParOf" srcId="{B342EA12-6213-4AA4-8117-A9BD6E85655F}" destId="{AC8C67B9-967A-4919-A0A9-1E7CCE6A96FD}" srcOrd="4" destOrd="0" presId="urn:microsoft.com/office/officeart/2005/8/layout/hList1"/>
    <dgm:cxn modelId="{2B2AC235-E9C8-4C5D-987A-2923DB2241A2}" type="presParOf" srcId="{AC8C67B9-967A-4919-A0A9-1E7CCE6A96FD}" destId="{799F1814-D5E8-4528-84DF-408D306B255D}" srcOrd="0" destOrd="0" presId="urn:microsoft.com/office/officeart/2005/8/layout/hList1"/>
    <dgm:cxn modelId="{B93B0F96-604C-4D33-8233-47F56C1E116C}" type="presParOf" srcId="{AC8C67B9-967A-4919-A0A9-1E7CCE6A96FD}" destId="{DB2A32AA-6A71-45F2-A437-CE1EDCFAC752}"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EB5CE7D-021D-4C52-BB8A-A7B6EF9C2359}"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n-US"/>
        </a:p>
      </dgm:t>
    </dgm:pt>
    <dgm:pt modelId="{B4302994-4350-45B3-95FE-497D75A4887C}">
      <dgm:prSet phldrT="[Text]" custT="1"/>
      <dgm:spPr/>
      <dgm:t>
        <a:bodyPr/>
        <a:lstStyle/>
        <a:p>
          <a:r>
            <a:rPr lang="en-US" sz="2000" dirty="0" smtClean="0"/>
            <a:t>Host MDW on SCOM</a:t>
          </a:r>
          <a:endParaRPr lang="en-US" sz="2000" dirty="0"/>
        </a:p>
      </dgm:t>
    </dgm:pt>
    <dgm:pt modelId="{25758212-7B89-4621-8D4A-280ADF386C8A}" type="parTrans" cxnId="{7D13A912-5ED4-4257-9C98-A4CBE33FE89E}">
      <dgm:prSet/>
      <dgm:spPr/>
      <dgm:t>
        <a:bodyPr/>
        <a:lstStyle/>
        <a:p>
          <a:endParaRPr lang="en-US"/>
        </a:p>
      </dgm:t>
    </dgm:pt>
    <dgm:pt modelId="{6458B901-54D2-4D96-AB88-9A93E2D72147}" type="sibTrans" cxnId="{7D13A912-5ED4-4257-9C98-A4CBE33FE89E}">
      <dgm:prSet/>
      <dgm:spPr/>
      <dgm:t>
        <a:bodyPr/>
        <a:lstStyle/>
        <a:p>
          <a:endParaRPr lang="en-US"/>
        </a:p>
      </dgm:t>
    </dgm:pt>
    <dgm:pt modelId="{B4485E39-5740-406A-959A-648E91C37041}">
      <dgm:prSet phldrT="[Text]" custT="1"/>
      <dgm:spPr/>
      <dgm:t>
        <a:bodyPr/>
        <a:lstStyle/>
        <a:p>
          <a:r>
            <a:rPr lang="en-US" sz="2000" dirty="0" smtClean="0"/>
            <a:t>Run MDW Wizard against SCOM instance</a:t>
          </a:r>
          <a:endParaRPr lang="en-US" sz="2000" dirty="0"/>
        </a:p>
      </dgm:t>
    </dgm:pt>
    <dgm:pt modelId="{919623A0-92E4-4894-8CCE-0D6DCF3AC65A}" type="parTrans" cxnId="{CCBCF99C-7D19-4CE1-8989-87F2AD8CD7D7}">
      <dgm:prSet/>
      <dgm:spPr/>
      <dgm:t>
        <a:bodyPr/>
        <a:lstStyle/>
        <a:p>
          <a:endParaRPr lang="en-US"/>
        </a:p>
      </dgm:t>
    </dgm:pt>
    <dgm:pt modelId="{FA2267ED-D42A-410F-B83E-AED0AA750BA1}" type="sibTrans" cxnId="{CCBCF99C-7D19-4CE1-8989-87F2AD8CD7D7}">
      <dgm:prSet/>
      <dgm:spPr/>
      <dgm:t>
        <a:bodyPr/>
        <a:lstStyle/>
        <a:p>
          <a:endParaRPr lang="en-US"/>
        </a:p>
      </dgm:t>
    </dgm:pt>
    <dgm:pt modelId="{B747B46D-EBFA-4C0C-8931-38BE0BAB4135}">
      <dgm:prSet phldrT="[Text]" custT="1"/>
      <dgm:spPr/>
      <dgm:t>
        <a:bodyPr/>
        <a:lstStyle/>
        <a:p>
          <a:r>
            <a:rPr lang="en-US" sz="2000" dirty="0" smtClean="0"/>
            <a:t>Configure DC for Query Stats and Server Activity via API pointing to MDW on SCOM, but don’t enable collection</a:t>
          </a:r>
          <a:endParaRPr lang="en-US" sz="2000" dirty="0"/>
        </a:p>
      </dgm:t>
    </dgm:pt>
    <dgm:pt modelId="{7250E398-532E-40D7-8715-397BC6E427B1}" type="parTrans" cxnId="{0D7D617C-0BC0-402E-8BFB-E60F44712E66}">
      <dgm:prSet/>
      <dgm:spPr/>
      <dgm:t>
        <a:bodyPr/>
        <a:lstStyle/>
        <a:p>
          <a:endParaRPr lang="en-US"/>
        </a:p>
      </dgm:t>
    </dgm:pt>
    <dgm:pt modelId="{DA20CE4B-7CE9-434A-966E-9C344E4F75FE}" type="sibTrans" cxnId="{0D7D617C-0BC0-402E-8BFB-E60F44712E66}">
      <dgm:prSet/>
      <dgm:spPr/>
      <dgm:t>
        <a:bodyPr/>
        <a:lstStyle/>
        <a:p>
          <a:endParaRPr lang="en-US"/>
        </a:p>
      </dgm:t>
    </dgm:pt>
    <dgm:pt modelId="{CC3BA026-4D9F-42BA-8BC4-5FA5B770232D}">
      <dgm:prSet phldrT="[Text]" custT="1"/>
      <dgm:spPr/>
      <dgm:t>
        <a:bodyPr/>
        <a:lstStyle/>
        <a:p>
          <a:r>
            <a:rPr lang="en-US" sz="2000" dirty="0" smtClean="0"/>
            <a:t>Try SSMS tools 1st</a:t>
          </a:r>
          <a:endParaRPr lang="en-US" sz="2000" dirty="0"/>
        </a:p>
      </dgm:t>
    </dgm:pt>
    <dgm:pt modelId="{56CABBD8-4976-47D8-AE82-C605FDBA7E03}" type="parTrans" cxnId="{02D8831F-918B-4A7B-A9EC-122724FB7061}">
      <dgm:prSet/>
      <dgm:spPr/>
      <dgm:t>
        <a:bodyPr/>
        <a:lstStyle/>
        <a:p>
          <a:endParaRPr lang="en-US"/>
        </a:p>
      </dgm:t>
    </dgm:pt>
    <dgm:pt modelId="{5C4237C8-1D51-40E9-AAC0-DD4B719DA78A}" type="sibTrans" cxnId="{02D8831F-918B-4A7B-A9EC-122724FB7061}">
      <dgm:prSet/>
      <dgm:spPr/>
      <dgm:t>
        <a:bodyPr/>
        <a:lstStyle/>
        <a:p>
          <a:endParaRPr lang="en-US"/>
        </a:p>
      </dgm:t>
    </dgm:pt>
    <dgm:pt modelId="{8FCF1769-75E7-420D-89E5-A27C4845976C}">
      <dgm:prSet phldrT="[Text]" custT="1"/>
      <dgm:spPr/>
      <dgm:t>
        <a:bodyPr/>
        <a:lstStyle/>
        <a:p>
          <a:r>
            <a:rPr lang="en-US" sz="2000" dirty="0" smtClean="0"/>
            <a:t>Try tools like Activity Monitor to solve problem</a:t>
          </a:r>
          <a:endParaRPr lang="en-US" sz="2000" dirty="0"/>
        </a:p>
      </dgm:t>
    </dgm:pt>
    <dgm:pt modelId="{9E899AE0-3ADC-407A-A70F-462B8EFF806A}" type="parTrans" cxnId="{EDC2FF8A-7F3F-44AA-823A-BE5D486AF1CD}">
      <dgm:prSet/>
      <dgm:spPr/>
      <dgm:t>
        <a:bodyPr/>
        <a:lstStyle/>
        <a:p>
          <a:endParaRPr lang="en-US"/>
        </a:p>
      </dgm:t>
    </dgm:pt>
    <dgm:pt modelId="{674C28AE-DFD9-423E-9977-8DFC74AEAE19}" type="sibTrans" cxnId="{EDC2FF8A-7F3F-44AA-823A-BE5D486AF1CD}">
      <dgm:prSet/>
      <dgm:spPr/>
      <dgm:t>
        <a:bodyPr/>
        <a:lstStyle/>
        <a:p>
          <a:endParaRPr lang="en-US"/>
        </a:p>
      </dgm:t>
    </dgm:pt>
    <dgm:pt modelId="{94A1B31D-67EE-4026-B60E-A4E0DD706F9F}">
      <dgm:prSet phldrT="[Text]" custT="1"/>
      <dgm:spPr/>
      <dgm:t>
        <a:bodyPr/>
        <a:lstStyle/>
        <a:p>
          <a:r>
            <a:rPr lang="en-US" sz="2000" dirty="0" smtClean="0"/>
            <a:t>Query DMVs if necessary</a:t>
          </a:r>
          <a:endParaRPr lang="en-US" sz="2000" dirty="0"/>
        </a:p>
      </dgm:t>
    </dgm:pt>
    <dgm:pt modelId="{AAB497C3-1628-4D19-8F94-5F396C1B117D}" type="parTrans" cxnId="{4EF1BAA2-E0FC-48E4-97D9-E20841B61F53}">
      <dgm:prSet/>
      <dgm:spPr/>
      <dgm:t>
        <a:bodyPr/>
        <a:lstStyle/>
        <a:p>
          <a:endParaRPr lang="en-US"/>
        </a:p>
      </dgm:t>
    </dgm:pt>
    <dgm:pt modelId="{332F7B95-B4AB-4609-A9B2-BE66369A4CF9}" type="sibTrans" cxnId="{4EF1BAA2-E0FC-48E4-97D9-E20841B61F53}">
      <dgm:prSet/>
      <dgm:spPr/>
      <dgm:t>
        <a:bodyPr/>
        <a:lstStyle/>
        <a:p>
          <a:endParaRPr lang="en-US"/>
        </a:p>
      </dgm:t>
    </dgm:pt>
    <dgm:pt modelId="{70D32AFD-62B7-4828-A9A5-EDD01ADD20A4}">
      <dgm:prSet phldrT="[Text]" custT="1"/>
      <dgm:spPr/>
      <dgm:t>
        <a:bodyPr/>
        <a:lstStyle/>
        <a:p>
          <a:r>
            <a:rPr lang="en-US" sz="2000" dirty="0" smtClean="0"/>
            <a:t>Enable DC  as needed</a:t>
          </a:r>
          <a:endParaRPr lang="en-US" sz="2000" dirty="0"/>
        </a:p>
      </dgm:t>
    </dgm:pt>
    <dgm:pt modelId="{D6EC9F04-E2DA-46AB-A871-91FDD6D87CFB}" type="parTrans" cxnId="{6CFC45D5-5289-4C85-B1F6-C7C89DC2BCF5}">
      <dgm:prSet/>
      <dgm:spPr/>
      <dgm:t>
        <a:bodyPr/>
        <a:lstStyle/>
        <a:p>
          <a:endParaRPr lang="en-US"/>
        </a:p>
      </dgm:t>
    </dgm:pt>
    <dgm:pt modelId="{7A369B49-325C-498C-8301-71915E9B1F6B}" type="sibTrans" cxnId="{6CFC45D5-5289-4C85-B1F6-C7C89DC2BCF5}">
      <dgm:prSet/>
      <dgm:spPr/>
      <dgm:t>
        <a:bodyPr/>
        <a:lstStyle/>
        <a:p>
          <a:endParaRPr lang="en-US"/>
        </a:p>
      </dgm:t>
    </dgm:pt>
    <dgm:pt modelId="{316CD591-E829-4EFD-A953-911973B90FFD}">
      <dgm:prSet phldrT="[Text]" custT="1"/>
      <dgm:spPr/>
      <dgm:t>
        <a:bodyPr/>
        <a:lstStyle/>
        <a:p>
          <a:r>
            <a:rPr lang="en-US" sz="2000" dirty="0" smtClean="0"/>
            <a:t>If the problem lingers, enable the DC for instance</a:t>
          </a:r>
          <a:endParaRPr lang="en-US" sz="2000" dirty="0"/>
        </a:p>
      </dgm:t>
    </dgm:pt>
    <dgm:pt modelId="{0AA5BD20-35E7-46E1-90F2-39F59DA6F293}" type="parTrans" cxnId="{2138B384-1078-4DDD-AAA9-CD047893CB98}">
      <dgm:prSet/>
      <dgm:spPr/>
      <dgm:t>
        <a:bodyPr/>
        <a:lstStyle/>
        <a:p>
          <a:endParaRPr lang="en-US"/>
        </a:p>
      </dgm:t>
    </dgm:pt>
    <dgm:pt modelId="{92D93FE2-E8D6-493F-954B-EA010A04431A}" type="sibTrans" cxnId="{2138B384-1078-4DDD-AAA9-CD047893CB98}">
      <dgm:prSet/>
      <dgm:spPr/>
      <dgm:t>
        <a:bodyPr/>
        <a:lstStyle/>
        <a:p>
          <a:endParaRPr lang="en-US"/>
        </a:p>
      </dgm:t>
    </dgm:pt>
    <dgm:pt modelId="{79C18450-91BB-419E-8AC6-06F8D118483D}">
      <dgm:prSet phldrT="[Text]" custT="1"/>
      <dgm:spPr/>
      <dgm:t>
        <a:bodyPr/>
        <a:lstStyle/>
        <a:p>
          <a:r>
            <a:rPr lang="en-US" sz="2000" dirty="0" smtClean="0"/>
            <a:t>Troubleshoot the problem</a:t>
          </a:r>
          <a:endParaRPr lang="en-US" sz="2000" dirty="0"/>
        </a:p>
      </dgm:t>
    </dgm:pt>
    <dgm:pt modelId="{53200D49-8B99-4B74-81B3-9C0B7684F94E}" type="parTrans" cxnId="{E7360DB5-94FB-4EC2-BB50-2A20D74F32AF}">
      <dgm:prSet/>
      <dgm:spPr/>
      <dgm:t>
        <a:bodyPr/>
        <a:lstStyle/>
        <a:p>
          <a:endParaRPr lang="en-US"/>
        </a:p>
      </dgm:t>
    </dgm:pt>
    <dgm:pt modelId="{C9941DF0-F823-470F-B11A-ADC50225FDA5}" type="sibTrans" cxnId="{E7360DB5-94FB-4EC2-BB50-2A20D74F32AF}">
      <dgm:prSet/>
      <dgm:spPr/>
      <dgm:t>
        <a:bodyPr/>
        <a:lstStyle/>
        <a:p>
          <a:endParaRPr lang="en-US"/>
        </a:p>
      </dgm:t>
    </dgm:pt>
    <dgm:pt modelId="{D213C32C-8AFA-4F54-B373-D55BAFE3D5C3}">
      <dgm:prSet phldrT="[Text]" custT="1"/>
      <dgm:spPr/>
      <dgm:t>
        <a:bodyPr/>
        <a:lstStyle/>
        <a:p>
          <a:r>
            <a:rPr lang="en-US" sz="2000" dirty="0" smtClean="0"/>
            <a:t>Disable the DC when finished</a:t>
          </a:r>
          <a:endParaRPr lang="en-US" sz="2000" dirty="0"/>
        </a:p>
      </dgm:t>
    </dgm:pt>
    <dgm:pt modelId="{4C83276D-7582-40AF-9237-1E67D824713A}" type="parTrans" cxnId="{A1054364-764E-4988-8FB4-B9BFC8ED6195}">
      <dgm:prSet/>
      <dgm:spPr/>
      <dgm:t>
        <a:bodyPr/>
        <a:lstStyle/>
        <a:p>
          <a:endParaRPr lang="en-US"/>
        </a:p>
      </dgm:t>
    </dgm:pt>
    <dgm:pt modelId="{D73491AB-7D14-487A-A88B-EDA3EBF87B66}" type="sibTrans" cxnId="{A1054364-764E-4988-8FB4-B9BFC8ED6195}">
      <dgm:prSet/>
      <dgm:spPr/>
      <dgm:t>
        <a:bodyPr/>
        <a:lstStyle/>
        <a:p>
          <a:endParaRPr lang="en-US"/>
        </a:p>
      </dgm:t>
    </dgm:pt>
    <dgm:pt modelId="{73C38AFB-D41D-4D0B-B10F-E8C9ACBCB1BD}" type="pres">
      <dgm:prSet presAssocID="{EEB5CE7D-021D-4C52-BB8A-A7B6EF9C2359}" presName="Name0" presStyleCnt="0">
        <dgm:presLayoutVars>
          <dgm:chMax val="7"/>
          <dgm:chPref val="7"/>
          <dgm:dir/>
          <dgm:animLvl val="lvl"/>
        </dgm:presLayoutVars>
      </dgm:prSet>
      <dgm:spPr/>
      <dgm:t>
        <a:bodyPr/>
        <a:lstStyle/>
        <a:p>
          <a:endParaRPr lang="en-US"/>
        </a:p>
      </dgm:t>
    </dgm:pt>
    <dgm:pt modelId="{5028CF51-F69F-4C7C-8B72-169D2E53ECF8}" type="pres">
      <dgm:prSet presAssocID="{B4302994-4350-45B3-95FE-497D75A4887C}" presName="Accent1" presStyleCnt="0"/>
      <dgm:spPr/>
    </dgm:pt>
    <dgm:pt modelId="{B5ECE090-AB01-4CAF-ADB8-A13C5C16DA58}" type="pres">
      <dgm:prSet presAssocID="{B4302994-4350-45B3-95FE-497D75A4887C}" presName="Accent" presStyleLbl="node1" presStyleIdx="0" presStyleCnt="3" custLinFactNeighborX="-60551"/>
      <dgm:spPr/>
    </dgm:pt>
    <dgm:pt modelId="{AFB9E732-9A04-4F7F-8C91-CFA9563180FA}" type="pres">
      <dgm:prSet presAssocID="{B4302994-4350-45B3-95FE-497D75A4887C}" presName="Child1" presStyleLbl="revTx" presStyleIdx="0" presStyleCnt="6" custScaleX="425172" custScaleY="179728" custLinFactNeighborX="93530" custLinFactNeighborY="-4574">
        <dgm:presLayoutVars>
          <dgm:chMax val="0"/>
          <dgm:chPref val="0"/>
          <dgm:bulletEnabled val="1"/>
        </dgm:presLayoutVars>
      </dgm:prSet>
      <dgm:spPr/>
      <dgm:t>
        <a:bodyPr/>
        <a:lstStyle/>
        <a:p>
          <a:endParaRPr lang="en-US"/>
        </a:p>
      </dgm:t>
    </dgm:pt>
    <dgm:pt modelId="{323F9EAE-C800-4908-8C86-8537925FD066}" type="pres">
      <dgm:prSet presAssocID="{B4302994-4350-45B3-95FE-497D75A4887C}" presName="Parent1" presStyleLbl="revTx" presStyleIdx="1" presStyleCnt="6" custLinFactX="-7004" custLinFactNeighborX="-100000" custLinFactNeighborY="-16660">
        <dgm:presLayoutVars>
          <dgm:chMax val="1"/>
          <dgm:chPref val="1"/>
          <dgm:bulletEnabled val="1"/>
        </dgm:presLayoutVars>
      </dgm:prSet>
      <dgm:spPr/>
      <dgm:t>
        <a:bodyPr/>
        <a:lstStyle/>
        <a:p>
          <a:endParaRPr lang="en-US"/>
        </a:p>
      </dgm:t>
    </dgm:pt>
    <dgm:pt modelId="{F14A018B-C83E-4024-B14C-0B6E117E79BC}" type="pres">
      <dgm:prSet presAssocID="{CC3BA026-4D9F-42BA-8BC4-5FA5B770232D}" presName="Accent2" presStyleCnt="0"/>
      <dgm:spPr/>
    </dgm:pt>
    <dgm:pt modelId="{095EBD10-773E-4CBA-B69A-1B3F2335611C}" type="pres">
      <dgm:prSet presAssocID="{CC3BA026-4D9F-42BA-8BC4-5FA5B770232D}" presName="Accent" presStyleLbl="node1" presStyleIdx="1" presStyleCnt="3" custLinFactNeighborX="-60551"/>
      <dgm:spPr/>
    </dgm:pt>
    <dgm:pt modelId="{7CB0B4FB-28C5-41CC-BFE6-54D9E0121C5E}" type="pres">
      <dgm:prSet presAssocID="{CC3BA026-4D9F-42BA-8BC4-5FA5B770232D}" presName="Child2" presStyleLbl="revTx" presStyleIdx="2" presStyleCnt="6" custScaleX="416755" custLinFactNeighborX="67735" custLinFactNeighborY="-413">
        <dgm:presLayoutVars>
          <dgm:chMax val="0"/>
          <dgm:chPref val="0"/>
          <dgm:bulletEnabled val="1"/>
        </dgm:presLayoutVars>
      </dgm:prSet>
      <dgm:spPr/>
      <dgm:t>
        <a:bodyPr/>
        <a:lstStyle/>
        <a:p>
          <a:endParaRPr lang="en-US"/>
        </a:p>
      </dgm:t>
    </dgm:pt>
    <dgm:pt modelId="{10782097-1376-4123-A4DC-A2FAE37723E0}" type="pres">
      <dgm:prSet presAssocID="{CC3BA026-4D9F-42BA-8BC4-5FA5B770232D}" presName="Parent2" presStyleLbl="revTx" presStyleIdx="3" presStyleCnt="6" custLinFactX="-7004" custLinFactNeighborX="-100000">
        <dgm:presLayoutVars>
          <dgm:chMax val="1"/>
          <dgm:chPref val="1"/>
          <dgm:bulletEnabled val="1"/>
        </dgm:presLayoutVars>
      </dgm:prSet>
      <dgm:spPr/>
      <dgm:t>
        <a:bodyPr/>
        <a:lstStyle/>
        <a:p>
          <a:endParaRPr lang="en-US"/>
        </a:p>
      </dgm:t>
    </dgm:pt>
    <dgm:pt modelId="{E83D1509-C748-40FB-8F21-C07222436604}" type="pres">
      <dgm:prSet presAssocID="{70D32AFD-62B7-4828-A9A5-EDD01ADD20A4}" presName="Accent3" presStyleCnt="0"/>
      <dgm:spPr/>
    </dgm:pt>
    <dgm:pt modelId="{489951AF-9BDE-41BB-B7E2-88BEB454F36F}" type="pres">
      <dgm:prSet presAssocID="{70D32AFD-62B7-4828-A9A5-EDD01ADD20A4}" presName="Accent" presStyleLbl="node1" presStyleIdx="2" presStyleCnt="3" custLinFactNeighborX="-70474"/>
      <dgm:spPr/>
    </dgm:pt>
    <dgm:pt modelId="{9F269A2E-1319-4EAF-A14E-0BA88AC864B3}" type="pres">
      <dgm:prSet presAssocID="{70D32AFD-62B7-4828-A9A5-EDD01ADD20A4}" presName="Child3" presStyleLbl="revTx" presStyleIdx="4" presStyleCnt="6" custScaleX="442415" custLinFactNeighborX="91070">
        <dgm:presLayoutVars>
          <dgm:chMax val="0"/>
          <dgm:chPref val="0"/>
          <dgm:bulletEnabled val="1"/>
        </dgm:presLayoutVars>
      </dgm:prSet>
      <dgm:spPr/>
      <dgm:t>
        <a:bodyPr/>
        <a:lstStyle/>
        <a:p>
          <a:endParaRPr lang="en-US"/>
        </a:p>
      </dgm:t>
    </dgm:pt>
    <dgm:pt modelId="{F86D813B-C352-4088-A2ED-8351542AAAF2}" type="pres">
      <dgm:prSet presAssocID="{70D32AFD-62B7-4828-A9A5-EDD01ADD20A4}" presName="Parent3" presStyleLbl="revTx" presStyleIdx="5" presStyleCnt="6" custLinFactX="-7004" custLinFactNeighborX="-100000">
        <dgm:presLayoutVars>
          <dgm:chMax val="1"/>
          <dgm:chPref val="1"/>
          <dgm:bulletEnabled val="1"/>
        </dgm:presLayoutVars>
      </dgm:prSet>
      <dgm:spPr/>
      <dgm:t>
        <a:bodyPr/>
        <a:lstStyle/>
        <a:p>
          <a:endParaRPr lang="en-US"/>
        </a:p>
      </dgm:t>
    </dgm:pt>
  </dgm:ptLst>
  <dgm:cxnLst>
    <dgm:cxn modelId="{4EF1BAA2-E0FC-48E4-97D9-E20841B61F53}" srcId="{CC3BA026-4D9F-42BA-8BC4-5FA5B770232D}" destId="{94A1B31D-67EE-4026-B60E-A4E0DD706F9F}" srcOrd="1" destOrd="0" parTransId="{AAB497C3-1628-4D19-8F94-5F396C1B117D}" sibTransId="{332F7B95-B4AB-4609-A9B2-BE66369A4CF9}"/>
    <dgm:cxn modelId="{7D13A912-5ED4-4257-9C98-A4CBE33FE89E}" srcId="{EEB5CE7D-021D-4C52-BB8A-A7B6EF9C2359}" destId="{B4302994-4350-45B3-95FE-497D75A4887C}" srcOrd="0" destOrd="0" parTransId="{25758212-7B89-4621-8D4A-280ADF386C8A}" sibTransId="{6458B901-54D2-4D96-AB88-9A93E2D72147}"/>
    <dgm:cxn modelId="{6CFC45D5-5289-4C85-B1F6-C7C89DC2BCF5}" srcId="{EEB5CE7D-021D-4C52-BB8A-A7B6EF9C2359}" destId="{70D32AFD-62B7-4828-A9A5-EDD01ADD20A4}" srcOrd="2" destOrd="0" parTransId="{D6EC9F04-E2DA-46AB-A871-91FDD6D87CFB}" sibTransId="{7A369B49-325C-498C-8301-71915E9B1F6B}"/>
    <dgm:cxn modelId="{FB2A0358-5B84-4F6F-A71E-49590F6CF5CA}" type="presOf" srcId="{EEB5CE7D-021D-4C52-BB8A-A7B6EF9C2359}" destId="{73C38AFB-D41D-4D0B-B10F-E8C9ACBCB1BD}" srcOrd="0" destOrd="0" presId="urn:microsoft.com/office/officeart/2009/layout/CircleArrowProcess"/>
    <dgm:cxn modelId="{97571ABB-B591-42E5-AF2A-AABD2BC4C517}" type="presOf" srcId="{B4485E39-5740-406A-959A-648E91C37041}" destId="{AFB9E732-9A04-4F7F-8C91-CFA9563180FA}" srcOrd="0" destOrd="0" presId="urn:microsoft.com/office/officeart/2009/layout/CircleArrowProcess"/>
    <dgm:cxn modelId="{F5DF185D-59A3-4016-98CC-C08408D773AF}" type="presOf" srcId="{D213C32C-8AFA-4F54-B373-D55BAFE3D5C3}" destId="{9F269A2E-1319-4EAF-A14E-0BA88AC864B3}" srcOrd="0" destOrd="2" presId="urn:microsoft.com/office/officeart/2009/layout/CircleArrowProcess"/>
    <dgm:cxn modelId="{3ECF5E28-D6BB-495A-B0B8-7E616F1249E6}" type="presOf" srcId="{94A1B31D-67EE-4026-B60E-A4E0DD706F9F}" destId="{7CB0B4FB-28C5-41CC-BFE6-54D9E0121C5E}" srcOrd="0" destOrd="1" presId="urn:microsoft.com/office/officeart/2009/layout/CircleArrowProcess"/>
    <dgm:cxn modelId="{EDC2FF8A-7F3F-44AA-823A-BE5D486AF1CD}" srcId="{CC3BA026-4D9F-42BA-8BC4-5FA5B770232D}" destId="{8FCF1769-75E7-420D-89E5-A27C4845976C}" srcOrd="0" destOrd="0" parTransId="{9E899AE0-3ADC-407A-A70F-462B8EFF806A}" sibTransId="{674C28AE-DFD9-423E-9977-8DFC74AEAE19}"/>
    <dgm:cxn modelId="{E75EBA60-161E-4DE8-8F5F-CFE1C4317DD5}" type="presOf" srcId="{316CD591-E829-4EFD-A953-911973B90FFD}" destId="{9F269A2E-1319-4EAF-A14E-0BA88AC864B3}" srcOrd="0" destOrd="0" presId="urn:microsoft.com/office/officeart/2009/layout/CircleArrowProcess"/>
    <dgm:cxn modelId="{02D8831F-918B-4A7B-A9EC-122724FB7061}" srcId="{EEB5CE7D-021D-4C52-BB8A-A7B6EF9C2359}" destId="{CC3BA026-4D9F-42BA-8BC4-5FA5B770232D}" srcOrd="1" destOrd="0" parTransId="{56CABBD8-4976-47D8-AE82-C605FDBA7E03}" sibTransId="{5C4237C8-1D51-40E9-AAC0-DD4B719DA78A}"/>
    <dgm:cxn modelId="{298BE6A9-EEE7-417E-8C49-D12BE618CD25}" type="presOf" srcId="{B747B46D-EBFA-4C0C-8931-38BE0BAB4135}" destId="{AFB9E732-9A04-4F7F-8C91-CFA9563180FA}" srcOrd="0" destOrd="1" presId="urn:microsoft.com/office/officeart/2009/layout/CircleArrowProcess"/>
    <dgm:cxn modelId="{CCBCF99C-7D19-4CE1-8989-87F2AD8CD7D7}" srcId="{B4302994-4350-45B3-95FE-497D75A4887C}" destId="{B4485E39-5740-406A-959A-648E91C37041}" srcOrd="0" destOrd="0" parTransId="{919623A0-92E4-4894-8CCE-0D6DCF3AC65A}" sibTransId="{FA2267ED-D42A-410F-B83E-AED0AA750BA1}"/>
    <dgm:cxn modelId="{0D7D617C-0BC0-402E-8BFB-E60F44712E66}" srcId="{B4302994-4350-45B3-95FE-497D75A4887C}" destId="{B747B46D-EBFA-4C0C-8931-38BE0BAB4135}" srcOrd="1" destOrd="0" parTransId="{7250E398-532E-40D7-8715-397BC6E427B1}" sibTransId="{DA20CE4B-7CE9-434A-966E-9C344E4F75FE}"/>
    <dgm:cxn modelId="{E7360DB5-94FB-4EC2-BB50-2A20D74F32AF}" srcId="{70D32AFD-62B7-4828-A9A5-EDD01ADD20A4}" destId="{79C18450-91BB-419E-8AC6-06F8D118483D}" srcOrd="1" destOrd="0" parTransId="{53200D49-8B99-4B74-81B3-9C0B7684F94E}" sibTransId="{C9941DF0-F823-470F-B11A-ADC50225FDA5}"/>
    <dgm:cxn modelId="{E0548575-DB55-4B1E-A633-2E6BAE200AD4}" type="presOf" srcId="{79C18450-91BB-419E-8AC6-06F8D118483D}" destId="{9F269A2E-1319-4EAF-A14E-0BA88AC864B3}" srcOrd="0" destOrd="1" presId="urn:microsoft.com/office/officeart/2009/layout/CircleArrowProcess"/>
    <dgm:cxn modelId="{A1054364-764E-4988-8FB4-B9BFC8ED6195}" srcId="{70D32AFD-62B7-4828-A9A5-EDD01ADD20A4}" destId="{D213C32C-8AFA-4F54-B373-D55BAFE3D5C3}" srcOrd="2" destOrd="0" parTransId="{4C83276D-7582-40AF-9237-1E67D824713A}" sibTransId="{D73491AB-7D14-487A-A88B-EDA3EBF87B66}"/>
    <dgm:cxn modelId="{BF9DEDF7-B7F1-47D2-85C6-B56A40308562}" type="presOf" srcId="{8FCF1769-75E7-420D-89E5-A27C4845976C}" destId="{7CB0B4FB-28C5-41CC-BFE6-54D9E0121C5E}" srcOrd="0" destOrd="0" presId="urn:microsoft.com/office/officeart/2009/layout/CircleArrowProcess"/>
    <dgm:cxn modelId="{2138B384-1078-4DDD-AAA9-CD047893CB98}" srcId="{70D32AFD-62B7-4828-A9A5-EDD01ADD20A4}" destId="{316CD591-E829-4EFD-A953-911973B90FFD}" srcOrd="0" destOrd="0" parTransId="{0AA5BD20-35E7-46E1-90F2-39F59DA6F293}" sibTransId="{92D93FE2-E8D6-493F-954B-EA010A04431A}"/>
    <dgm:cxn modelId="{21F03257-9079-4259-98EC-FABB5790C248}" type="presOf" srcId="{70D32AFD-62B7-4828-A9A5-EDD01ADD20A4}" destId="{F86D813B-C352-4088-A2ED-8351542AAAF2}" srcOrd="0" destOrd="0" presId="urn:microsoft.com/office/officeart/2009/layout/CircleArrowProcess"/>
    <dgm:cxn modelId="{40EFB076-FBDC-406F-9E87-4B7E1D49D16B}" type="presOf" srcId="{B4302994-4350-45B3-95FE-497D75A4887C}" destId="{323F9EAE-C800-4908-8C86-8537925FD066}" srcOrd="0" destOrd="0" presId="urn:microsoft.com/office/officeart/2009/layout/CircleArrowProcess"/>
    <dgm:cxn modelId="{6FF59244-DC3F-444E-8A52-0552D965680C}" type="presOf" srcId="{CC3BA026-4D9F-42BA-8BC4-5FA5B770232D}" destId="{10782097-1376-4123-A4DC-A2FAE37723E0}" srcOrd="0" destOrd="0" presId="urn:microsoft.com/office/officeart/2009/layout/CircleArrowProcess"/>
    <dgm:cxn modelId="{AFF89027-AC7F-4B18-89A6-57CA768E07F3}" type="presParOf" srcId="{73C38AFB-D41D-4D0B-B10F-E8C9ACBCB1BD}" destId="{5028CF51-F69F-4C7C-8B72-169D2E53ECF8}" srcOrd="0" destOrd="0" presId="urn:microsoft.com/office/officeart/2009/layout/CircleArrowProcess"/>
    <dgm:cxn modelId="{178AB249-95C8-4617-A866-889F174D1192}" type="presParOf" srcId="{5028CF51-F69F-4C7C-8B72-169D2E53ECF8}" destId="{B5ECE090-AB01-4CAF-ADB8-A13C5C16DA58}" srcOrd="0" destOrd="0" presId="urn:microsoft.com/office/officeart/2009/layout/CircleArrowProcess"/>
    <dgm:cxn modelId="{9C4E2A74-80AC-48C2-911C-DCD7920B9A7C}" type="presParOf" srcId="{73C38AFB-D41D-4D0B-B10F-E8C9ACBCB1BD}" destId="{AFB9E732-9A04-4F7F-8C91-CFA9563180FA}" srcOrd="1" destOrd="0" presId="urn:microsoft.com/office/officeart/2009/layout/CircleArrowProcess"/>
    <dgm:cxn modelId="{FC46822A-7D8D-419B-A224-9D4B1AAD305C}" type="presParOf" srcId="{73C38AFB-D41D-4D0B-B10F-E8C9ACBCB1BD}" destId="{323F9EAE-C800-4908-8C86-8537925FD066}" srcOrd="2" destOrd="0" presId="urn:microsoft.com/office/officeart/2009/layout/CircleArrowProcess"/>
    <dgm:cxn modelId="{BB7A775D-590D-4202-B52C-2AC5EF315D1A}" type="presParOf" srcId="{73C38AFB-D41D-4D0B-B10F-E8C9ACBCB1BD}" destId="{F14A018B-C83E-4024-B14C-0B6E117E79BC}" srcOrd="3" destOrd="0" presId="urn:microsoft.com/office/officeart/2009/layout/CircleArrowProcess"/>
    <dgm:cxn modelId="{DC16DFC0-7F87-4CDD-99C3-C836C3446CE3}" type="presParOf" srcId="{F14A018B-C83E-4024-B14C-0B6E117E79BC}" destId="{095EBD10-773E-4CBA-B69A-1B3F2335611C}" srcOrd="0" destOrd="0" presId="urn:microsoft.com/office/officeart/2009/layout/CircleArrowProcess"/>
    <dgm:cxn modelId="{2C9BDD82-AD50-44ED-B74E-876C265B5519}" type="presParOf" srcId="{73C38AFB-D41D-4D0B-B10F-E8C9ACBCB1BD}" destId="{7CB0B4FB-28C5-41CC-BFE6-54D9E0121C5E}" srcOrd="4" destOrd="0" presId="urn:microsoft.com/office/officeart/2009/layout/CircleArrowProcess"/>
    <dgm:cxn modelId="{A7F433A9-B5B9-4F4C-8923-3D844BBA11EF}" type="presParOf" srcId="{73C38AFB-D41D-4D0B-B10F-E8C9ACBCB1BD}" destId="{10782097-1376-4123-A4DC-A2FAE37723E0}" srcOrd="5" destOrd="0" presId="urn:microsoft.com/office/officeart/2009/layout/CircleArrowProcess"/>
    <dgm:cxn modelId="{EB0531AB-7057-476E-A856-8DC57863C4EA}" type="presParOf" srcId="{73C38AFB-D41D-4D0B-B10F-E8C9ACBCB1BD}" destId="{E83D1509-C748-40FB-8F21-C07222436604}" srcOrd="6" destOrd="0" presId="urn:microsoft.com/office/officeart/2009/layout/CircleArrowProcess"/>
    <dgm:cxn modelId="{CF0E237F-5432-46B7-AB0A-3BC572466115}" type="presParOf" srcId="{E83D1509-C748-40FB-8F21-C07222436604}" destId="{489951AF-9BDE-41BB-B7E2-88BEB454F36F}" srcOrd="0" destOrd="0" presId="urn:microsoft.com/office/officeart/2009/layout/CircleArrowProcess"/>
    <dgm:cxn modelId="{D3BFEA7F-2ED1-4A0D-9ED8-23552E2DD582}" type="presParOf" srcId="{73C38AFB-D41D-4D0B-B10F-E8C9ACBCB1BD}" destId="{9F269A2E-1319-4EAF-A14E-0BA88AC864B3}" srcOrd="7" destOrd="0" presId="urn:microsoft.com/office/officeart/2009/layout/CircleArrowProcess"/>
    <dgm:cxn modelId="{3FAFC1D6-FCF7-46EC-862A-AF284A8C576A}" type="presParOf" srcId="{73C38AFB-D41D-4D0B-B10F-E8C9ACBCB1BD}" destId="{F86D813B-C352-4088-A2ED-8351542AAAF2}" srcOrd="8"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00C61B-5705-49F6-9B1D-B3AE4F7DD769}">
      <dsp:nvSpPr>
        <dsp:cNvPr id="0" name=""/>
        <dsp:cNvSpPr/>
      </dsp:nvSpPr>
      <dsp:spPr>
        <a:xfrm>
          <a:off x="3301" y="0"/>
          <a:ext cx="3218611" cy="1273579"/>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3144" tIns="150368" rIns="263144" bIns="150368" numCol="1" spcCol="1270" anchor="ctr" anchorCtr="0">
          <a:noAutofit/>
        </a:bodyPr>
        <a:lstStyle/>
        <a:p>
          <a:pPr lvl="0" algn="ctr" defTabSz="1644650" rtl="0">
            <a:lnSpc>
              <a:spcPct val="90000"/>
            </a:lnSpc>
            <a:spcBef>
              <a:spcPct val="0"/>
            </a:spcBef>
            <a:spcAft>
              <a:spcPct val="35000"/>
            </a:spcAft>
          </a:pPr>
          <a:r>
            <a:rPr lang="en-US" sz="3700" kern="1200" dirty="0" smtClean="0"/>
            <a:t>Let’s go hunting</a:t>
          </a:r>
          <a:endParaRPr lang="en-US" sz="3700" kern="1200" dirty="0"/>
        </a:p>
      </dsp:txBody>
      <dsp:txXfrm>
        <a:off x="3301" y="0"/>
        <a:ext cx="3218611" cy="1273579"/>
      </dsp:txXfrm>
    </dsp:sp>
    <dsp:sp modelId="{86AE663E-AB74-4756-978E-93E832C09ECB}">
      <dsp:nvSpPr>
        <dsp:cNvPr id="0" name=""/>
        <dsp:cNvSpPr/>
      </dsp:nvSpPr>
      <dsp:spPr>
        <a:xfrm>
          <a:off x="3301" y="1464985"/>
          <a:ext cx="3218611" cy="2244814"/>
        </a:xfrm>
        <a:prstGeom prst="rect">
          <a:avLst/>
        </a:prstGeom>
        <a:blipFill rotWithShape="0">
          <a:blip xmlns:r="http://schemas.openxmlformats.org/officeDocument/2006/relationships" r:embed="rId1"/>
          <a:stretch>
            <a:fillRect/>
          </a:stretch>
        </a:blip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D9E812F-D915-434B-947A-FEF265E25887}">
      <dsp:nvSpPr>
        <dsp:cNvPr id="0" name=""/>
        <dsp:cNvSpPr/>
      </dsp:nvSpPr>
      <dsp:spPr>
        <a:xfrm>
          <a:off x="3672518" y="0"/>
          <a:ext cx="3218611" cy="1273579"/>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3144" tIns="150368" rIns="263144" bIns="150368" numCol="1" spcCol="1270" anchor="ctr" anchorCtr="0">
          <a:noAutofit/>
        </a:bodyPr>
        <a:lstStyle/>
        <a:p>
          <a:pPr lvl="0" algn="ctr" defTabSz="1644650" rtl="0">
            <a:lnSpc>
              <a:spcPct val="90000"/>
            </a:lnSpc>
            <a:spcBef>
              <a:spcPct val="0"/>
            </a:spcBef>
            <a:spcAft>
              <a:spcPct val="35000"/>
            </a:spcAft>
          </a:pPr>
          <a:r>
            <a:rPr lang="en-US" sz="3700" kern="1200" smtClean="0"/>
            <a:t>How stuff works</a:t>
          </a:r>
          <a:endParaRPr lang="en-US" sz="3700" kern="1200"/>
        </a:p>
      </dsp:txBody>
      <dsp:txXfrm>
        <a:off x="3672518" y="0"/>
        <a:ext cx="3218611" cy="1273579"/>
      </dsp:txXfrm>
    </dsp:sp>
    <dsp:sp modelId="{9EE98542-76C0-4C86-9482-95326465FD26}">
      <dsp:nvSpPr>
        <dsp:cNvPr id="0" name=""/>
        <dsp:cNvSpPr/>
      </dsp:nvSpPr>
      <dsp:spPr>
        <a:xfrm>
          <a:off x="3672518" y="1495881"/>
          <a:ext cx="3218611" cy="2203619"/>
        </a:xfrm>
        <a:prstGeom prst="rect">
          <a:avLst/>
        </a:prstGeom>
        <a:blipFill rotWithShape="0">
          <a:blip xmlns:r="http://schemas.openxmlformats.org/officeDocument/2006/relationships" r:embed="rId2"/>
          <a:stretch>
            <a:fillRect/>
          </a:stretch>
        </a:blip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99F1814-D5E8-4528-84DF-408D306B255D}">
      <dsp:nvSpPr>
        <dsp:cNvPr id="0" name=""/>
        <dsp:cNvSpPr/>
      </dsp:nvSpPr>
      <dsp:spPr>
        <a:xfrm>
          <a:off x="7341735" y="0"/>
          <a:ext cx="3218611" cy="1273579"/>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3144" tIns="150368" rIns="263144" bIns="150368" numCol="1" spcCol="1270" anchor="ctr" anchorCtr="0">
          <a:noAutofit/>
        </a:bodyPr>
        <a:lstStyle/>
        <a:p>
          <a:pPr lvl="0" algn="ctr" defTabSz="1644650" rtl="0">
            <a:lnSpc>
              <a:spcPct val="90000"/>
            </a:lnSpc>
            <a:spcBef>
              <a:spcPct val="0"/>
            </a:spcBef>
            <a:spcAft>
              <a:spcPct val="35000"/>
            </a:spcAft>
          </a:pPr>
          <a:r>
            <a:rPr lang="en-US" sz="3700" kern="1200" dirty="0" smtClean="0"/>
            <a:t>The future</a:t>
          </a:r>
          <a:endParaRPr lang="en-US" sz="3700" kern="1200" dirty="0"/>
        </a:p>
      </dsp:txBody>
      <dsp:txXfrm>
        <a:off x="7341735" y="0"/>
        <a:ext cx="3218611" cy="1273579"/>
      </dsp:txXfrm>
    </dsp:sp>
    <dsp:sp modelId="{DB2A32AA-6A71-45F2-A437-CE1EDCFAC752}">
      <dsp:nvSpPr>
        <dsp:cNvPr id="0" name=""/>
        <dsp:cNvSpPr/>
      </dsp:nvSpPr>
      <dsp:spPr>
        <a:xfrm>
          <a:off x="7341735" y="1495881"/>
          <a:ext cx="3218611" cy="2203619"/>
        </a:xfrm>
        <a:prstGeom prst="rect">
          <a:avLst/>
        </a:prstGeom>
        <a:blipFill rotWithShape="0">
          <a:blip xmlns:r="http://schemas.openxmlformats.org/officeDocument/2006/relationships" r:embed="rId3"/>
          <a:stretch>
            <a:fillRect/>
          </a:stretch>
        </a:blip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ECE090-AB01-4CAF-ADB8-A13C5C16DA58}">
      <dsp:nvSpPr>
        <dsp:cNvPr id="0" name=""/>
        <dsp:cNvSpPr/>
      </dsp:nvSpPr>
      <dsp:spPr>
        <a:xfrm>
          <a:off x="1606530" y="0"/>
          <a:ext cx="2178467" cy="2178798"/>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B9E732-9A04-4F7F-8C91-CFA9563180FA}">
      <dsp:nvSpPr>
        <dsp:cNvPr id="0" name=""/>
        <dsp:cNvSpPr/>
      </dsp:nvSpPr>
      <dsp:spPr>
        <a:xfrm>
          <a:off x="4201873" y="262109"/>
          <a:ext cx="5557339" cy="15666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Run MDW Wizard against SCOM instance</a:t>
          </a:r>
          <a:endParaRPr lang="en-US" sz="2000" kern="1200" dirty="0"/>
        </a:p>
        <a:p>
          <a:pPr marL="228600" lvl="1" indent="-228600" algn="l" defTabSz="889000">
            <a:lnSpc>
              <a:spcPct val="90000"/>
            </a:lnSpc>
            <a:spcBef>
              <a:spcPct val="0"/>
            </a:spcBef>
            <a:spcAft>
              <a:spcPct val="15000"/>
            </a:spcAft>
            <a:buChar char="••"/>
          </a:pPr>
          <a:r>
            <a:rPr lang="en-US" sz="2000" kern="1200" dirty="0" smtClean="0"/>
            <a:t>Configure DC for Query Stats and Server Activity via API pointing to MDW on SCOM, but don’t enable collection</a:t>
          </a:r>
          <a:endParaRPr lang="en-US" sz="2000" kern="1200" dirty="0"/>
        </a:p>
      </dsp:txBody>
      <dsp:txXfrm>
        <a:off x="4201873" y="262109"/>
        <a:ext cx="5557339" cy="1566689"/>
      </dsp:txXfrm>
    </dsp:sp>
    <dsp:sp modelId="{323F9EAE-C800-4908-8C86-8537925FD066}">
      <dsp:nvSpPr>
        <dsp:cNvPr id="0" name=""/>
        <dsp:cNvSpPr/>
      </dsp:nvSpPr>
      <dsp:spPr>
        <a:xfrm>
          <a:off x="2111809" y="685799"/>
          <a:ext cx="1210532" cy="605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Host MDW on SCOM</a:t>
          </a:r>
          <a:endParaRPr lang="en-US" sz="2000" kern="1200" dirty="0"/>
        </a:p>
      </dsp:txBody>
      <dsp:txXfrm>
        <a:off x="2111809" y="685799"/>
        <a:ext cx="1210532" cy="605121"/>
      </dsp:txXfrm>
    </dsp:sp>
    <dsp:sp modelId="{095EBD10-773E-4CBA-B69A-1B3F2335611C}">
      <dsp:nvSpPr>
        <dsp:cNvPr id="0" name=""/>
        <dsp:cNvSpPr/>
      </dsp:nvSpPr>
      <dsp:spPr>
        <a:xfrm>
          <a:off x="1001469" y="1251881"/>
          <a:ext cx="2178467" cy="2178798"/>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B0B4FB-28C5-41CC-BFE6-54D9E0121C5E}">
      <dsp:nvSpPr>
        <dsp:cNvPr id="0" name=""/>
        <dsp:cNvSpPr/>
      </dsp:nvSpPr>
      <dsp:spPr>
        <a:xfrm>
          <a:off x="3314249" y="1904998"/>
          <a:ext cx="5447322" cy="871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Try tools like Activity Monitor to solve problem</a:t>
          </a:r>
          <a:endParaRPr lang="en-US" sz="2000" kern="1200" dirty="0"/>
        </a:p>
        <a:p>
          <a:pPr marL="228600" lvl="1" indent="-228600" algn="l" defTabSz="889000">
            <a:lnSpc>
              <a:spcPct val="90000"/>
            </a:lnSpc>
            <a:spcBef>
              <a:spcPct val="0"/>
            </a:spcBef>
            <a:spcAft>
              <a:spcPct val="15000"/>
            </a:spcAft>
            <a:buChar char="••"/>
          </a:pPr>
          <a:r>
            <a:rPr lang="en-US" sz="2000" kern="1200" dirty="0" smtClean="0"/>
            <a:t>Query DMVs if necessary</a:t>
          </a:r>
          <a:endParaRPr lang="en-US" sz="2000" kern="1200" dirty="0"/>
        </a:p>
      </dsp:txBody>
      <dsp:txXfrm>
        <a:off x="3314249" y="1904998"/>
        <a:ext cx="5447322" cy="871700"/>
      </dsp:txXfrm>
    </dsp:sp>
    <dsp:sp modelId="{10782097-1376-4123-A4DC-A2FAE37723E0}">
      <dsp:nvSpPr>
        <dsp:cNvPr id="0" name=""/>
        <dsp:cNvSpPr/>
      </dsp:nvSpPr>
      <dsp:spPr>
        <a:xfrm>
          <a:off x="1509202" y="2045735"/>
          <a:ext cx="1210532" cy="605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Try SSMS tools 1st</a:t>
          </a:r>
          <a:endParaRPr lang="en-US" sz="2000" kern="1200" dirty="0"/>
        </a:p>
      </dsp:txBody>
      <dsp:txXfrm>
        <a:off x="1509202" y="2045735"/>
        <a:ext cx="1210532" cy="605121"/>
      </dsp:txXfrm>
    </dsp:sp>
    <dsp:sp modelId="{489951AF-9BDE-41BB-B7E2-88BEB454F36F}">
      <dsp:nvSpPr>
        <dsp:cNvPr id="0" name=""/>
        <dsp:cNvSpPr/>
      </dsp:nvSpPr>
      <dsp:spPr>
        <a:xfrm>
          <a:off x="1761643" y="2653572"/>
          <a:ext cx="1871640" cy="1872390"/>
        </a:xfrm>
        <a:prstGeom prst="blockArc">
          <a:avLst>
            <a:gd name="adj1" fmla="val 13500000"/>
            <a:gd name="adj2" fmla="val 10800000"/>
            <a:gd name="adj3" fmla="val 127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269A2E-1319-4EAF-A14E-0BA88AC864B3}">
      <dsp:nvSpPr>
        <dsp:cNvPr id="0" name=""/>
        <dsp:cNvSpPr/>
      </dsp:nvSpPr>
      <dsp:spPr>
        <a:xfrm>
          <a:off x="4057029" y="3167268"/>
          <a:ext cx="5782719" cy="871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If the problem lingers, enable the DC for instance</a:t>
          </a:r>
          <a:endParaRPr lang="en-US" sz="2000" kern="1200" dirty="0"/>
        </a:p>
        <a:p>
          <a:pPr marL="228600" lvl="1" indent="-228600" algn="l" defTabSz="889000">
            <a:lnSpc>
              <a:spcPct val="90000"/>
            </a:lnSpc>
            <a:spcBef>
              <a:spcPct val="0"/>
            </a:spcBef>
            <a:spcAft>
              <a:spcPct val="15000"/>
            </a:spcAft>
            <a:buChar char="••"/>
          </a:pPr>
          <a:r>
            <a:rPr lang="en-US" sz="2000" kern="1200" dirty="0" smtClean="0"/>
            <a:t>Troubleshoot the problem</a:t>
          </a:r>
          <a:endParaRPr lang="en-US" sz="2000" kern="1200" dirty="0"/>
        </a:p>
        <a:p>
          <a:pPr marL="228600" lvl="1" indent="-228600" algn="l" defTabSz="889000">
            <a:lnSpc>
              <a:spcPct val="90000"/>
            </a:lnSpc>
            <a:spcBef>
              <a:spcPct val="0"/>
            </a:spcBef>
            <a:spcAft>
              <a:spcPct val="15000"/>
            </a:spcAft>
            <a:buChar char="••"/>
          </a:pPr>
          <a:r>
            <a:rPr lang="en-US" sz="2000" kern="1200" dirty="0" smtClean="0"/>
            <a:t>Disable the DC when finished</a:t>
          </a:r>
          <a:endParaRPr lang="en-US" sz="2000" kern="1200" dirty="0"/>
        </a:p>
      </dsp:txBody>
      <dsp:txXfrm>
        <a:off x="4057029" y="3167268"/>
        <a:ext cx="5782719" cy="871700"/>
      </dsp:txXfrm>
    </dsp:sp>
    <dsp:sp modelId="{F86D813B-C352-4088-A2ED-8351542AAAF2}">
      <dsp:nvSpPr>
        <dsp:cNvPr id="0" name=""/>
        <dsp:cNvSpPr/>
      </dsp:nvSpPr>
      <dsp:spPr>
        <a:xfrm>
          <a:off x="2114673" y="3306668"/>
          <a:ext cx="1210532" cy="605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Enable DC  as needed</a:t>
          </a:r>
          <a:endParaRPr lang="en-US" sz="2000" kern="1200" dirty="0"/>
        </a:p>
      </dsp:txBody>
      <dsp:txXfrm>
        <a:off x="2114673" y="3306668"/>
        <a:ext cx="1210532" cy="605121"/>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739140"/>
          </a:xfrm>
          <a:prstGeom prst="rect">
            <a:avLst/>
          </a:prstGeom>
        </p:spPr>
        <p:txBody>
          <a:bodyPr vert="horz" lIns="137582" tIns="68790" rIns="137582" bIns="68790" rtlCol="0"/>
          <a:lstStyle>
            <a:lvl1pPr algn="l">
              <a:defRPr sz="1800"/>
            </a:lvl1pPr>
          </a:lstStyle>
          <a:p>
            <a:r>
              <a:rPr lang="en-US" dirty="0">
                <a:latin typeface="Segoe" pitchFamily="34" charset="0"/>
              </a:rPr>
              <a:t>WPC2010_Breakout</a:t>
            </a:r>
          </a:p>
          <a:p>
            <a:endParaRPr lang="en-US" dirty="0">
              <a:latin typeface="Segoe" pitchFamily="34" charset="0"/>
            </a:endParaRPr>
          </a:p>
        </p:txBody>
      </p:sp>
      <p:sp>
        <p:nvSpPr>
          <p:cNvPr id="3" name="Date Placeholder 2"/>
          <p:cNvSpPr>
            <a:spLocks noGrp="1"/>
          </p:cNvSpPr>
          <p:nvPr>
            <p:ph type="dt" sz="quarter" idx="1"/>
          </p:nvPr>
        </p:nvSpPr>
        <p:spPr>
          <a:xfrm>
            <a:off x="5265810" y="0"/>
            <a:ext cx="4028440" cy="739140"/>
          </a:xfrm>
          <a:prstGeom prst="rect">
            <a:avLst/>
          </a:prstGeom>
        </p:spPr>
        <p:txBody>
          <a:bodyPr vert="horz" lIns="137582" tIns="68790" rIns="137582" bIns="68790" rtlCol="0"/>
          <a:lstStyle>
            <a:lvl1pPr algn="r">
              <a:defRPr sz="1800"/>
            </a:lvl1pPr>
          </a:lstStyle>
          <a:p>
            <a:fld id="{1C3F5198-D814-4F07-A84F-942E63C84983}" type="datetimeFigureOut">
              <a:rPr lang="en-US" smtClean="0">
                <a:latin typeface="Segoe UI" pitchFamily="34" charset="0"/>
              </a:rPr>
              <a:pPr/>
              <a:t>2/19/2011</a:t>
            </a:fld>
            <a:endParaRPr lang="en-US" dirty="0">
              <a:latin typeface="Segoe UI" pitchFamily="34" charset="0"/>
            </a:endParaRPr>
          </a:p>
        </p:txBody>
      </p:sp>
      <p:sp>
        <p:nvSpPr>
          <p:cNvPr id="4" name="Footer Placeholder 3"/>
          <p:cNvSpPr>
            <a:spLocks noGrp="1"/>
          </p:cNvSpPr>
          <p:nvPr>
            <p:ph type="ftr" sz="quarter" idx="2"/>
          </p:nvPr>
        </p:nvSpPr>
        <p:spPr>
          <a:xfrm>
            <a:off x="1" y="14041095"/>
            <a:ext cx="8470053" cy="739140"/>
          </a:xfrm>
          <a:prstGeom prst="rect">
            <a:avLst/>
          </a:prstGeom>
        </p:spPr>
        <p:txBody>
          <a:bodyPr vert="horz" lIns="137582" tIns="68790" rIns="137582" bIns="68790" rtlCol="0" anchor="b"/>
          <a:lstStyle>
            <a:lvl1pPr algn="l">
              <a:defRPr sz="1800"/>
            </a:lvl1pPr>
          </a:lstStyle>
          <a:p>
            <a:r>
              <a:rPr lang="en-US" sz="700" dirty="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700" dirty="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solidFill>
                  <a:srgbClr val="000000"/>
                </a:solidFill>
                <a:latin typeface="Segoe UI" pitchFamily="34" charset="0"/>
              </a:rPr>
            </a:br>
            <a:r>
              <a:rPr lang="en-US" sz="700" dirty="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8470053" y="14041095"/>
            <a:ext cx="824195" cy="739140"/>
          </a:xfrm>
          <a:prstGeom prst="rect">
            <a:avLst/>
          </a:prstGeom>
        </p:spPr>
        <p:txBody>
          <a:bodyPr vert="horz" lIns="137582" tIns="68790" rIns="137582" bIns="68790" rtlCol="0" anchor="b"/>
          <a:lstStyle>
            <a:lvl1pPr algn="r">
              <a:defRPr sz="18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739140"/>
          </a:xfrm>
          <a:prstGeom prst="rect">
            <a:avLst/>
          </a:prstGeom>
        </p:spPr>
        <p:txBody>
          <a:bodyPr vert="horz" lIns="137582" tIns="68790" rIns="137582" bIns="68790" rtlCol="0"/>
          <a:lstStyle>
            <a:lvl1pPr marL="0" algn="l" defTabSz="1375757" rtl="0" eaLnBrk="1" latinLnBrk="0" hangingPunct="1">
              <a:defRPr lang="en-US" sz="1800" kern="1200" smtClean="0">
                <a:solidFill>
                  <a:schemeClr val="tx1"/>
                </a:solidFill>
                <a:latin typeface="Segoe" pitchFamily="34" charset="0"/>
                <a:ea typeface="+mn-ea"/>
                <a:cs typeface="+mn-cs"/>
              </a:defRPr>
            </a:lvl1pPr>
          </a:lstStyle>
          <a:p>
            <a:r>
              <a:rPr lang="en-US" dirty="0" smtClean="0"/>
              <a:t>WPC2010_Breakout</a:t>
            </a:r>
          </a:p>
          <a:p>
            <a:endParaRPr lang="en-US" dirty="0"/>
          </a:p>
        </p:txBody>
      </p:sp>
      <p:sp>
        <p:nvSpPr>
          <p:cNvPr id="3" name="Date Placeholder 2"/>
          <p:cNvSpPr>
            <a:spLocks noGrp="1"/>
          </p:cNvSpPr>
          <p:nvPr>
            <p:ph type="dt" idx="1"/>
          </p:nvPr>
        </p:nvSpPr>
        <p:spPr>
          <a:xfrm>
            <a:off x="5265810" y="0"/>
            <a:ext cx="4028440" cy="739140"/>
          </a:xfrm>
          <a:prstGeom prst="rect">
            <a:avLst/>
          </a:prstGeom>
        </p:spPr>
        <p:txBody>
          <a:bodyPr vert="horz" lIns="137582" tIns="68790" rIns="137582" bIns="68790" rtlCol="0"/>
          <a:lstStyle>
            <a:lvl1pPr algn="r">
              <a:defRPr sz="1800">
                <a:latin typeface="Segoe UI" pitchFamily="34" charset="0"/>
              </a:defRPr>
            </a:lvl1pPr>
          </a:lstStyle>
          <a:p>
            <a:fld id="{7C3FBCD4-166E-446F-AF18-7D4A0CF9AEF6}" type="datetimeFigureOut">
              <a:rPr lang="en-US" smtClean="0"/>
              <a:pPr/>
              <a:t>2/19/2011</a:t>
            </a:fld>
            <a:endParaRPr lang="en-US" dirty="0"/>
          </a:p>
        </p:txBody>
      </p:sp>
      <p:sp>
        <p:nvSpPr>
          <p:cNvPr id="4" name="Slide Image Placeholder 3"/>
          <p:cNvSpPr>
            <a:spLocks noGrp="1" noRot="1" noChangeAspect="1"/>
          </p:cNvSpPr>
          <p:nvPr>
            <p:ph type="sldImg" idx="2"/>
          </p:nvPr>
        </p:nvSpPr>
        <p:spPr>
          <a:xfrm>
            <a:off x="-277813" y="1108075"/>
            <a:ext cx="9852026" cy="5543550"/>
          </a:xfrm>
          <a:prstGeom prst="rect">
            <a:avLst/>
          </a:prstGeom>
          <a:noFill/>
          <a:ln w="12700">
            <a:solidFill>
              <a:prstClr val="black"/>
            </a:solidFill>
          </a:ln>
        </p:spPr>
        <p:txBody>
          <a:bodyPr vert="horz" lIns="137582" tIns="68790" rIns="137582" bIns="68790" rtlCol="0" anchor="ctr"/>
          <a:lstStyle/>
          <a:p>
            <a:endParaRPr lang="en-US" dirty="0"/>
          </a:p>
        </p:txBody>
      </p:sp>
      <p:sp>
        <p:nvSpPr>
          <p:cNvPr id="5" name="Notes Placeholder 4"/>
          <p:cNvSpPr>
            <a:spLocks noGrp="1"/>
          </p:cNvSpPr>
          <p:nvPr>
            <p:ph type="body" sz="quarter" idx="3"/>
          </p:nvPr>
        </p:nvSpPr>
        <p:spPr>
          <a:xfrm>
            <a:off x="929640" y="7021832"/>
            <a:ext cx="7437120" cy="6652260"/>
          </a:xfrm>
          <a:prstGeom prst="rect">
            <a:avLst/>
          </a:prstGeom>
        </p:spPr>
        <p:txBody>
          <a:bodyPr vert="horz" lIns="137582" tIns="68790" rIns="137582" bIns="6879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14041095"/>
            <a:ext cx="8366760" cy="739140"/>
          </a:xfrm>
          <a:prstGeom prst="rect">
            <a:avLst/>
          </a:prstGeom>
        </p:spPr>
        <p:txBody>
          <a:bodyPr vert="horz" lIns="137582" tIns="68790" rIns="137582" bIns="68790" rtlCol="0" anchor="b"/>
          <a:lstStyle>
            <a:lvl1pPr algn="l">
              <a:defRPr sz="700">
                <a:latin typeface="Segoe" pitchFamily="34" charset="0"/>
              </a:defRPr>
            </a:lvl1pPr>
          </a:lstStyle>
          <a:p>
            <a:r>
              <a:rPr lang="en-US"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8366759" y="14041095"/>
            <a:ext cx="927489" cy="739140"/>
          </a:xfrm>
          <a:prstGeom prst="rect">
            <a:avLst/>
          </a:prstGeom>
        </p:spPr>
        <p:txBody>
          <a:bodyPr vert="horz" lIns="137582" tIns="68790" rIns="137582" bIns="68790" rtlCol="0" anchor="b"/>
          <a:lstStyle>
            <a:lvl1pPr algn="r">
              <a:defRPr sz="18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92"/>
            <a:ext cx="12192002" cy="6858000"/>
          </a:xfrm>
          <a:prstGeom prst="rect">
            <a:avLst/>
          </a:prstGeom>
        </p:spPr>
      </p:pic>
      <p:sp>
        <p:nvSpPr>
          <p:cNvPr id="11" name="Rectangle 10"/>
          <p:cNvSpPr/>
          <p:nvPr userDrawn="1"/>
        </p:nvSpPr>
        <p:spPr>
          <a:xfrm>
            <a:off x="-794" y="2286000"/>
            <a:ext cx="12190413" cy="3200400"/>
          </a:xfrm>
          <a:prstGeom prst="rect">
            <a:avLst/>
          </a:prstGeom>
          <a:solidFill>
            <a:schemeClr val="bg1"/>
          </a:solidFill>
          <a:ln>
            <a:noFill/>
          </a:ln>
          <a:effectLst>
            <a:outerShdw blurRad="762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endParaRPr lang="en-US" dirty="0"/>
          </a:p>
        </p:txBody>
      </p:sp>
      <p:pic>
        <p:nvPicPr>
          <p:cNvPr id="12" name="Picture 11" descr="Advaiya_logo.png"/>
          <p:cNvPicPr>
            <a:picLocks noChangeAspect="1"/>
          </p:cNvPicPr>
          <p:nvPr userDrawn="1"/>
        </p:nvPicPr>
        <p:blipFill>
          <a:blip r:embed="rId3" cstate="print"/>
          <a:stretch>
            <a:fillRect/>
          </a:stretch>
        </p:blipFill>
        <p:spPr>
          <a:xfrm>
            <a:off x="9908616" y="4343400"/>
            <a:ext cx="1423945" cy="315899"/>
          </a:xfrm>
          <a:prstGeom prst="rect">
            <a:avLst/>
          </a:prstGeom>
        </p:spPr>
      </p:pic>
      <p:sp>
        <p:nvSpPr>
          <p:cNvPr id="13" name="Title 1"/>
          <p:cNvSpPr>
            <a:spLocks noGrp="1"/>
          </p:cNvSpPr>
          <p:nvPr>
            <p:ph type="ctrTitle" hasCustomPrompt="1"/>
          </p:nvPr>
        </p:nvSpPr>
        <p:spPr>
          <a:xfrm>
            <a:off x="684212" y="3354847"/>
            <a:ext cx="5867400" cy="555626"/>
          </a:xfrm>
        </p:spPr>
        <p:txBody>
          <a:bodyPr anchor="b" anchorCtr="0">
            <a:noAutofit/>
          </a:bodyPr>
          <a:lstStyle>
            <a:lvl1pPr algn="l">
              <a:lnSpc>
                <a:spcPct val="83000"/>
              </a:lnSpc>
              <a:defRPr sz="4600" spc="0" baseline="0">
                <a:solidFill>
                  <a:schemeClr val="tx1">
                    <a:lumMod val="85000"/>
                    <a:lumOff val="15000"/>
                  </a:schemeClr>
                </a:solidFill>
                <a:latin typeface="Segoe UI Light" pitchFamily="34" charset="0"/>
                <a:cs typeface="Calibri" pitchFamily="34" charset="0"/>
              </a:defRPr>
            </a:lvl1pPr>
          </a:lstStyle>
          <a:p>
            <a:r>
              <a:rPr lang="en-US" dirty="0" smtClean="0"/>
              <a:t>Click to edit Master Title style</a:t>
            </a:r>
            <a:endParaRPr lang="en-US" dirty="0"/>
          </a:p>
        </p:txBody>
      </p:sp>
      <p:sp>
        <p:nvSpPr>
          <p:cNvPr id="14" name="Subtitle 2"/>
          <p:cNvSpPr>
            <a:spLocks noGrp="1"/>
          </p:cNvSpPr>
          <p:nvPr>
            <p:ph type="subTitle" idx="1" hasCustomPrompt="1"/>
          </p:nvPr>
        </p:nvSpPr>
        <p:spPr>
          <a:xfrm>
            <a:off x="684212" y="3916680"/>
            <a:ext cx="5867400" cy="655320"/>
          </a:xfrm>
        </p:spPr>
        <p:txBody>
          <a:bodyPr>
            <a:normAutofit/>
          </a:bodyPr>
          <a:lstStyle>
            <a:lvl1pPr marL="27432" indent="0" algn="l">
              <a:buNone/>
              <a:defRPr sz="2100">
                <a:solidFill>
                  <a:schemeClr val="tx1">
                    <a:lumMod val="65000"/>
                    <a:lumOff val="35000"/>
                  </a:schemeClr>
                </a:solidFill>
                <a:latin typeface="Segoe UI Light" pitchFamily="34" charset="0"/>
                <a:cs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Date of Presentation</a:t>
            </a:r>
            <a:endParaRPr lang="en-US" dirty="0"/>
          </a:p>
        </p:txBody>
      </p:sp>
    </p:spTree>
    <p:extLst>
      <p:ext uri="{BB962C8B-B14F-4D97-AF65-F5344CB8AC3E}">
        <p14:creationId xmlns:p14="http://schemas.microsoft.com/office/powerpoint/2010/main" val="15996378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88825" cy="6861089"/>
          </a:xfrm>
          <a:prstGeom prst="rect">
            <a:avLst/>
          </a:prstGeom>
        </p:spPr>
      </p:pic>
      <p:sp>
        <p:nvSpPr>
          <p:cNvPr id="4" name="Rectangle 3"/>
          <p:cNvSpPr/>
          <p:nvPr userDrawn="1"/>
        </p:nvSpPr>
        <p:spPr bwMode="auto">
          <a:xfrm>
            <a:off x="1587" y="2674488"/>
            <a:ext cx="12188825" cy="2895600"/>
          </a:xfrm>
          <a:prstGeom prst="rect">
            <a:avLst/>
          </a:prstGeom>
          <a:solidFill>
            <a:schemeClr val="bg1">
              <a:lumMod val="95000"/>
            </a:schemeClr>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5" name="Picture 4" descr="Advaiya_logo.png"/>
          <p:cNvPicPr>
            <a:picLocks noChangeAspect="1"/>
          </p:cNvPicPr>
          <p:nvPr userDrawn="1"/>
        </p:nvPicPr>
        <p:blipFill>
          <a:blip r:embed="rId3" cstate="print"/>
          <a:stretch>
            <a:fillRect/>
          </a:stretch>
        </p:blipFill>
        <p:spPr>
          <a:xfrm>
            <a:off x="9371012" y="4840281"/>
            <a:ext cx="2353790" cy="522183"/>
          </a:xfrm>
          <a:prstGeom prst="rect">
            <a:avLst/>
          </a:prstGeom>
        </p:spPr>
      </p:pic>
      <p:sp>
        <p:nvSpPr>
          <p:cNvPr id="6" name="Title 3"/>
          <p:cNvSpPr>
            <a:spLocks noGrp="1"/>
          </p:cNvSpPr>
          <p:nvPr>
            <p:ph type="ctrTitle" hasCustomPrompt="1"/>
          </p:nvPr>
        </p:nvSpPr>
        <p:spPr>
          <a:xfrm>
            <a:off x="455612" y="3101974"/>
            <a:ext cx="5181600" cy="555626"/>
          </a:xfrm>
        </p:spPr>
        <p:txBody>
          <a:bodyPr/>
          <a:lstStyle>
            <a:lvl1pPr>
              <a:defRPr baseline="0"/>
            </a:lvl1pPr>
          </a:lstStyle>
          <a:p>
            <a:r>
              <a:rPr lang="en-US" dirty="0" smtClean="0">
                <a:solidFill>
                  <a:schemeClr val="bg2">
                    <a:lumMod val="25000"/>
                  </a:schemeClr>
                </a:solidFill>
                <a:latin typeface="Segoe UI Light" pitchFamily="34" charset="0"/>
              </a:rPr>
              <a:t>Presentation title</a:t>
            </a:r>
            <a:endParaRPr lang="en-US" dirty="0">
              <a:solidFill>
                <a:schemeClr val="bg2">
                  <a:lumMod val="25000"/>
                </a:schemeClr>
              </a:solidFill>
              <a:latin typeface="Segoe UI Light" pitchFamily="34" charset="0"/>
            </a:endParaRPr>
          </a:p>
        </p:txBody>
      </p:sp>
      <p:sp>
        <p:nvSpPr>
          <p:cNvPr id="7" name="Text Placeholder 2"/>
          <p:cNvSpPr>
            <a:spLocks noGrp="1"/>
          </p:cNvSpPr>
          <p:nvPr>
            <p:ph type="body" sz="quarter" idx="11"/>
          </p:nvPr>
        </p:nvSpPr>
        <p:spPr>
          <a:xfrm>
            <a:off x="455612" y="5064488"/>
            <a:ext cx="4419600" cy="307777"/>
          </a:xfrm>
        </p:spPr>
        <p:txBody>
          <a:bodyPr/>
          <a:lstStyle>
            <a:lvl1pPr marL="0" indent="0">
              <a:buNone/>
              <a:defRPr/>
            </a:lvl1pPr>
          </a:lstStyle>
          <a:p>
            <a:r>
              <a:rPr lang="en-US" dirty="0" smtClean="0">
                <a:solidFill>
                  <a:schemeClr val="bg2">
                    <a:lumMod val="25000"/>
                  </a:schemeClr>
                </a:solidFill>
                <a:latin typeface="Segoe UI Light" pitchFamily="34" charset="0"/>
              </a:rPr>
              <a:t>Date</a:t>
            </a:r>
            <a:endParaRPr lang="en-US" dirty="0">
              <a:solidFill>
                <a:schemeClr val="bg2">
                  <a:lumMod val="25000"/>
                </a:schemeClr>
              </a:solidFill>
              <a:latin typeface="Segoe UI Light" pitchFamily="34" charset="0"/>
            </a:endParaRPr>
          </a:p>
        </p:txBody>
      </p:sp>
    </p:spTree>
    <p:extLst>
      <p:ext uri="{BB962C8B-B14F-4D97-AF65-F5344CB8AC3E}">
        <p14:creationId xmlns:p14="http://schemas.microsoft.com/office/powerpoint/2010/main" val="35302836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Page (Whiteboard2)">
    <p:spTree>
      <p:nvGrpSpPr>
        <p:cNvPr id="1" name=""/>
        <p:cNvGrpSpPr/>
        <p:nvPr/>
      </p:nvGrpSpPr>
      <p:grpSpPr>
        <a:xfrm>
          <a:off x="0" y="0"/>
          <a:ext cx="0" cy="0"/>
          <a:chOff x="0" y="0"/>
          <a:chExt cx="0" cy="0"/>
        </a:xfrm>
      </p:grpSpPr>
      <p:sp>
        <p:nvSpPr>
          <p:cNvPr id="12" name="Title 1"/>
          <p:cNvSpPr>
            <a:spLocks noGrp="1"/>
          </p:cNvSpPr>
          <p:nvPr>
            <p:ph type="ctrTitle" hasCustomPrompt="1"/>
          </p:nvPr>
        </p:nvSpPr>
        <p:spPr>
          <a:xfrm>
            <a:off x="668310" y="2286000"/>
            <a:ext cx="5181600" cy="555626"/>
          </a:xfrm>
        </p:spPr>
        <p:txBody>
          <a:bodyPr anchor="t" anchorCtr="0">
            <a:noAutofit/>
          </a:bodyPr>
          <a:lstStyle>
            <a:lvl1pPr algn="l">
              <a:lnSpc>
                <a:spcPts val="4800"/>
              </a:lnSpc>
              <a:defRPr sz="4600" spc="0" baseline="0">
                <a:solidFill>
                  <a:schemeClr val="bg1"/>
                </a:solidFill>
                <a:latin typeface="Segoe Light" pitchFamily="34" charset="0"/>
              </a:defRPr>
            </a:lvl1pPr>
          </a:lstStyle>
          <a:p>
            <a:r>
              <a:rPr lang="en-US" dirty="0" smtClean="0"/>
              <a:t>Click to edit Master Title style</a:t>
            </a:r>
            <a:endParaRPr lang="en-US" dirty="0"/>
          </a:p>
        </p:txBody>
      </p:sp>
      <p:sp>
        <p:nvSpPr>
          <p:cNvPr id="13" name="Subtitle 2"/>
          <p:cNvSpPr>
            <a:spLocks noGrp="1"/>
          </p:cNvSpPr>
          <p:nvPr>
            <p:ph type="subTitle" idx="1"/>
          </p:nvPr>
        </p:nvSpPr>
        <p:spPr>
          <a:xfrm>
            <a:off x="668310" y="3635733"/>
            <a:ext cx="5181600" cy="655320"/>
          </a:xfrm>
        </p:spPr>
        <p:txBody>
          <a:bodyPr>
            <a:normAutofit/>
          </a:bodyPr>
          <a:lstStyle>
            <a:lvl1pPr marL="27432" indent="0" algn="l">
              <a:buNone/>
              <a:defRPr sz="1800">
                <a:solidFill>
                  <a:schemeClr val="bg1"/>
                </a:solidFill>
                <a:latin typeface="Segoe Light"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hasCustomPrompt="1"/>
          </p:nvPr>
        </p:nvSpPr>
        <p:spPr>
          <a:xfrm>
            <a:off x="668310" y="5257800"/>
            <a:ext cx="4419600" cy="276999"/>
          </a:xfrm>
        </p:spPr>
        <p:txBody>
          <a:bodyPr/>
          <a:lstStyle>
            <a:lvl1pPr marL="27432" indent="0">
              <a:buFontTx/>
              <a:buNone/>
              <a:defRPr sz="1800">
                <a:solidFill>
                  <a:srgbClr val="595959"/>
                </a:solidFill>
                <a:latin typeface="Segoe UI Light" pitchFamily="34" charset="0"/>
              </a:defRPr>
            </a:lvl1pPr>
            <a:lvl2pPr marL="274320" indent="0">
              <a:buFontTx/>
              <a:buNone/>
              <a:defRPr/>
            </a:lvl2pPr>
            <a:lvl3pPr marL="548640" indent="0">
              <a:buFontTx/>
              <a:buNone/>
              <a:defRPr/>
            </a:lvl3pPr>
            <a:lvl4pPr marL="822960" indent="0">
              <a:buFontTx/>
              <a:buNone/>
              <a:defRPr/>
            </a:lvl4pPr>
            <a:lvl5pPr marL="1097280" indent="0">
              <a:buFontTx/>
              <a:buNone/>
              <a:defRPr/>
            </a:lvl5pPr>
          </a:lstStyle>
          <a:p>
            <a:pPr lvl="0"/>
            <a:r>
              <a:rPr lang="en-US" dirty="0" smtClean="0"/>
              <a:t>Click to insert Presenter’s Name, Title</a:t>
            </a:r>
          </a:p>
        </p:txBody>
      </p:sp>
      <p:sp>
        <p:nvSpPr>
          <p:cNvPr id="17" name="Text Placeholder 6"/>
          <p:cNvSpPr>
            <a:spLocks noGrp="1"/>
          </p:cNvSpPr>
          <p:nvPr>
            <p:ph type="body" sz="quarter" idx="11" hasCustomPrompt="1"/>
          </p:nvPr>
        </p:nvSpPr>
        <p:spPr>
          <a:xfrm>
            <a:off x="668310" y="5573631"/>
            <a:ext cx="4419600" cy="276999"/>
          </a:xfrm>
        </p:spPr>
        <p:txBody>
          <a:bodyPr/>
          <a:lstStyle>
            <a:lvl1pPr marL="27432" indent="0">
              <a:buFontTx/>
              <a:buNone/>
              <a:defRPr sz="1800">
                <a:solidFill>
                  <a:srgbClr val="595959"/>
                </a:solidFill>
                <a:latin typeface="Segoe UI Light" pitchFamily="34" charset="0"/>
              </a:defRPr>
            </a:lvl1pPr>
            <a:lvl2pPr marL="274320" indent="0">
              <a:buFontTx/>
              <a:buNone/>
              <a:defRPr/>
            </a:lvl2pPr>
            <a:lvl3pPr marL="548640" indent="0">
              <a:buFontTx/>
              <a:buNone/>
              <a:defRPr/>
            </a:lvl3pPr>
            <a:lvl4pPr marL="822960" indent="0">
              <a:buFontTx/>
              <a:buNone/>
              <a:defRPr/>
            </a:lvl4pPr>
            <a:lvl5pPr marL="1097280" indent="0">
              <a:buFontTx/>
              <a:buNone/>
              <a:defRPr/>
            </a:lvl5pPr>
          </a:lstStyle>
          <a:p>
            <a:pPr lvl="0"/>
            <a:r>
              <a:rPr lang="en-US" dirty="0" smtClean="0"/>
              <a:t>Date of Presentation</a:t>
            </a:r>
          </a:p>
        </p:txBody>
      </p:sp>
    </p:spTree>
    <p:extLst>
      <p:ext uri="{BB962C8B-B14F-4D97-AF65-F5344CB8AC3E}">
        <p14:creationId xmlns:p14="http://schemas.microsoft.com/office/powerpoint/2010/main" val="21302169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age (White)">
    <p:spTree>
      <p:nvGrpSpPr>
        <p:cNvPr id="1" name=""/>
        <p:cNvGrpSpPr/>
        <p:nvPr/>
      </p:nvGrpSpPr>
      <p:grpSpPr>
        <a:xfrm>
          <a:off x="0" y="0"/>
          <a:ext cx="0" cy="0"/>
          <a:chOff x="0" y="0"/>
          <a:chExt cx="0" cy="0"/>
        </a:xfrm>
      </p:grpSpPr>
      <p:sp>
        <p:nvSpPr>
          <p:cNvPr id="24" name="Content Placeholder 2"/>
          <p:cNvSpPr>
            <a:spLocks noGrp="1"/>
          </p:cNvSpPr>
          <p:nvPr>
            <p:ph idx="1"/>
          </p:nvPr>
        </p:nvSpPr>
        <p:spPr>
          <a:xfrm>
            <a:off x="509799" y="1732508"/>
            <a:ext cx="10563648" cy="2970044"/>
          </a:xfrm>
        </p:spPr>
        <p:txBody>
          <a:bodyPr/>
          <a:lstStyle>
            <a:lvl1pPr marL="274320" indent="-274320">
              <a:buClr>
                <a:srgbClr val="FFC000"/>
              </a:buClr>
              <a:buFont typeface="Wingdings" pitchFamily="2" charset="2"/>
              <a:buChar char="§"/>
              <a:defRPr lang="en-US" sz="3600" kern="1200" dirty="0" smtClean="0">
                <a:solidFill>
                  <a:schemeClr val="tx1"/>
                </a:solidFill>
                <a:latin typeface="Segoe UI" pitchFamily="34" charset="0"/>
                <a:ea typeface="Segoe UI" pitchFamily="34" charset="0"/>
                <a:cs typeface="Segoe UI" pitchFamily="34" charset="0"/>
              </a:defRPr>
            </a:lvl1pPr>
            <a:lvl2pPr marL="548640" indent="-274320">
              <a:buClr>
                <a:srgbClr val="FFC000"/>
              </a:buClr>
              <a:buFont typeface="Wingdings" pitchFamily="2" charset="2"/>
              <a:buChar char="§"/>
              <a:defRPr sz="3200">
                <a:solidFill>
                  <a:srgbClr val="595959"/>
                </a:solidFill>
                <a:latin typeface="Segoe UI Light" pitchFamily="34" charset="0"/>
              </a:defRPr>
            </a:lvl2pPr>
            <a:lvl3pPr marL="822960" indent="-274320">
              <a:buClr>
                <a:srgbClr val="FFC000"/>
              </a:buClr>
              <a:buFont typeface="Wingdings" pitchFamily="2" charset="2"/>
              <a:buChar char="§"/>
              <a:defRPr sz="2800">
                <a:solidFill>
                  <a:srgbClr val="595959"/>
                </a:solidFill>
                <a:latin typeface="Segoe UI Light" pitchFamily="34" charset="0"/>
              </a:defRPr>
            </a:lvl3pPr>
            <a:lvl4pPr marL="1097280" indent="-274320">
              <a:buClr>
                <a:srgbClr val="FFC000"/>
              </a:buClr>
              <a:buFont typeface="Wingdings" pitchFamily="2" charset="2"/>
              <a:buChar char="§"/>
              <a:defRPr sz="2400">
                <a:solidFill>
                  <a:srgbClr val="595959"/>
                </a:solidFill>
                <a:latin typeface="Segoe UI Light" pitchFamily="34" charset="0"/>
              </a:defRPr>
            </a:lvl4pPr>
            <a:lvl5pPr marL="1371600" indent="-274320">
              <a:buClr>
                <a:srgbClr val="FFC000"/>
              </a:buClr>
              <a:buFont typeface="Wingdings" pitchFamily="2" charset="2"/>
              <a:buChar char="§"/>
              <a:defRPr sz="2400">
                <a:solidFill>
                  <a:srgbClr val="595959"/>
                </a:solidFill>
                <a:latin typeface="Segoe UI Light"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4"/>
            <a:endParaRPr lang="en-US" dirty="0"/>
          </a:p>
        </p:txBody>
      </p:sp>
      <p:pic>
        <p:nvPicPr>
          <p:cNvPr id="9" name="Picture 8" descr="Advaiya_logo.png"/>
          <p:cNvPicPr>
            <a:picLocks noChangeAspect="1"/>
          </p:cNvPicPr>
          <p:nvPr userDrawn="1"/>
        </p:nvPicPr>
        <p:blipFill>
          <a:blip r:embed="rId2" cstate="print"/>
          <a:stretch>
            <a:fillRect/>
          </a:stretch>
        </p:blipFill>
        <p:spPr>
          <a:xfrm>
            <a:off x="10590212" y="247982"/>
            <a:ext cx="1368425" cy="303582"/>
          </a:xfrm>
          <a:prstGeom prst="rect">
            <a:avLst/>
          </a:prstGeom>
        </p:spPr>
      </p:pic>
      <p:pic>
        <p:nvPicPr>
          <p:cNvPr id="102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 y="6390054"/>
            <a:ext cx="12188825" cy="467946"/>
          </a:xfrm>
          <a:prstGeom prst="rect">
            <a:avLst/>
          </a:prstGeom>
          <a:solidFill>
            <a:schemeClr val="bg1">
              <a:lumMod val="95000"/>
            </a:schemeClr>
          </a:solidFill>
          <a:ln>
            <a:noFill/>
          </a:ln>
          <a:effectLst/>
        </p:spPr>
      </p:pic>
      <p:sp>
        <p:nvSpPr>
          <p:cNvPr id="2" name="Title 1"/>
          <p:cNvSpPr>
            <a:spLocks noGrp="1"/>
          </p:cNvSpPr>
          <p:nvPr>
            <p:ph type="title" hasCustomPrompt="1"/>
          </p:nvPr>
        </p:nvSpPr>
        <p:spPr>
          <a:xfrm>
            <a:off x="519112" y="360402"/>
            <a:ext cx="11149013" cy="553998"/>
          </a:xfrm>
        </p:spPr>
        <p:txBody>
          <a:bodyPr anchor="t"/>
          <a:lstStyle>
            <a:lvl1pPr>
              <a:defRPr b="0">
                <a:solidFill>
                  <a:srgbClr val="595959"/>
                </a:solidFill>
                <a:latin typeface="Segoe UI Light" pitchFamily="34" charset="0"/>
              </a:defRPr>
            </a:lvl1pPr>
          </a:lstStyle>
          <a:p>
            <a:r>
              <a:rPr lang="en-US" dirty="0" smtClean="0"/>
              <a:t>Click to edit Master title style </a:t>
            </a:r>
            <a:endParaRPr lang="en-US" dirty="0"/>
          </a:p>
        </p:txBody>
      </p:sp>
      <p:sp>
        <p:nvSpPr>
          <p:cNvPr id="21" name="Text Placeholder 2"/>
          <p:cNvSpPr>
            <a:spLocks noGrp="1"/>
          </p:cNvSpPr>
          <p:nvPr>
            <p:ph type="body" idx="14"/>
          </p:nvPr>
        </p:nvSpPr>
        <p:spPr>
          <a:xfrm>
            <a:off x="519429" y="929640"/>
            <a:ext cx="11137583" cy="369332"/>
          </a:xfrm>
        </p:spPr>
        <p:txBody>
          <a:bodyPr anchor="b"/>
          <a:lstStyle>
            <a:lvl1pPr marL="0" indent="0">
              <a:buNone/>
              <a:tabLst>
                <a:tab pos="628650" algn="l"/>
              </a:tabLst>
              <a:defRPr sz="2400" b="0">
                <a:solidFill>
                  <a:schemeClr val="bg2">
                    <a:lumMod val="10000"/>
                  </a:schemeClr>
                </a:solidFill>
                <a:latin typeface="Segoe UI Light" pitchFamily="34" charset="0"/>
                <a:ea typeface="Verdana" pitchFamily="34" charset="0"/>
                <a:cs typeface="Verdana"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pic>
        <p:nvPicPr>
          <p:cNvPr id="5" name="Picture 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981892" y="3390900"/>
            <a:ext cx="2225040" cy="76200"/>
          </a:xfrm>
          <a:prstGeom prst="rect">
            <a:avLst/>
          </a:prstGeom>
        </p:spPr>
      </p:pic>
      <p:sp>
        <p:nvSpPr>
          <p:cNvPr id="3" name="Rectangle 2"/>
          <p:cNvSpPr/>
          <p:nvPr userDrawn="1"/>
        </p:nvSpPr>
        <p:spPr bwMode="auto">
          <a:xfrm>
            <a:off x="0" y="6403032"/>
            <a:ext cx="12188825" cy="454968"/>
          </a:xfrm>
          <a:prstGeom prst="rect">
            <a:avLst/>
          </a:prstGeom>
          <a:solidFill>
            <a:schemeClr val="bg1">
              <a:lumMod val="95000"/>
              <a:alpha val="32000"/>
            </a:schemeClr>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7" name="TextBox 16"/>
          <p:cNvSpPr txBox="1"/>
          <p:nvPr userDrawn="1"/>
        </p:nvSpPr>
        <p:spPr>
          <a:xfrm>
            <a:off x="11352212" y="6477000"/>
            <a:ext cx="457200" cy="307777"/>
          </a:xfrm>
          <a:prstGeom prst="rect">
            <a:avLst/>
          </a:prstGeom>
          <a:noFill/>
        </p:spPr>
        <p:txBody>
          <a:bodyPr wrap="square" rtlCol="0">
            <a:spAutoFit/>
          </a:bodyPr>
          <a:lstStyle/>
          <a:p>
            <a:pPr algn="r"/>
            <a:fld id="{0462CC3E-48DD-4274-8616-D549FD7B2C15}" type="slidenum">
              <a:rPr lang="en-US" sz="1400" smtClean="0">
                <a:solidFill>
                  <a:schemeClr val="bg2">
                    <a:lumMod val="10000"/>
                  </a:schemeClr>
                </a:solidFill>
                <a:latin typeface="Segoe UI Light" pitchFamily="34" charset="0"/>
                <a:ea typeface="Verdana" pitchFamily="34" charset="0"/>
                <a:cs typeface="Verdana" pitchFamily="34" charset="0"/>
              </a:rPr>
              <a:pPr algn="r"/>
              <a:t>‹#›</a:t>
            </a:fld>
            <a:endParaRPr lang="en-US" sz="1400" dirty="0">
              <a:solidFill>
                <a:schemeClr val="bg2">
                  <a:lumMod val="10000"/>
                </a:schemeClr>
              </a:solidFill>
              <a:latin typeface="Segoe UI Light" pitchFamily="34" charset="0"/>
              <a:ea typeface="Verdana" pitchFamily="34" charset="0"/>
              <a:cs typeface="Verdana" pitchFamily="34"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mpty Content Page (White)">
    <p:spTree>
      <p:nvGrpSpPr>
        <p:cNvPr id="1" name=""/>
        <p:cNvGrpSpPr/>
        <p:nvPr/>
      </p:nvGrpSpPr>
      <p:grpSpPr>
        <a:xfrm>
          <a:off x="0" y="0"/>
          <a:ext cx="0" cy="0"/>
          <a:chOff x="0" y="0"/>
          <a:chExt cx="0" cy="0"/>
        </a:xfrm>
      </p:grpSpPr>
      <p:pic>
        <p:nvPicPr>
          <p:cNvPr id="9" name="Picture 8" descr="Advaiya_logo.png"/>
          <p:cNvPicPr>
            <a:picLocks noChangeAspect="1"/>
          </p:cNvPicPr>
          <p:nvPr userDrawn="1"/>
        </p:nvPicPr>
        <p:blipFill>
          <a:blip r:embed="rId2" cstate="print"/>
          <a:stretch>
            <a:fillRect/>
          </a:stretch>
        </p:blipFill>
        <p:spPr>
          <a:xfrm>
            <a:off x="10590212" y="247982"/>
            <a:ext cx="1368425" cy="303582"/>
          </a:xfrm>
          <a:prstGeom prst="rect">
            <a:avLst/>
          </a:prstGeom>
        </p:spPr>
      </p:pic>
      <p:pic>
        <p:nvPicPr>
          <p:cNvPr id="102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 y="6390054"/>
            <a:ext cx="12188825" cy="467946"/>
          </a:xfrm>
          <a:prstGeom prst="rect">
            <a:avLst/>
          </a:prstGeom>
          <a:solidFill>
            <a:schemeClr val="bg1">
              <a:lumMod val="95000"/>
            </a:schemeClr>
          </a:solidFill>
          <a:ln>
            <a:noFill/>
          </a:ln>
          <a:effectLst/>
        </p:spPr>
      </p:pic>
      <p:sp>
        <p:nvSpPr>
          <p:cNvPr id="2" name="Title 1"/>
          <p:cNvSpPr>
            <a:spLocks noGrp="1"/>
          </p:cNvSpPr>
          <p:nvPr>
            <p:ph type="title" hasCustomPrompt="1"/>
          </p:nvPr>
        </p:nvSpPr>
        <p:spPr>
          <a:xfrm>
            <a:off x="519112" y="360402"/>
            <a:ext cx="11149013" cy="553998"/>
          </a:xfrm>
        </p:spPr>
        <p:txBody>
          <a:bodyPr anchor="t"/>
          <a:lstStyle>
            <a:lvl1pPr>
              <a:defRPr b="0">
                <a:solidFill>
                  <a:srgbClr val="595959"/>
                </a:solidFill>
                <a:latin typeface="Segoe UI Light" pitchFamily="34" charset="0"/>
              </a:defRPr>
            </a:lvl1pPr>
          </a:lstStyle>
          <a:p>
            <a:r>
              <a:rPr lang="en-US" dirty="0" smtClean="0"/>
              <a:t>Click to edit Master title style </a:t>
            </a:r>
            <a:endParaRPr lang="en-US" dirty="0"/>
          </a:p>
        </p:txBody>
      </p:sp>
      <p:sp>
        <p:nvSpPr>
          <p:cNvPr id="21" name="Text Placeholder 2"/>
          <p:cNvSpPr>
            <a:spLocks noGrp="1"/>
          </p:cNvSpPr>
          <p:nvPr>
            <p:ph type="body" idx="14"/>
          </p:nvPr>
        </p:nvSpPr>
        <p:spPr>
          <a:xfrm>
            <a:off x="519429" y="929640"/>
            <a:ext cx="11137583" cy="369332"/>
          </a:xfrm>
        </p:spPr>
        <p:txBody>
          <a:bodyPr anchor="b"/>
          <a:lstStyle>
            <a:lvl1pPr marL="0" indent="0">
              <a:buNone/>
              <a:tabLst>
                <a:tab pos="628650" algn="l"/>
              </a:tabLst>
              <a:defRPr sz="2400" b="0">
                <a:solidFill>
                  <a:srgbClr val="949699"/>
                </a:solidFill>
                <a:latin typeface="Segoe UI Light" pitchFamily="34" charset="0"/>
                <a:ea typeface="Verdana" pitchFamily="34" charset="0"/>
                <a:cs typeface="Verdana"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pic>
        <p:nvPicPr>
          <p:cNvPr id="5" name="Picture 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981892" y="3390900"/>
            <a:ext cx="2225040" cy="76200"/>
          </a:xfrm>
          <a:prstGeom prst="rect">
            <a:avLst/>
          </a:prstGeom>
        </p:spPr>
      </p:pic>
      <p:sp>
        <p:nvSpPr>
          <p:cNvPr id="3" name="Rectangle 2"/>
          <p:cNvSpPr/>
          <p:nvPr userDrawn="1"/>
        </p:nvSpPr>
        <p:spPr bwMode="auto">
          <a:xfrm>
            <a:off x="0" y="6403032"/>
            <a:ext cx="12188825" cy="454968"/>
          </a:xfrm>
          <a:prstGeom prst="rect">
            <a:avLst/>
          </a:prstGeom>
          <a:solidFill>
            <a:schemeClr val="bg1">
              <a:lumMod val="95000"/>
              <a:alpha val="32000"/>
            </a:schemeClr>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7" name="TextBox 16"/>
          <p:cNvSpPr txBox="1"/>
          <p:nvPr userDrawn="1"/>
        </p:nvSpPr>
        <p:spPr>
          <a:xfrm>
            <a:off x="11352212" y="6477000"/>
            <a:ext cx="457200" cy="307777"/>
          </a:xfrm>
          <a:prstGeom prst="rect">
            <a:avLst/>
          </a:prstGeom>
          <a:noFill/>
        </p:spPr>
        <p:txBody>
          <a:bodyPr wrap="square" rtlCol="0">
            <a:spAutoFit/>
          </a:bodyPr>
          <a:lstStyle/>
          <a:p>
            <a:pPr algn="r"/>
            <a:fld id="{0462CC3E-48DD-4274-8616-D549FD7B2C15}" type="slidenum">
              <a:rPr lang="en-US" sz="1400" smtClean="0">
                <a:solidFill>
                  <a:schemeClr val="bg2">
                    <a:lumMod val="10000"/>
                  </a:schemeClr>
                </a:solidFill>
                <a:latin typeface="Segoe UI Light" pitchFamily="34" charset="0"/>
                <a:ea typeface="Verdana" pitchFamily="34" charset="0"/>
                <a:cs typeface="Verdana" pitchFamily="34" charset="0"/>
              </a:rPr>
              <a:pPr algn="r"/>
              <a:t>‹#›</a:t>
            </a:fld>
            <a:endParaRPr lang="en-US" sz="1400" dirty="0">
              <a:solidFill>
                <a:schemeClr val="bg2">
                  <a:lumMod val="10000"/>
                </a:schemeClr>
              </a:solidFill>
              <a:latin typeface="Segoe UI Light" pitchFamily="34" charset="0"/>
              <a:ea typeface="Verdana" pitchFamily="34" charset="0"/>
              <a:cs typeface="Verdana" pitchFamily="34" charset="0"/>
            </a:endParaRPr>
          </a:p>
        </p:txBody>
      </p:sp>
    </p:spTree>
    <p:extLst>
      <p:ext uri="{BB962C8B-B14F-4D97-AF65-F5344CB8AC3E}">
        <p14:creationId xmlns:p14="http://schemas.microsoft.com/office/powerpoint/2010/main" val="34390112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2170791" cy="6857999"/>
          </a:xfrm>
          <a:prstGeom prst="rect">
            <a:avLst/>
          </a:prstGeom>
        </p:spPr>
      </p:pic>
      <p:pic>
        <p:nvPicPr>
          <p:cNvPr id="5" name="Picture 4" descr="Advaiya_logo.png"/>
          <p:cNvPicPr>
            <a:picLocks noChangeAspect="1"/>
          </p:cNvPicPr>
          <p:nvPr userDrawn="1"/>
        </p:nvPicPr>
        <p:blipFill>
          <a:blip r:embed="rId3" cstate="print"/>
          <a:stretch>
            <a:fillRect/>
          </a:stretch>
        </p:blipFill>
        <p:spPr>
          <a:xfrm>
            <a:off x="9908616" y="6126480"/>
            <a:ext cx="1423945" cy="315899"/>
          </a:xfrm>
          <a:prstGeom prst="rect">
            <a:avLst/>
          </a:prstGeom>
        </p:spPr>
      </p:pic>
    </p:spTree>
    <p:extLst>
      <p:ext uri="{BB962C8B-B14F-4D97-AF65-F5344CB8AC3E}">
        <p14:creationId xmlns:p14="http://schemas.microsoft.com/office/powerpoint/2010/main" val="2676053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441" y="6356351"/>
            <a:ext cx="2844059" cy="365125"/>
          </a:xfrm>
          <a:prstGeom prst="rect">
            <a:avLst/>
          </a:prstGeom>
        </p:spPr>
        <p:txBody>
          <a:bodyPr/>
          <a:lstStyle/>
          <a:p>
            <a:fld id="{05AB0261-5089-4816-B93A-B6D021337829}" type="datetimeFigureOut">
              <a:rPr lang="en-US" smtClean="0"/>
              <a:t>2/19/2011</a:t>
            </a:fld>
            <a:endParaRPr lang="en-US"/>
          </a:p>
        </p:txBody>
      </p:sp>
      <p:sp>
        <p:nvSpPr>
          <p:cNvPr id="5" name="Footer Placeholder 4"/>
          <p:cNvSpPr>
            <a:spLocks noGrp="1"/>
          </p:cNvSpPr>
          <p:nvPr>
            <p:ph type="ftr" sz="quarter" idx="11"/>
          </p:nvPr>
        </p:nvSpPr>
        <p:spPr>
          <a:xfrm>
            <a:off x="4164515" y="6356351"/>
            <a:ext cx="3859795"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5325" y="6356351"/>
            <a:ext cx="2844059" cy="365125"/>
          </a:xfrm>
          <a:prstGeom prst="rect">
            <a:avLst/>
          </a:prstGeom>
        </p:spPr>
        <p:txBody>
          <a:bodyPr/>
          <a:lstStyle/>
          <a:p>
            <a:fld id="{02311A6D-D217-4DBF-AE7C-0AF13D217892}" type="slidenum">
              <a:rPr lang="en-US" smtClean="0"/>
              <a:t>‹#›</a:t>
            </a:fld>
            <a:endParaRPr lang="en-US"/>
          </a:p>
        </p:txBody>
      </p:sp>
    </p:spTree>
    <p:extLst>
      <p:ext uri="{BB962C8B-B14F-4D97-AF65-F5344CB8AC3E}">
        <p14:creationId xmlns:p14="http://schemas.microsoft.com/office/powerpoint/2010/main" val="1750847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609441" y="1600201"/>
            <a:ext cx="5383398" cy="196977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95986" y="1600201"/>
            <a:ext cx="5383398" cy="196977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txBox="1">
            <a:spLocks/>
          </p:cNvSpPr>
          <p:nvPr/>
        </p:nvSpPr>
        <p:spPr>
          <a:xfrm>
            <a:off x="477566" y="6586262"/>
            <a:ext cx="3859795" cy="271738"/>
          </a:xfrm>
          <a:prstGeom prst="rect">
            <a:avLst/>
          </a:prstGeom>
        </p:spPr>
        <p:txBody>
          <a:bodyPr vert="horz" lIns="91440" tIns="45720" rIns="91440" bIns="45720" rtlCol="0" anchor="t" anchorCtr="0"/>
          <a:lstStyle>
            <a:lvl1pPr algn="l">
              <a:defRPr sz="1100">
                <a:solidFill>
                  <a:schemeClr val="accent1"/>
                </a:solidFill>
                <a:latin typeface="Arial"/>
                <a:cs typeface="Aria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smtClean="0">
                <a:ln>
                  <a:noFill/>
                </a:ln>
                <a:solidFill>
                  <a:schemeClr val="bg1"/>
                </a:solidFill>
                <a:effectLst/>
                <a:uLnTx/>
                <a:uFillTx/>
                <a:latin typeface="Arial"/>
                <a:ea typeface="+mn-ea"/>
                <a:cs typeface="Arial"/>
              </a:rPr>
              <a:t>DBA450M • Reporting Against the MDW</a:t>
            </a:r>
          </a:p>
        </p:txBody>
      </p:sp>
    </p:spTree>
    <p:extLst>
      <p:ext uri="{BB962C8B-B14F-4D97-AF65-F5344CB8AC3E}">
        <p14:creationId xmlns:p14="http://schemas.microsoft.com/office/powerpoint/2010/main" val="41537683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5539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69277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99" r:id="rId1"/>
    <p:sldLayoutId id="2147483806" r:id="rId2"/>
    <p:sldLayoutId id="2147483798" r:id="rId3"/>
    <p:sldLayoutId id="2147483767" r:id="rId4"/>
    <p:sldLayoutId id="2147483803" r:id="rId5"/>
    <p:sldLayoutId id="2147483805" r:id="rId6"/>
    <p:sldLayoutId id="2147483807" r:id="rId7"/>
    <p:sldLayoutId id="2147483808" r:id="rId8"/>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txStyles>
    <p:titleStyle>
      <a:lvl1pPr algn="l" defTabSz="914363" rtl="0" eaLnBrk="1" latinLnBrk="0" hangingPunct="1">
        <a:lnSpc>
          <a:spcPct val="90000"/>
        </a:lnSpc>
        <a:spcBef>
          <a:spcPct val="0"/>
        </a:spcBef>
        <a:buNone/>
        <a:defRPr lang="en-US" sz="4000" b="0" kern="1200" cap="none" spc="-100" baseline="0" dirty="0" smtClean="0">
          <a:ln w="3175">
            <a:noFill/>
          </a:ln>
          <a:gradFill flip="none" rotWithShape="1">
            <a:gsLst>
              <a:gs pos="0">
                <a:schemeClr val="tx1"/>
              </a:gs>
              <a:gs pos="86000">
                <a:schemeClr val="tx1"/>
              </a:gs>
            </a:gsLst>
            <a:lin ang="5400000" scaled="0"/>
            <a:tileRect/>
          </a:gradFill>
          <a:effectLst/>
          <a:latin typeface="Segoe UI" pitchFamily="34" charset="0"/>
          <a:ea typeface="Segoe UI" pitchFamily="34" charset="0"/>
          <a:cs typeface="Segoe UI" pitchFamily="34" charset="0"/>
        </a:defRPr>
      </a:lvl1pPr>
    </p:titleStyle>
    <p:bodyStyle>
      <a:lvl1pPr marL="274320" indent="-274320" algn="l" defTabSz="914363" rtl="0" eaLnBrk="1" latinLnBrk="0" hangingPunct="1">
        <a:lnSpc>
          <a:spcPct val="100000"/>
        </a:lnSpc>
        <a:spcBef>
          <a:spcPts val="600"/>
        </a:spcBef>
        <a:buSzPct val="85000"/>
        <a:buFont typeface="Wingdings" pitchFamily="2" charset="2"/>
        <a:buChar char="§"/>
        <a:defRPr sz="2000" kern="1200">
          <a:gradFill>
            <a:gsLst>
              <a:gs pos="0">
                <a:schemeClr val="tx1"/>
              </a:gs>
              <a:gs pos="86000">
                <a:schemeClr val="tx1"/>
              </a:gs>
            </a:gsLst>
            <a:lin ang="5400000" scaled="0"/>
          </a:gradFill>
          <a:latin typeface="Segoe UI" pitchFamily="34" charset="0"/>
          <a:ea typeface="Segoe UI" pitchFamily="34" charset="0"/>
          <a:cs typeface="Segoe UI" pitchFamily="34" charset="0"/>
        </a:defRPr>
      </a:lvl1pPr>
      <a:lvl2pPr marL="548640" indent="-274320" algn="l" defTabSz="914363" rtl="0" eaLnBrk="1" latinLnBrk="0" hangingPunct="1">
        <a:lnSpc>
          <a:spcPct val="100000"/>
        </a:lnSpc>
        <a:spcBef>
          <a:spcPts val="600"/>
        </a:spcBef>
        <a:buSzPct val="85000"/>
        <a:buFont typeface="Wingdings" pitchFamily="2" charset="2"/>
        <a:buChar char="§"/>
        <a:defRPr sz="2000" kern="1200">
          <a:gradFill>
            <a:gsLst>
              <a:gs pos="0">
                <a:schemeClr val="tx1"/>
              </a:gs>
              <a:gs pos="86000">
                <a:schemeClr val="tx1"/>
              </a:gs>
            </a:gsLst>
            <a:lin ang="5400000" scaled="0"/>
          </a:gradFill>
          <a:latin typeface="Segoe UI" pitchFamily="34" charset="0"/>
          <a:ea typeface="Segoe UI" pitchFamily="34" charset="0"/>
          <a:cs typeface="Segoe UI" pitchFamily="34" charset="0"/>
        </a:defRPr>
      </a:lvl2pPr>
      <a:lvl3pPr marL="822960" indent="-274320" algn="l" defTabSz="914363" rtl="0" eaLnBrk="1" latinLnBrk="0" hangingPunct="1">
        <a:lnSpc>
          <a:spcPct val="100000"/>
        </a:lnSpc>
        <a:spcBef>
          <a:spcPts val="600"/>
        </a:spcBef>
        <a:buSzPct val="85000"/>
        <a:buFont typeface="Wingdings" pitchFamily="2" charset="2"/>
        <a:buChar char="§"/>
        <a:defRPr sz="1800" kern="1200">
          <a:gradFill>
            <a:gsLst>
              <a:gs pos="0">
                <a:schemeClr val="tx1"/>
              </a:gs>
              <a:gs pos="86000">
                <a:schemeClr val="tx1"/>
              </a:gs>
            </a:gsLst>
            <a:lin ang="5400000" scaled="0"/>
          </a:gradFill>
          <a:latin typeface="Segoe UI" pitchFamily="34" charset="0"/>
          <a:ea typeface="Segoe UI" pitchFamily="34" charset="0"/>
          <a:cs typeface="Segoe UI" pitchFamily="34" charset="0"/>
        </a:defRPr>
      </a:lvl3pPr>
      <a:lvl4pPr marL="1097280" indent="-274320" algn="l" defTabSz="914363" rtl="0" eaLnBrk="1" latinLnBrk="0" hangingPunct="1">
        <a:lnSpc>
          <a:spcPct val="100000"/>
        </a:lnSpc>
        <a:spcBef>
          <a:spcPts val="600"/>
        </a:spcBef>
        <a:buSzPct val="85000"/>
        <a:buFont typeface="Wingdings" pitchFamily="2" charset="2"/>
        <a:buChar char="§"/>
        <a:defRPr sz="1600" kern="1200">
          <a:gradFill>
            <a:gsLst>
              <a:gs pos="0">
                <a:schemeClr val="tx1"/>
              </a:gs>
              <a:gs pos="86000">
                <a:schemeClr val="tx1"/>
              </a:gs>
            </a:gsLst>
            <a:lin ang="5400000" scaled="0"/>
          </a:gradFill>
          <a:latin typeface="Segoe UI" pitchFamily="34" charset="0"/>
          <a:ea typeface="Segoe UI" pitchFamily="34" charset="0"/>
          <a:cs typeface="Segoe UI" pitchFamily="34" charset="0"/>
        </a:defRPr>
      </a:lvl4pPr>
      <a:lvl5pPr marL="1371600" indent="-274320" algn="l" defTabSz="914363" rtl="0" eaLnBrk="1" latinLnBrk="0" hangingPunct="1">
        <a:lnSpc>
          <a:spcPct val="100000"/>
        </a:lnSpc>
        <a:spcBef>
          <a:spcPts val="600"/>
        </a:spcBef>
        <a:buSzPct val="85000"/>
        <a:buFont typeface="Wingdings" pitchFamily="2" charset="2"/>
        <a:buChar char="§"/>
        <a:defRPr sz="1600" kern="1200">
          <a:gradFill>
            <a:gsLst>
              <a:gs pos="0">
                <a:schemeClr val="tx1"/>
              </a:gs>
              <a:gs pos="86000">
                <a:schemeClr val="tx1"/>
              </a:gs>
            </a:gsLst>
            <a:lin ang="5400000" scaled="0"/>
          </a:gradFill>
          <a:latin typeface="Segoe UI" pitchFamily="34" charset="0"/>
          <a:ea typeface="Segoe UI" pitchFamily="34" charset="0"/>
          <a:cs typeface="Segoe UI" pitchFamily="34"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blogs.msdn.com/billramo" TargetMode="External"/><Relationship Id="rId2" Type="http://schemas.openxmlformats.org/officeDocument/2006/relationships/hyperlink" Target="http://twitter.com/billramo" TargetMode="External"/><Relationship Id="rId1" Type="http://schemas.openxmlformats.org/officeDocument/2006/relationships/slideLayout" Target="../slideLayouts/slideLayout5.xml"/><Relationship Id="rId6" Type="http://schemas.openxmlformats.org/officeDocument/2006/relationships/hyperlink" Target="http://www.microsoft.com/systemcenter/en/us/operations-manager.aspx" TargetMode="External"/><Relationship Id="rId5" Type="http://schemas.openxmlformats.org/officeDocument/2006/relationships/hyperlink" Target="http://code.msdn.microsoft.com/QueryHashStatistics" TargetMode="External"/><Relationship Id="rId4" Type="http://schemas.openxmlformats.org/officeDocument/2006/relationships/hyperlink" Target="http://www.sqlsentry.net/download-trial/trial.asp?ad=Advaiya"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8.jpg"/><Relationship Id="rId7" Type="http://schemas.openxmlformats.org/officeDocument/2006/relationships/image" Target="../media/image12.jpg"/><Relationship Id="rId2" Type="http://schemas.openxmlformats.org/officeDocument/2006/relationships/image" Target="../media/image7.jpg"/><Relationship Id="rId1" Type="http://schemas.openxmlformats.org/officeDocument/2006/relationships/slideLayout" Target="../slideLayouts/slideLayout4.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s>
</file>

<file path=ppt/slides/_rels/slide3.xml.rels><?xml version="1.0" encoding="UTF-8" standalone="yes"?>
<Relationships xmlns="http://schemas.openxmlformats.org/package/2006/relationships"><Relationship Id="rId2" Type="http://schemas.openxmlformats.org/officeDocument/2006/relationships/hyperlink" Target="mailto:Bill.Ramos@Adviaya.com"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6.bmp"/><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88825" cy="6861089"/>
          </a:xfrm>
          <a:prstGeom prst="rect">
            <a:avLst/>
          </a:prstGeom>
        </p:spPr>
      </p:pic>
      <p:sp>
        <p:nvSpPr>
          <p:cNvPr id="14" name="Rectangle 13"/>
          <p:cNvSpPr/>
          <p:nvPr/>
        </p:nvSpPr>
        <p:spPr bwMode="auto">
          <a:xfrm>
            <a:off x="1587" y="2674488"/>
            <a:ext cx="12188825" cy="2895600"/>
          </a:xfrm>
          <a:prstGeom prst="rect">
            <a:avLst/>
          </a:prstGeom>
          <a:solidFill>
            <a:schemeClr val="bg1">
              <a:lumMod val="95000"/>
            </a:schemeClr>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7" name="Picture 6" descr="Advaiya_logo.png"/>
          <p:cNvPicPr>
            <a:picLocks noChangeAspect="1"/>
          </p:cNvPicPr>
          <p:nvPr/>
        </p:nvPicPr>
        <p:blipFill>
          <a:blip r:embed="rId4" cstate="print"/>
          <a:stretch>
            <a:fillRect/>
          </a:stretch>
        </p:blipFill>
        <p:spPr>
          <a:xfrm>
            <a:off x="9063340" y="4772025"/>
            <a:ext cx="2661462" cy="590439"/>
          </a:xfrm>
          <a:prstGeom prst="rect">
            <a:avLst/>
          </a:prstGeom>
        </p:spPr>
      </p:pic>
      <p:sp>
        <p:nvSpPr>
          <p:cNvPr id="4" name="Title 3"/>
          <p:cNvSpPr>
            <a:spLocks noGrp="1"/>
          </p:cNvSpPr>
          <p:nvPr>
            <p:ph type="ctrTitle"/>
          </p:nvPr>
        </p:nvSpPr>
        <p:spPr>
          <a:xfrm>
            <a:off x="455612" y="3101974"/>
            <a:ext cx="5181600" cy="555626"/>
          </a:xfrm>
        </p:spPr>
        <p:txBody>
          <a:bodyPr/>
          <a:lstStyle/>
          <a:p>
            <a:r>
              <a:rPr lang="en-US" dirty="0" smtClean="0">
                <a:solidFill>
                  <a:schemeClr val="bg2">
                    <a:lumMod val="25000"/>
                  </a:schemeClr>
                </a:solidFill>
                <a:latin typeface="Segoe UI Light" pitchFamily="34" charset="0"/>
              </a:rPr>
              <a:t>Microsoft SQL Server Performance Data Collection Strategies</a:t>
            </a:r>
            <a:endParaRPr lang="en-US" dirty="0">
              <a:solidFill>
                <a:schemeClr val="bg2">
                  <a:lumMod val="25000"/>
                </a:schemeClr>
              </a:solidFill>
              <a:latin typeface="Segoe UI Light" pitchFamily="34" charset="0"/>
            </a:endParaRPr>
          </a:p>
        </p:txBody>
      </p:sp>
      <p:sp>
        <p:nvSpPr>
          <p:cNvPr id="3" name="Text Placeholder 2"/>
          <p:cNvSpPr>
            <a:spLocks noGrp="1"/>
          </p:cNvSpPr>
          <p:nvPr>
            <p:ph type="body" sz="quarter" idx="11"/>
          </p:nvPr>
        </p:nvSpPr>
        <p:spPr>
          <a:xfrm>
            <a:off x="455612" y="5064488"/>
            <a:ext cx="4419600" cy="276999"/>
          </a:xfrm>
        </p:spPr>
        <p:txBody>
          <a:bodyPr/>
          <a:lstStyle/>
          <a:p>
            <a:r>
              <a:rPr lang="en-US" dirty="0" smtClean="0">
                <a:solidFill>
                  <a:schemeClr val="bg2">
                    <a:lumMod val="25000"/>
                  </a:schemeClr>
                </a:solidFill>
                <a:latin typeface="Segoe UI Light" pitchFamily="34" charset="0"/>
              </a:rPr>
              <a:t>Date</a:t>
            </a:r>
            <a:endParaRPr lang="en-US" dirty="0">
              <a:solidFill>
                <a:schemeClr val="bg2">
                  <a:lumMod val="25000"/>
                </a:schemeClr>
              </a:solidFill>
              <a:latin typeface="Segoe UI Light" pitchFamily="34" charset="0"/>
            </a:endParaRPr>
          </a:p>
        </p:txBody>
      </p:sp>
    </p:spTree>
    <p:extLst>
      <p:ext uri="{BB962C8B-B14F-4D97-AF65-F5344CB8AC3E}">
        <p14:creationId xmlns:p14="http://schemas.microsoft.com/office/powerpoint/2010/main" val="30862356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SCOM 2007 R2 Provides Historical Data and Actionable UI Based on Selected SQL Instance</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22029" y="1752601"/>
            <a:ext cx="8938472" cy="5088923"/>
          </a:xfrm>
        </p:spPr>
      </p:pic>
      <p:sp>
        <p:nvSpPr>
          <p:cNvPr id="8" name="TextBox 7"/>
          <p:cNvSpPr txBox="1"/>
          <p:nvPr/>
        </p:nvSpPr>
        <p:spPr>
          <a:xfrm>
            <a:off x="3351927" y="6019801"/>
            <a:ext cx="2742486" cy="646331"/>
          </a:xfrm>
          <a:prstGeom prst="rect">
            <a:avLst/>
          </a:prstGeom>
          <a:solidFill>
            <a:schemeClr val="tx2">
              <a:lumMod val="20000"/>
              <a:lumOff val="80000"/>
            </a:schemeClr>
          </a:solidFill>
          <a:ln w="25400" cap="rnd">
            <a:solidFill>
              <a:schemeClr val="accent1"/>
            </a:solidFill>
          </a:ln>
        </p:spPr>
        <p:txBody>
          <a:bodyPr wrap="square" rtlCol="0">
            <a:spAutoFit/>
          </a:bodyPr>
          <a:lstStyle/>
          <a:p>
            <a:pPr algn="ctr"/>
            <a:r>
              <a:rPr lang="en-US" dirty="0" smtClean="0">
                <a:solidFill>
                  <a:schemeClr val="tx2"/>
                </a:solidFill>
              </a:rPr>
              <a:t>Setup Metrics that you care about.</a:t>
            </a:r>
            <a:endParaRPr lang="en-US" dirty="0">
              <a:solidFill>
                <a:schemeClr val="tx2"/>
              </a:solidFill>
            </a:endParaRPr>
          </a:p>
        </p:txBody>
      </p:sp>
      <p:sp>
        <p:nvSpPr>
          <p:cNvPr id="10" name="TextBox 9"/>
          <p:cNvSpPr txBox="1"/>
          <p:nvPr/>
        </p:nvSpPr>
        <p:spPr>
          <a:xfrm>
            <a:off x="2212719" y="2438401"/>
            <a:ext cx="2742486" cy="646331"/>
          </a:xfrm>
          <a:prstGeom prst="rect">
            <a:avLst/>
          </a:prstGeom>
          <a:solidFill>
            <a:schemeClr val="tx2">
              <a:lumMod val="20000"/>
              <a:lumOff val="80000"/>
            </a:schemeClr>
          </a:solidFill>
          <a:ln w="25400" cap="rnd">
            <a:solidFill>
              <a:schemeClr val="accent1"/>
            </a:solidFill>
          </a:ln>
        </p:spPr>
        <p:txBody>
          <a:bodyPr wrap="square" rtlCol="0">
            <a:spAutoFit/>
          </a:bodyPr>
          <a:lstStyle/>
          <a:p>
            <a:pPr algn="ctr"/>
            <a:r>
              <a:rPr lang="en-US" dirty="0" smtClean="0">
                <a:solidFill>
                  <a:schemeClr val="tx2"/>
                </a:solidFill>
              </a:rPr>
              <a:t>Easily go back in time to see trends.</a:t>
            </a:r>
            <a:endParaRPr lang="en-US" dirty="0">
              <a:solidFill>
                <a:schemeClr val="tx2"/>
              </a:solidFill>
            </a:endParaRPr>
          </a:p>
        </p:txBody>
      </p:sp>
      <p:grpSp>
        <p:nvGrpSpPr>
          <p:cNvPr id="13" name="Group 12"/>
          <p:cNvGrpSpPr/>
          <p:nvPr/>
        </p:nvGrpSpPr>
        <p:grpSpPr>
          <a:xfrm>
            <a:off x="4977104" y="3657600"/>
            <a:ext cx="5484971" cy="923330"/>
            <a:chOff x="3733800" y="3657600"/>
            <a:chExt cx="4114800" cy="923330"/>
          </a:xfrm>
        </p:grpSpPr>
        <p:sp>
          <p:nvSpPr>
            <p:cNvPr id="11" name="TextBox 10"/>
            <p:cNvSpPr txBox="1"/>
            <p:nvPr/>
          </p:nvSpPr>
          <p:spPr>
            <a:xfrm>
              <a:off x="3733800" y="3657600"/>
              <a:ext cx="2057400" cy="923330"/>
            </a:xfrm>
            <a:prstGeom prst="rect">
              <a:avLst/>
            </a:prstGeom>
            <a:solidFill>
              <a:schemeClr val="tx2">
                <a:lumMod val="20000"/>
                <a:lumOff val="80000"/>
              </a:schemeClr>
            </a:solidFill>
            <a:ln w="25400" cap="rnd">
              <a:solidFill>
                <a:schemeClr val="accent1"/>
              </a:solidFill>
            </a:ln>
          </p:spPr>
          <p:txBody>
            <a:bodyPr wrap="square" rtlCol="0">
              <a:spAutoFit/>
            </a:bodyPr>
            <a:lstStyle/>
            <a:p>
              <a:pPr algn="ctr"/>
              <a:r>
                <a:rPr lang="en-US" dirty="0" smtClean="0">
                  <a:solidFill>
                    <a:schemeClr val="tx2"/>
                  </a:solidFill>
                </a:rPr>
                <a:t>Perform and extend tasks based on instance problem</a:t>
              </a:r>
              <a:endParaRPr lang="en-US" dirty="0">
                <a:solidFill>
                  <a:schemeClr val="tx2"/>
                </a:solidFill>
              </a:endParaRPr>
            </a:p>
          </p:txBody>
        </p:sp>
        <p:sp>
          <p:nvSpPr>
            <p:cNvPr id="9" name="Rounded Rectangle 8"/>
            <p:cNvSpPr/>
            <p:nvPr/>
          </p:nvSpPr>
          <p:spPr>
            <a:xfrm>
              <a:off x="6477000" y="4038600"/>
              <a:ext cx="1371600" cy="228600"/>
            </a:xfrm>
            <a:prstGeom prst="roundRect">
              <a:avLst/>
            </a:prstGeom>
            <a:solidFill>
              <a:schemeClr val="tx2">
                <a:lumMod val="20000"/>
                <a:lumOff val="8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5867400" y="3962400"/>
              <a:ext cx="533400" cy="381000"/>
            </a:xfrm>
            <a:prstGeom prst="right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67969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2029" y="1782311"/>
            <a:ext cx="8938472" cy="5106914"/>
          </a:xfrm>
          <a:prstGeom prst="rect">
            <a:avLst/>
          </a:prstGeom>
        </p:spPr>
      </p:pic>
      <p:sp>
        <p:nvSpPr>
          <p:cNvPr id="5" name="Title 4"/>
          <p:cNvSpPr>
            <a:spLocks noGrp="1"/>
          </p:cNvSpPr>
          <p:nvPr>
            <p:ph type="title"/>
          </p:nvPr>
        </p:nvSpPr>
        <p:spPr/>
        <p:txBody>
          <a:bodyPr>
            <a:normAutofit/>
          </a:bodyPr>
          <a:lstStyle/>
          <a:p>
            <a:r>
              <a:rPr lang="en-US" dirty="0" smtClean="0"/>
              <a:t>SQL Server DC and MDW Provides Detailed </a:t>
            </a:r>
            <a:r>
              <a:rPr lang="en-US" dirty="0"/>
              <a:t>C</a:t>
            </a:r>
            <a:r>
              <a:rPr lang="en-US" dirty="0" smtClean="0"/>
              <a:t>ontext</a:t>
            </a:r>
            <a:endParaRPr lang="en-US" dirty="0"/>
          </a:p>
        </p:txBody>
      </p:sp>
      <p:grpSp>
        <p:nvGrpSpPr>
          <p:cNvPr id="14" name="Group 13"/>
          <p:cNvGrpSpPr/>
          <p:nvPr/>
        </p:nvGrpSpPr>
        <p:grpSpPr>
          <a:xfrm>
            <a:off x="3148780" y="4241335"/>
            <a:ext cx="1726750" cy="1835795"/>
            <a:chOff x="2362200" y="4241334"/>
            <a:chExt cx="1295400" cy="1835795"/>
          </a:xfrm>
        </p:grpSpPr>
        <p:sp>
          <p:nvSpPr>
            <p:cNvPr id="4" name="Up Arrow 3"/>
            <p:cNvSpPr/>
            <p:nvPr/>
          </p:nvSpPr>
          <p:spPr>
            <a:xfrm>
              <a:off x="2848062" y="4241334"/>
              <a:ext cx="304800" cy="381000"/>
            </a:xfrm>
            <a:prstGeom prst="up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362200" y="4876800"/>
              <a:ext cx="1295400" cy="1200329"/>
            </a:xfrm>
            <a:prstGeom prst="rect">
              <a:avLst/>
            </a:prstGeom>
            <a:solidFill>
              <a:schemeClr val="tx2">
                <a:lumMod val="20000"/>
                <a:lumOff val="80000"/>
              </a:schemeClr>
            </a:solidFill>
            <a:ln w="25400" cap="rnd">
              <a:solidFill>
                <a:schemeClr val="accent1"/>
              </a:solidFill>
            </a:ln>
          </p:spPr>
          <p:txBody>
            <a:bodyPr wrap="square" rtlCol="0">
              <a:spAutoFit/>
            </a:bodyPr>
            <a:lstStyle/>
            <a:p>
              <a:pPr algn="ctr"/>
              <a:r>
                <a:rPr lang="en-US" dirty="0" smtClean="0">
                  <a:solidFill>
                    <a:schemeClr val="tx2"/>
                  </a:solidFill>
                </a:rPr>
                <a:t>Click on SQL Server CPU line to see queries</a:t>
              </a:r>
            </a:p>
          </p:txBody>
        </p:sp>
      </p:gr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7206" y="2489307"/>
            <a:ext cx="5688118" cy="4293411"/>
          </a:xfrm>
          <a:prstGeom prst="rect">
            <a:avLst/>
          </a:prstGeom>
        </p:spPr>
      </p:pic>
      <p:grpSp>
        <p:nvGrpSpPr>
          <p:cNvPr id="18" name="Group 17"/>
          <p:cNvGrpSpPr/>
          <p:nvPr/>
        </p:nvGrpSpPr>
        <p:grpSpPr>
          <a:xfrm>
            <a:off x="3712560" y="5476965"/>
            <a:ext cx="4210177" cy="646331"/>
            <a:chOff x="2785145" y="5476964"/>
            <a:chExt cx="3158455" cy="646331"/>
          </a:xfrm>
        </p:grpSpPr>
        <p:sp>
          <p:nvSpPr>
            <p:cNvPr id="16" name="Up-Down Arrow 15"/>
            <p:cNvSpPr/>
            <p:nvPr/>
          </p:nvSpPr>
          <p:spPr>
            <a:xfrm>
              <a:off x="2785145" y="5476964"/>
              <a:ext cx="304800" cy="600165"/>
            </a:xfrm>
            <a:prstGeom prst="upDown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TextBox 16"/>
            <p:cNvSpPr txBox="1"/>
            <p:nvPr/>
          </p:nvSpPr>
          <p:spPr>
            <a:xfrm>
              <a:off x="3352800" y="5476964"/>
              <a:ext cx="2590800" cy="646331"/>
            </a:xfrm>
            <a:prstGeom prst="rect">
              <a:avLst/>
            </a:prstGeom>
            <a:solidFill>
              <a:schemeClr val="tx2">
                <a:lumMod val="20000"/>
                <a:lumOff val="80000"/>
              </a:schemeClr>
            </a:solidFill>
            <a:ln w="25400" cap="rnd">
              <a:solidFill>
                <a:schemeClr val="accent1"/>
              </a:solidFill>
            </a:ln>
          </p:spPr>
          <p:txBody>
            <a:bodyPr wrap="square" rtlCol="0">
              <a:spAutoFit/>
            </a:bodyPr>
            <a:lstStyle/>
            <a:p>
              <a:pPr algn="ctr"/>
              <a:r>
                <a:rPr lang="en-US" dirty="0" smtClean="0">
                  <a:solidFill>
                    <a:schemeClr val="tx2"/>
                  </a:solidFill>
                </a:rPr>
                <a:t>Obvious query causing the CPU problem</a:t>
              </a:r>
            </a:p>
          </p:txBody>
        </p:sp>
      </p:grpSp>
      <p:grpSp>
        <p:nvGrpSpPr>
          <p:cNvPr id="21" name="Group 20"/>
          <p:cNvGrpSpPr/>
          <p:nvPr/>
        </p:nvGrpSpPr>
        <p:grpSpPr>
          <a:xfrm>
            <a:off x="4118855" y="4724401"/>
            <a:ext cx="3803882" cy="646331"/>
            <a:chOff x="3089945" y="4724400"/>
            <a:chExt cx="2853655" cy="646331"/>
          </a:xfrm>
        </p:grpSpPr>
        <p:sp>
          <p:nvSpPr>
            <p:cNvPr id="19" name="Left Arrow 18"/>
            <p:cNvSpPr/>
            <p:nvPr/>
          </p:nvSpPr>
          <p:spPr>
            <a:xfrm>
              <a:off x="3089945" y="4876800"/>
              <a:ext cx="415255" cy="304800"/>
            </a:xfrm>
            <a:prstGeom prst="left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TextBox 19"/>
            <p:cNvSpPr txBox="1"/>
            <p:nvPr/>
          </p:nvSpPr>
          <p:spPr>
            <a:xfrm>
              <a:off x="3657600" y="4724400"/>
              <a:ext cx="2286000" cy="646331"/>
            </a:xfrm>
            <a:prstGeom prst="rect">
              <a:avLst/>
            </a:prstGeom>
            <a:solidFill>
              <a:schemeClr val="tx2">
                <a:lumMod val="20000"/>
                <a:lumOff val="80000"/>
              </a:schemeClr>
            </a:solidFill>
            <a:ln w="25400" cap="rnd">
              <a:solidFill>
                <a:schemeClr val="accent1"/>
              </a:solidFill>
            </a:ln>
          </p:spPr>
          <p:txBody>
            <a:bodyPr wrap="square" rtlCol="0">
              <a:spAutoFit/>
            </a:bodyPr>
            <a:lstStyle/>
            <a:p>
              <a:pPr algn="ctr"/>
              <a:r>
                <a:rPr lang="en-US" dirty="0" smtClean="0">
                  <a:solidFill>
                    <a:schemeClr val="tx2"/>
                  </a:solidFill>
                </a:rPr>
                <a:t>Click on big stuff to see query details</a:t>
              </a:r>
            </a:p>
          </p:txBody>
        </p:sp>
      </p:grpSp>
      <p:pic>
        <p:nvPicPr>
          <p:cNvPr id="23" name="Picture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7208" y="2311781"/>
            <a:ext cx="6399133" cy="4490513"/>
          </a:xfrm>
          <a:prstGeom prst="rect">
            <a:avLst/>
          </a:prstGeom>
        </p:spPr>
      </p:pic>
      <p:grpSp>
        <p:nvGrpSpPr>
          <p:cNvPr id="26" name="Group 25"/>
          <p:cNvGrpSpPr/>
          <p:nvPr/>
        </p:nvGrpSpPr>
        <p:grpSpPr>
          <a:xfrm>
            <a:off x="4140452" y="4204427"/>
            <a:ext cx="2969697" cy="2330306"/>
            <a:chOff x="3106147" y="4204427"/>
            <a:chExt cx="2227853" cy="2330306"/>
          </a:xfrm>
        </p:grpSpPr>
        <p:sp>
          <p:nvSpPr>
            <p:cNvPr id="24" name="Up-Down Arrow 23"/>
            <p:cNvSpPr/>
            <p:nvPr/>
          </p:nvSpPr>
          <p:spPr>
            <a:xfrm rot="1591395">
              <a:off x="3106147" y="4204427"/>
              <a:ext cx="207627" cy="2330306"/>
            </a:xfrm>
            <a:prstGeom prst="upDown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5" name="TextBox 24"/>
            <p:cNvSpPr txBox="1"/>
            <p:nvPr/>
          </p:nvSpPr>
          <p:spPr>
            <a:xfrm>
              <a:off x="3657600" y="4724400"/>
              <a:ext cx="1676400" cy="923330"/>
            </a:xfrm>
            <a:prstGeom prst="rect">
              <a:avLst/>
            </a:prstGeom>
            <a:solidFill>
              <a:schemeClr val="tx2">
                <a:lumMod val="20000"/>
                <a:lumOff val="80000"/>
              </a:schemeClr>
            </a:solidFill>
            <a:ln w="25400" cap="rnd">
              <a:solidFill>
                <a:schemeClr val="accent1"/>
              </a:solidFill>
            </a:ln>
          </p:spPr>
          <p:txBody>
            <a:bodyPr wrap="square" rtlCol="0">
              <a:spAutoFit/>
            </a:bodyPr>
            <a:lstStyle/>
            <a:p>
              <a:pPr algn="ctr"/>
              <a:r>
                <a:rPr lang="en-US" dirty="0" smtClean="0">
                  <a:solidFill>
                    <a:schemeClr val="tx2"/>
                  </a:solidFill>
                </a:rPr>
                <a:t>Click on the big stuff again to see query plan details</a:t>
              </a:r>
            </a:p>
          </p:txBody>
        </p:sp>
      </p:grpSp>
      <p:pic>
        <p:nvPicPr>
          <p:cNvPr id="27" name="Picture 2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79824" y="2339326"/>
            <a:ext cx="5992838" cy="4506791"/>
          </a:xfrm>
          <a:prstGeom prst="rect">
            <a:avLst/>
          </a:prstGeom>
          <a:effectLst>
            <a:outerShdw blurRad="50800" dist="38100" dir="2700000" algn="tl" rotWithShape="0">
              <a:prstClr val="black">
                <a:alpha val="40000"/>
              </a:prstClr>
            </a:outerShdw>
          </a:effectLst>
        </p:spPr>
      </p:pic>
      <p:grpSp>
        <p:nvGrpSpPr>
          <p:cNvPr id="30" name="Group 29"/>
          <p:cNvGrpSpPr/>
          <p:nvPr/>
        </p:nvGrpSpPr>
        <p:grpSpPr>
          <a:xfrm>
            <a:off x="3339346" y="4729993"/>
            <a:ext cx="4786537" cy="923330"/>
            <a:chOff x="2505162" y="4729993"/>
            <a:chExt cx="3590838" cy="923330"/>
          </a:xfrm>
        </p:grpSpPr>
        <p:sp>
          <p:nvSpPr>
            <p:cNvPr id="28" name="Up-Down Arrow 27"/>
            <p:cNvSpPr/>
            <p:nvPr/>
          </p:nvSpPr>
          <p:spPr>
            <a:xfrm>
              <a:off x="2505162" y="4729993"/>
              <a:ext cx="342900" cy="838200"/>
            </a:xfrm>
            <a:prstGeom prst="upDown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Box 28"/>
            <p:cNvSpPr txBox="1"/>
            <p:nvPr/>
          </p:nvSpPr>
          <p:spPr>
            <a:xfrm>
              <a:off x="3009900" y="4729993"/>
              <a:ext cx="3086100" cy="923330"/>
            </a:xfrm>
            <a:prstGeom prst="rect">
              <a:avLst/>
            </a:prstGeom>
            <a:solidFill>
              <a:schemeClr val="tx2">
                <a:lumMod val="20000"/>
                <a:lumOff val="80000"/>
              </a:schemeClr>
            </a:solidFill>
            <a:ln w="25400" cap="rnd">
              <a:solidFill>
                <a:schemeClr val="accent1"/>
              </a:solidFill>
            </a:ln>
          </p:spPr>
          <p:txBody>
            <a:bodyPr wrap="square" rtlCol="0">
              <a:spAutoFit/>
            </a:bodyPr>
            <a:lstStyle/>
            <a:p>
              <a:pPr algn="ctr"/>
              <a:r>
                <a:rPr lang="en-US" dirty="0" smtClean="0">
                  <a:solidFill>
                    <a:schemeClr val="tx2"/>
                  </a:solidFill>
                </a:rPr>
                <a:t>Query optimizer recommends a missing index so click on View Plan link</a:t>
              </a:r>
            </a:p>
          </p:txBody>
        </p:sp>
      </p:grpSp>
      <p:pic>
        <p:nvPicPr>
          <p:cNvPr id="31" name="Picture 3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87288" y="1764135"/>
            <a:ext cx="7918973" cy="4987094"/>
          </a:xfrm>
          <a:prstGeom prst="rect">
            <a:avLst/>
          </a:prstGeom>
        </p:spPr>
      </p:pic>
      <p:sp>
        <p:nvSpPr>
          <p:cNvPr id="32" name="TextBox 31"/>
          <p:cNvSpPr txBox="1"/>
          <p:nvPr/>
        </p:nvSpPr>
        <p:spPr>
          <a:xfrm>
            <a:off x="4672383" y="2311780"/>
            <a:ext cx="2640912" cy="923330"/>
          </a:xfrm>
          <a:prstGeom prst="rect">
            <a:avLst/>
          </a:prstGeom>
          <a:solidFill>
            <a:schemeClr val="tx2">
              <a:lumMod val="20000"/>
              <a:lumOff val="80000"/>
            </a:schemeClr>
          </a:solidFill>
          <a:ln w="25400" cap="rnd">
            <a:solidFill>
              <a:schemeClr val="accent1"/>
            </a:solidFill>
          </a:ln>
        </p:spPr>
        <p:txBody>
          <a:bodyPr wrap="square" rtlCol="0">
            <a:spAutoFit/>
          </a:bodyPr>
          <a:lstStyle/>
          <a:p>
            <a:pPr algn="ctr"/>
            <a:r>
              <a:rPr lang="en-US" dirty="0" smtClean="0">
                <a:solidFill>
                  <a:schemeClr val="tx2"/>
                </a:solidFill>
              </a:rPr>
              <a:t>Plan UI shows missing index with expected impact</a:t>
            </a:r>
          </a:p>
        </p:txBody>
      </p:sp>
      <p:sp>
        <p:nvSpPr>
          <p:cNvPr id="33" name="TextBox 32"/>
          <p:cNvSpPr txBox="1"/>
          <p:nvPr/>
        </p:nvSpPr>
        <p:spPr>
          <a:xfrm>
            <a:off x="2539339" y="4800600"/>
            <a:ext cx="2640912" cy="1200329"/>
          </a:xfrm>
          <a:prstGeom prst="rect">
            <a:avLst/>
          </a:prstGeom>
          <a:solidFill>
            <a:schemeClr val="tx2">
              <a:lumMod val="20000"/>
              <a:lumOff val="80000"/>
            </a:schemeClr>
          </a:solidFill>
          <a:ln w="25400" cap="rnd">
            <a:solidFill>
              <a:schemeClr val="accent1"/>
            </a:solidFill>
          </a:ln>
        </p:spPr>
        <p:txBody>
          <a:bodyPr wrap="square" rtlCol="0">
            <a:spAutoFit/>
          </a:bodyPr>
          <a:lstStyle/>
          <a:p>
            <a:pPr algn="ctr"/>
            <a:r>
              <a:rPr lang="en-US" dirty="0" smtClean="0">
                <a:solidFill>
                  <a:schemeClr val="tx2"/>
                </a:solidFill>
              </a:rPr>
              <a:t>Missing Index Details command loads index statement in editor for DBA to decide</a:t>
            </a:r>
          </a:p>
        </p:txBody>
      </p:sp>
      <p:sp>
        <p:nvSpPr>
          <p:cNvPr id="34" name="TextBox 33"/>
          <p:cNvSpPr txBox="1"/>
          <p:nvPr/>
        </p:nvSpPr>
        <p:spPr>
          <a:xfrm>
            <a:off x="6599467" y="4257682"/>
            <a:ext cx="3605861" cy="1200329"/>
          </a:xfrm>
          <a:prstGeom prst="rect">
            <a:avLst/>
          </a:prstGeom>
          <a:solidFill>
            <a:schemeClr val="tx2">
              <a:lumMod val="20000"/>
              <a:lumOff val="80000"/>
            </a:schemeClr>
          </a:solidFill>
          <a:ln w="25400" cap="rnd">
            <a:solidFill>
              <a:schemeClr val="accent1"/>
            </a:solidFill>
          </a:ln>
        </p:spPr>
        <p:txBody>
          <a:bodyPr wrap="square" rtlCol="0">
            <a:spAutoFit/>
          </a:bodyPr>
          <a:lstStyle/>
          <a:p>
            <a:pPr algn="ctr"/>
            <a:r>
              <a:rPr lang="en-US" dirty="0" smtClean="0">
                <a:solidFill>
                  <a:schemeClr val="tx2"/>
                </a:solidFill>
              </a:rPr>
              <a:t>Use parameter substitution UI to name the index, remove the comments, run the command and the problem is solved</a:t>
            </a:r>
          </a:p>
        </p:txBody>
      </p:sp>
    </p:spTree>
    <p:extLst>
      <p:ext uri="{BB962C8B-B14F-4D97-AF65-F5344CB8AC3E}">
        <p14:creationId xmlns:p14="http://schemas.microsoft.com/office/powerpoint/2010/main" val="1364768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ppt_x"/>
                                          </p:val>
                                        </p:tav>
                                        <p:tav tm="100000">
                                          <p:val>
                                            <p:strVal val="#ppt_x"/>
                                          </p:val>
                                        </p:tav>
                                      </p:tavLst>
                                    </p:anim>
                                    <p:anim calcmode="lin" valueType="num">
                                      <p:cBhvr additive="base">
                                        <p:cTn id="3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ppt_x"/>
                                          </p:val>
                                        </p:tav>
                                        <p:tav tm="100000">
                                          <p:val>
                                            <p:strVal val="#ppt_x"/>
                                          </p:val>
                                        </p:tav>
                                      </p:tavLst>
                                    </p:anim>
                                    <p:anim calcmode="lin" valueType="num">
                                      <p:cBhvr additive="base">
                                        <p:cTn id="3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500" fill="hold"/>
                                        <p:tgtEl>
                                          <p:spTgt spid="27"/>
                                        </p:tgtEl>
                                        <p:attrNameLst>
                                          <p:attrName>ppt_x</p:attrName>
                                        </p:attrNameLst>
                                      </p:cBhvr>
                                      <p:tavLst>
                                        <p:tav tm="0">
                                          <p:val>
                                            <p:strVal val="#ppt_x"/>
                                          </p:val>
                                        </p:tav>
                                        <p:tav tm="100000">
                                          <p:val>
                                            <p:strVal val="#ppt_x"/>
                                          </p:val>
                                        </p:tav>
                                      </p:tavLst>
                                    </p:anim>
                                    <p:anim calcmode="lin" valueType="num">
                                      <p:cBhvr additive="base">
                                        <p:cTn id="4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fill="hold"/>
                                        <p:tgtEl>
                                          <p:spTgt spid="30"/>
                                        </p:tgtEl>
                                        <p:attrNameLst>
                                          <p:attrName>ppt_x</p:attrName>
                                        </p:attrNameLst>
                                      </p:cBhvr>
                                      <p:tavLst>
                                        <p:tav tm="0">
                                          <p:val>
                                            <p:strVal val="#ppt_x"/>
                                          </p:val>
                                        </p:tav>
                                        <p:tav tm="100000">
                                          <p:val>
                                            <p:strVal val="#ppt_x"/>
                                          </p:val>
                                        </p:tav>
                                      </p:tavLst>
                                    </p:anim>
                                    <p:anim calcmode="lin" valueType="num">
                                      <p:cBhvr additive="base">
                                        <p:cTn id="5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additive="base">
                                        <p:cTn id="55" dur="500" fill="hold"/>
                                        <p:tgtEl>
                                          <p:spTgt spid="31"/>
                                        </p:tgtEl>
                                        <p:attrNameLst>
                                          <p:attrName>ppt_x</p:attrName>
                                        </p:attrNameLst>
                                      </p:cBhvr>
                                      <p:tavLst>
                                        <p:tav tm="0">
                                          <p:val>
                                            <p:strVal val="#ppt_x"/>
                                          </p:val>
                                        </p:tav>
                                        <p:tav tm="100000">
                                          <p:val>
                                            <p:strVal val="#ppt_x"/>
                                          </p:val>
                                        </p:tav>
                                      </p:tavLst>
                                    </p:anim>
                                    <p:anim calcmode="lin" valueType="num">
                                      <p:cBhvr additive="base">
                                        <p:cTn id="56"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additive="base">
                                        <p:cTn id="61" dur="500" fill="hold"/>
                                        <p:tgtEl>
                                          <p:spTgt spid="32"/>
                                        </p:tgtEl>
                                        <p:attrNameLst>
                                          <p:attrName>ppt_x</p:attrName>
                                        </p:attrNameLst>
                                      </p:cBhvr>
                                      <p:tavLst>
                                        <p:tav tm="0">
                                          <p:val>
                                            <p:strVal val="#ppt_x"/>
                                          </p:val>
                                        </p:tav>
                                        <p:tav tm="100000">
                                          <p:val>
                                            <p:strVal val="#ppt_x"/>
                                          </p:val>
                                        </p:tav>
                                      </p:tavLst>
                                    </p:anim>
                                    <p:anim calcmode="lin" valueType="num">
                                      <p:cBhvr additive="base">
                                        <p:cTn id="62"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500" fill="hold"/>
                                        <p:tgtEl>
                                          <p:spTgt spid="33"/>
                                        </p:tgtEl>
                                        <p:attrNameLst>
                                          <p:attrName>ppt_x</p:attrName>
                                        </p:attrNameLst>
                                      </p:cBhvr>
                                      <p:tavLst>
                                        <p:tav tm="0">
                                          <p:val>
                                            <p:strVal val="#ppt_x"/>
                                          </p:val>
                                        </p:tav>
                                        <p:tav tm="100000">
                                          <p:val>
                                            <p:strVal val="#ppt_x"/>
                                          </p:val>
                                        </p:tav>
                                      </p:tavLst>
                                    </p:anim>
                                    <p:anim calcmode="lin" valueType="num">
                                      <p:cBhvr additive="base">
                                        <p:cTn id="68"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cBhvr additive="base">
                                        <p:cTn id="73" dur="500" fill="hold"/>
                                        <p:tgtEl>
                                          <p:spTgt spid="34"/>
                                        </p:tgtEl>
                                        <p:attrNameLst>
                                          <p:attrName>ppt_x</p:attrName>
                                        </p:attrNameLst>
                                      </p:cBhvr>
                                      <p:tavLst>
                                        <p:tav tm="0">
                                          <p:val>
                                            <p:strVal val="#ppt_x"/>
                                          </p:val>
                                        </p:tav>
                                        <p:tav tm="100000">
                                          <p:val>
                                            <p:strVal val="#ppt_x"/>
                                          </p:val>
                                        </p:tav>
                                      </p:tavLst>
                                    </p:anim>
                                    <p:anim calcmode="lin" valueType="num">
                                      <p:cBhvr additive="base">
                                        <p:cTn id="74"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SCOM Now Shows Health State</a:t>
            </a:r>
            <a:endParaRPr lang="en-US" dirty="0"/>
          </a:p>
        </p:txBody>
      </p:sp>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29897" y="1219201"/>
            <a:ext cx="8227457" cy="5465645"/>
          </a:xfrm>
        </p:spPr>
      </p:pic>
      <p:grpSp>
        <p:nvGrpSpPr>
          <p:cNvPr id="15" name="Group 14"/>
          <p:cNvGrpSpPr/>
          <p:nvPr/>
        </p:nvGrpSpPr>
        <p:grpSpPr>
          <a:xfrm>
            <a:off x="507868" y="1286470"/>
            <a:ext cx="2437765" cy="923330"/>
            <a:chOff x="381000" y="1286470"/>
            <a:chExt cx="1828800" cy="923330"/>
          </a:xfrm>
        </p:grpSpPr>
        <p:sp>
          <p:nvSpPr>
            <p:cNvPr id="4" name="Right Arrow 3"/>
            <p:cNvSpPr/>
            <p:nvPr/>
          </p:nvSpPr>
          <p:spPr>
            <a:xfrm>
              <a:off x="1524000" y="1600200"/>
              <a:ext cx="685800" cy="304800"/>
            </a:xfrm>
            <a:prstGeom prst="right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 name="TextBox 5"/>
            <p:cNvSpPr txBox="1"/>
            <p:nvPr/>
          </p:nvSpPr>
          <p:spPr>
            <a:xfrm>
              <a:off x="381000" y="1286470"/>
              <a:ext cx="1066800" cy="923330"/>
            </a:xfrm>
            <a:prstGeom prst="rect">
              <a:avLst/>
            </a:prstGeom>
            <a:solidFill>
              <a:schemeClr val="tx2">
                <a:lumMod val="20000"/>
                <a:lumOff val="80000"/>
              </a:schemeClr>
            </a:solidFill>
            <a:ln w="25400" cap="rnd">
              <a:solidFill>
                <a:schemeClr val="accent1"/>
              </a:solidFill>
            </a:ln>
          </p:spPr>
          <p:txBody>
            <a:bodyPr wrap="square" rtlCol="0">
              <a:spAutoFit/>
            </a:bodyPr>
            <a:lstStyle/>
            <a:p>
              <a:pPr algn="ctr"/>
              <a:r>
                <a:rPr lang="en-US" dirty="0" smtClean="0">
                  <a:solidFill>
                    <a:schemeClr val="tx2"/>
                  </a:solidFill>
                </a:rPr>
                <a:t>Index created here</a:t>
              </a:r>
            </a:p>
          </p:txBody>
        </p:sp>
      </p:grpSp>
      <p:grpSp>
        <p:nvGrpSpPr>
          <p:cNvPr id="17" name="Group 16"/>
          <p:cNvGrpSpPr/>
          <p:nvPr/>
        </p:nvGrpSpPr>
        <p:grpSpPr>
          <a:xfrm>
            <a:off x="3148780" y="1600200"/>
            <a:ext cx="3758221" cy="923330"/>
            <a:chOff x="2362200" y="1600200"/>
            <a:chExt cx="2819400" cy="923330"/>
          </a:xfrm>
        </p:grpSpPr>
        <p:sp>
          <p:nvSpPr>
            <p:cNvPr id="14" name="Double Brace 13"/>
            <p:cNvSpPr/>
            <p:nvPr/>
          </p:nvSpPr>
          <p:spPr>
            <a:xfrm>
              <a:off x="2362200" y="1905000"/>
              <a:ext cx="914400" cy="228600"/>
            </a:xfrm>
            <a:prstGeom prst="bracePair">
              <a:avLst/>
            </a:prstGeom>
            <a:solidFill>
              <a:schemeClr val="tx2">
                <a:lumMod val="20000"/>
                <a:lumOff val="80000"/>
                <a:alpha val="53000"/>
              </a:schemeClr>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6" name="TextBox 15"/>
            <p:cNvSpPr txBox="1"/>
            <p:nvPr/>
          </p:nvSpPr>
          <p:spPr>
            <a:xfrm>
              <a:off x="3429000" y="1600200"/>
              <a:ext cx="1752600" cy="923330"/>
            </a:xfrm>
            <a:prstGeom prst="rect">
              <a:avLst/>
            </a:prstGeom>
            <a:solidFill>
              <a:schemeClr val="tx2">
                <a:lumMod val="20000"/>
                <a:lumOff val="80000"/>
              </a:schemeClr>
            </a:solidFill>
            <a:ln w="25400" cap="rnd">
              <a:solidFill>
                <a:schemeClr val="accent1"/>
              </a:solidFill>
            </a:ln>
          </p:spPr>
          <p:txBody>
            <a:bodyPr wrap="square" rtlCol="0">
              <a:spAutoFit/>
            </a:bodyPr>
            <a:lstStyle/>
            <a:p>
              <a:pPr algn="ctr"/>
              <a:r>
                <a:rPr lang="en-US" dirty="0" smtClean="0">
                  <a:solidFill>
                    <a:schemeClr val="tx2"/>
                  </a:solidFill>
                </a:rPr>
                <a:t>Expected range before ending workload</a:t>
              </a:r>
            </a:p>
          </p:txBody>
        </p:sp>
      </p:grpSp>
    </p:spTree>
    <p:extLst>
      <p:ext uri="{BB962C8B-B14F-4D97-AF65-F5344CB8AC3E}">
        <p14:creationId xmlns:p14="http://schemas.microsoft.com/office/powerpoint/2010/main" val="1526332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MDW Power Comes at a Cost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162" y="1161798"/>
            <a:ext cx="10462075" cy="5455735"/>
          </a:xfrm>
        </p:spPr>
      </p:pic>
      <p:grpSp>
        <p:nvGrpSpPr>
          <p:cNvPr id="8" name="Group 7"/>
          <p:cNvGrpSpPr/>
          <p:nvPr/>
        </p:nvGrpSpPr>
        <p:grpSpPr>
          <a:xfrm>
            <a:off x="914162" y="3810000"/>
            <a:ext cx="10462075" cy="1413932"/>
            <a:chOff x="685800" y="3810000"/>
            <a:chExt cx="7848600" cy="1413932"/>
          </a:xfrm>
        </p:grpSpPr>
        <p:sp>
          <p:nvSpPr>
            <p:cNvPr id="5" name="Rounded Rectangle 4"/>
            <p:cNvSpPr/>
            <p:nvPr/>
          </p:nvSpPr>
          <p:spPr>
            <a:xfrm>
              <a:off x="685800" y="3810000"/>
              <a:ext cx="4648200" cy="381000"/>
            </a:xfrm>
            <a:prstGeom prst="roundRect">
              <a:avLst/>
            </a:prstGeom>
            <a:solidFill>
              <a:schemeClr val="tx2">
                <a:lumMod val="20000"/>
                <a:lumOff val="80000"/>
                <a:alpha val="33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 name="Rounded Rectangle 5"/>
            <p:cNvSpPr/>
            <p:nvPr/>
          </p:nvSpPr>
          <p:spPr>
            <a:xfrm>
              <a:off x="685800" y="4842932"/>
              <a:ext cx="4648200" cy="381000"/>
            </a:xfrm>
            <a:prstGeom prst="roundRect">
              <a:avLst/>
            </a:prstGeom>
            <a:solidFill>
              <a:schemeClr val="tx2">
                <a:lumMod val="20000"/>
                <a:lumOff val="80000"/>
                <a:alpha val="33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TextBox 6"/>
            <p:cNvSpPr txBox="1"/>
            <p:nvPr/>
          </p:nvSpPr>
          <p:spPr>
            <a:xfrm>
              <a:off x="5562600" y="3810000"/>
              <a:ext cx="2971800" cy="1200329"/>
            </a:xfrm>
            <a:prstGeom prst="rect">
              <a:avLst/>
            </a:prstGeom>
            <a:solidFill>
              <a:schemeClr val="tx2">
                <a:lumMod val="20000"/>
                <a:lumOff val="80000"/>
              </a:schemeClr>
            </a:solidFill>
            <a:ln w="25400" cap="rnd">
              <a:solidFill>
                <a:schemeClr val="accent1"/>
              </a:solidFill>
            </a:ln>
          </p:spPr>
          <p:txBody>
            <a:bodyPr wrap="square" rtlCol="0">
              <a:spAutoFit/>
            </a:bodyPr>
            <a:lstStyle/>
            <a:p>
              <a:pPr algn="ctr"/>
              <a:r>
                <a:rPr lang="en-US" dirty="0" smtClean="0">
                  <a:solidFill>
                    <a:schemeClr val="tx2"/>
                  </a:solidFill>
                </a:rPr>
                <a:t>MDW grows around 250GB to 600 GB per day per instance collected compared to Ops Manager DB which has collects much less data </a:t>
              </a:r>
            </a:p>
          </p:txBody>
        </p:sp>
      </p:grpSp>
    </p:spTree>
    <p:extLst>
      <p:ext uri="{BB962C8B-B14F-4D97-AF65-F5344CB8AC3E}">
        <p14:creationId xmlns:p14="http://schemas.microsoft.com/office/powerpoint/2010/main" val="231075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Optimize Data Collection?</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88454135"/>
              </p:ext>
            </p:extLst>
          </p:nvPr>
        </p:nvGraphicFramePr>
        <p:xfrm>
          <a:off x="609441" y="1600201"/>
          <a:ext cx="10969943"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642073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Just in case you didn’t ask</a:t>
            </a:r>
            <a:endParaRPr lang="en-US" dirty="0"/>
          </a:p>
        </p:txBody>
      </p:sp>
      <p:sp>
        <p:nvSpPr>
          <p:cNvPr id="10" name="Text Placeholder 9"/>
          <p:cNvSpPr>
            <a:spLocks noGrp="1"/>
          </p:cNvSpPr>
          <p:nvPr>
            <p:ph type="body" idx="14"/>
          </p:nvPr>
        </p:nvSpPr>
        <p:spPr/>
        <p:txBody>
          <a:bodyPr/>
          <a:lstStyle/>
          <a:p>
            <a:r>
              <a:rPr lang="en-US" dirty="0" smtClean="0"/>
              <a:t>AKA FAQ</a:t>
            </a:r>
            <a:endParaRPr lang="en-US" dirty="0">
              <a:solidFill>
                <a:schemeClr val="bg2">
                  <a:lumMod val="10000"/>
                </a:schemeClr>
              </a:solidFill>
            </a:endParaRPr>
          </a:p>
        </p:txBody>
      </p:sp>
      <p:sp>
        <p:nvSpPr>
          <p:cNvPr id="11" name="Content Placeholder 10"/>
          <p:cNvSpPr>
            <a:spLocks noGrp="1"/>
          </p:cNvSpPr>
          <p:nvPr>
            <p:ph idx="1"/>
          </p:nvPr>
        </p:nvSpPr>
        <p:spPr>
          <a:xfrm>
            <a:off x="455612" y="1731258"/>
            <a:ext cx="10563648" cy="3831818"/>
          </a:xfrm>
        </p:spPr>
        <p:txBody>
          <a:bodyPr/>
          <a:lstStyle/>
          <a:p>
            <a:r>
              <a:rPr lang="en-US" sz="3200" dirty="0" smtClean="0"/>
              <a:t>Can you run the reports using SSRS?</a:t>
            </a:r>
          </a:p>
          <a:p>
            <a:r>
              <a:rPr lang="en-US" sz="3200" dirty="0" smtClean="0"/>
              <a:t>Why doesn’t this work with SQL Server 2005?</a:t>
            </a:r>
          </a:p>
          <a:p>
            <a:r>
              <a:rPr lang="en-US" sz="3200" dirty="0" smtClean="0"/>
              <a:t>How do I uninstall the Data Collector?</a:t>
            </a:r>
          </a:p>
          <a:p>
            <a:r>
              <a:rPr lang="en-US" sz="3200" dirty="0" smtClean="0"/>
              <a:t>How many servers can a single MDW handle?</a:t>
            </a:r>
          </a:p>
          <a:p>
            <a:r>
              <a:rPr lang="en-US" sz="3200" dirty="0" smtClean="0"/>
              <a:t>How come I can’t start the Utility Information collection set?</a:t>
            </a:r>
          </a:p>
          <a:p>
            <a:r>
              <a:rPr lang="en-US" sz="3200" dirty="0" smtClean="0"/>
              <a:t>How come you didn’t talk about the Utility Control Point?</a:t>
            </a:r>
            <a:endParaRPr lang="en-US" sz="1800" dirty="0"/>
          </a:p>
        </p:txBody>
      </p:sp>
    </p:spTree>
    <p:extLst>
      <p:ext uri="{BB962C8B-B14F-4D97-AF65-F5344CB8AC3E}">
        <p14:creationId xmlns:p14="http://schemas.microsoft.com/office/powerpoint/2010/main" val="40715030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Resources</a:t>
            </a:r>
            <a:endParaRPr lang="en-US" dirty="0"/>
          </a:p>
        </p:txBody>
      </p:sp>
      <p:sp>
        <p:nvSpPr>
          <p:cNvPr id="3" name="Text Placeholder 2"/>
          <p:cNvSpPr>
            <a:spLocks noGrp="1"/>
          </p:cNvSpPr>
          <p:nvPr>
            <p:ph type="body" idx="14"/>
          </p:nvPr>
        </p:nvSpPr>
        <p:spPr/>
        <p:txBody>
          <a:bodyPr/>
          <a:lstStyle/>
          <a:p>
            <a:r>
              <a:rPr lang="en-US" dirty="0" smtClean="0">
                <a:solidFill>
                  <a:schemeClr val="bg2">
                    <a:lumMod val="10000"/>
                  </a:schemeClr>
                </a:solidFill>
                <a:hlinkClick r:id="rId2"/>
              </a:rPr>
              <a:t>http://twitter.com/billramo</a:t>
            </a:r>
            <a:r>
              <a:rPr lang="en-US" dirty="0" smtClean="0">
                <a:solidFill>
                  <a:schemeClr val="bg2">
                    <a:lumMod val="10000"/>
                  </a:schemeClr>
                </a:solidFill>
              </a:rPr>
              <a:t> </a:t>
            </a:r>
            <a:endParaRPr lang="en-US" dirty="0">
              <a:solidFill>
                <a:schemeClr val="bg2">
                  <a:lumMod val="10000"/>
                </a:schemeClr>
              </a:solidFill>
            </a:endParaRPr>
          </a:p>
        </p:txBody>
      </p:sp>
      <p:graphicFrame>
        <p:nvGraphicFramePr>
          <p:cNvPr id="13" name="Table 12"/>
          <p:cNvGraphicFramePr>
            <a:graphicFrameLocks noGrp="1"/>
          </p:cNvGraphicFramePr>
          <p:nvPr>
            <p:extLst>
              <p:ext uri="{D42A27DB-BD31-4B8C-83A1-F6EECF244321}">
                <p14:modId xmlns:p14="http://schemas.microsoft.com/office/powerpoint/2010/main" val="3314549418"/>
              </p:ext>
            </p:extLst>
          </p:nvPr>
        </p:nvGraphicFramePr>
        <p:xfrm>
          <a:off x="531812" y="1520190"/>
          <a:ext cx="10972800" cy="3718560"/>
        </p:xfrm>
        <a:graphic>
          <a:graphicData uri="http://schemas.openxmlformats.org/drawingml/2006/table">
            <a:tbl>
              <a:tblPr firstRow="1" bandRow="1">
                <a:noFill/>
                <a:effectLst/>
                <a:tableStyleId>{284E427A-3D55-4303-BF80-6455036E1DE7}</a:tableStyleId>
              </a:tblPr>
              <a:tblGrid>
                <a:gridCol w="2971800"/>
                <a:gridCol w="8001000"/>
              </a:tblGrid>
              <a:tr h="399917">
                <a:tc>
                  <a:txBody>
                    <a:bodyPr/>
                    <a:lstStyle/>
                    <a:p>
                      <a:pPr marL="0" marR="0" algn="l" defTabSz="914400" rtl="0" eaLnBrk="1" latinLnBrk="0" hangingPunct="1">
                        <a:spcBef>
                          <a:spcPts val="600"/>
                        </a:spcBef>
                        <a:spcAft>
                          <a:spcPts val="0"/>
                        </a:spcAft>
                      </a:pPr>
                      <a:r>
                        <a:rPr lang="en-US" sz="2800" b="1" kern="1200" dirty="0" smtClean="0">
                          <a:solidFill>
                            <a:schemeClr val="lt1"/>
                          </a:solidFill>
                          <a:latin typeface="Segoe UI" pitchFamily="34" charset="0"/>
                          <a:ea typeface="Segoe UI" pitchFamily="34" charset="0"/>
                          <a:cs typeface="Segoe UI" pitchFamily="34" charset="0"/>
                        </a:rPr>
                        <a:t>Resource</a:t>
                      </a:r>
                      <a:endParaRPr lang="en-US" sz="2800" b="1" kern="1200" dirty="0">
                        <a:solidFill>
                          <a:schemeClr val="bg1">
                            <a:lumMod val="85000"/>
                          </a:schemeClr>
                        </a:solidFill>
                        <a:latin typeface="Segoe UI" pitchFamily="34" charset="0"/>
                        <a:ea typeface="Segoe UI" pitchFamily="34" charset="0"/>
                        <a:cs typeface="Segoe UI" pitchFamily="34" charset="0"/>
                      </a:endParaRPr>
                    </a:p>
                  </a:txBody>
                  <a:tcPr marL="68580" marR="68580" marT="0" marB="0" anchor="ct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solidFill>
                      <a:srgbClr val="992317"/>
                    </a:solidFill>
                  </a:tcPr>
                </a:tc>
                <a:tc>
                  <a:txBody>
                    <a:bodyPr/>
                    <a:lstStyle/>
                    <a:p>
                      <a:pPr marL="0" marR="0" algn="l" defTabSz="914400" rtl="0" eaLnBrk="1" latinLnBrk="0" hangingPunct="1">
                        <a:spcBef>
                          <a:spcPts val="600"/>
                        </a:spcBef>
                        <a:spcAft>
                          <a:spcPts val="0"/>
                        </a:spcAft>
                      </a:pPr>
                      <a:r>
                        <a:rPr lang="en-US" sz="2800" b="1" kern="1200" dirty="0" smtClean="0">
                          <a:latin typeface="Segoe UI" pitchFamily="34" charset="0"/>
                          <a:ea typeface="Segoe UI" pitchFamily="34" charset="0"/>
                          <a:cs typeface="Segoe UI" pitchFamily="34" charset="0"/>
                        </a:rPr>
                        <a:t>Title</a:t>
                      </a:r>
                      <a:endParaRPr lang="en-US" sz="2800" b="1" kern="1200" dirty="0">
                        <a:solidFill>
                          <a:schemeClr val="bg1">
                            <a:lumMod val="85000"/>
                          </a:schemeClr>
                        </a:solidFill>
                        <a:latin typeface="Segoe UI" pitchFamily="34" charset="0"/>
                        <a:ea typeface="Segoe UI" pitchFamily="34" charset="0"/>
                        <a:cs typeface="Segoe UI" pitchFamily="34" charset="0"/>
                      </a:endParaRPr>
                    </a:p>
                  </a:txBody>
                  <a:tcPr marL="68580" marR="68580" marT="0" marB="0" anchor="ctr">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solidFill>
                      <a:srgbClr val="992317"/>
                    </a:solidFill>
                  </a:tcPr>
                </a:tc>
              </a:tr>
              <a:tr h="528445">
                <a:tc>
                  <a:txBody>
                    <a:bodyPr/>
                    <a:lstStyle/>
                    <a:p>
                      <a:pPr marL="0" marR="0" algn="l">
                        <a:spcBef>
                          <a:spcPts val="0"/>
                        </a:spcBef>
                        <a:spcAft>
                          <a:spcPts val="0"/>
                        </a:spcAft>
                      </a:pPr>
                      <a:r>
                        <a:rPr lang="en-US" sz="2400" b="1" dirty="0" smtClean="0">
                          <a:latin typeface="Segoe UI" pitchFamily="34" charset="0"/>
                          <a:ea typeface="Segoe UI" pitchFamily="34" charset="0"/>
                          <a:cs typeface="Segoe UI" pitchFamily="34" charset="0"/>
                        </a:rPr>
                        <a:t>Bill</a:t>
                      </a:r>
                      <a:r>
                        <a:rPr lang="en-US" sz="2400" b="1" baseline="0" dirty="0" smtClean="0">
                          <a:latin typeface="Segoe UI" pitchFamily="34" charset="0"/>
                          <a:ea typeface="Segoe UI" pitchFamily="34" charset="0"/>
                          <a:cs typeface="Segoe UI" pitchFamily="34" charset="0"/>
                        </a:rPr>
                        <a:t> Ramos on MSDN</a:t>
                      </a:r>
                      <a:endParaRPr lang="en-US" sz="2400" b="1" dirty="0">
                        <a:latin typeface="Segoe UI" pitchFamily="34" charset="0"/>
                        <a:ea typeface="Segoe UI" pitchFamily="34" charset="0"/>
                        <a:cs typeface="Segoe UI" pitchFamily="34" charset="0"/>
                      </a:endParaRPr>
                    </a:p>
                  </a:txBody>
                  <a:tcPr marL="68580" marR="6858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noFill/>
                  </a:tcPr>
                </a:tc>
                <a:tc>
                  <a:txBody>
                    <a:bodyPr/>
                    <a:lstStyle/>
                    <a:p>
                      <a:pPr marL="0" marR="0" algn="l">
                        <a:spcBef>
                          <a:spcPts val="0"/>
                        </a:spcBef>
                        <a:spcAft>
                          <a:spcPts val="0"/>
                        </a:spcAft>
                      </a:pPr>
                      <a:r>
                        <a:rPr lang="en-US" sz="2400" b="1" dirty="0" smtClean="0">
                          <a:latin typeface="Segoe UI" pitchFamily="34" charset="0"/>
                          <a:ea typeface="Segoe UI" pitchFamily="34" charset="0"/>
                          <a:cs typeface="Segoe UI" pitchFamily="34" charset="0"/>
                          <a:hlinkClick r:id="rId3"/>
                        </a:rPr>
                        <a:t>http://blogs.msdn.com/billramo</a:t>
                      </a:r>
                      <a:endParaRPr lang="en-US" sz="2400" b="1" dirty="0">
                        <a:latin typeface="Segoe UI" pitchFamily="34" charset="0"/>
                        <a:ea typeface="Segoe UI" pitchFamily="34" charset="0"/>
                        <a:cs typeface="Segoe UI" pitchFamily="34" charset="0"/>
                      </a:endParaRPr>
                    </a:p>
                  </a:txBody>
                  <a:tcPr marL="68580" marR="6858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noFill/>
                  </a:tcPr>
                </a:tc>
              </a:tr>
              <a:tr h="548440">
                <a:tc>
                  <a:txBody>
                    <a:bodyPr/>
                    <a:lstStyle/>
                    <a:p>
                      <a:pPr marL="0" marR="0" algn="l">
                        <a:spcBef>
                          <a:spcPts val="0"/>
                        </a:spcBef>
                        <a:spcAft>
                          <a:spcPts val="0"/>
                        </a:spcAft>
                      </a:pPr>
                      <a:r>
                        <a:rPr lang="en-US" sz="2400" b="1" dirty="0" smtClean="0">
                          <a:latin typeface="Segoe UI" pitchFamily="34" charset="0"/>
                          <a:ea typeface="Segoe UI" pitchFamily="34" charset="0"/>
                          <a:cs typeface="Segoe UI" pitchFamily="34" charset="0"/>
                        </a:rPr>
                        <a:t>SQL Sentry 45 day </a:t>
                      </a:r>
                      <a:r>
                        <a:rPr lang="en-US" sz="2400" b="1" dirty="0" err="1" smtClean="0">
                          <a:latin typeface="Segoe UI" pitchFamily="34" charset="0"/>
                          <a:ea typeface="Segoe UI" pitchFamily="34" charset="0"/>
                          <a:cs typeface="Segoe UI" pitchFamily="34" charset="0"/>
                        </a:rPr>
                        <a:t>Eval</a:t>
                      </a:r>
                      <a:r>
                        <a:rPr lang="en-US" sz="2400" b="1" baseline="0" dirty="0" smtClean="0">
                          <a:latin typeface="Segoe UI" pitchFamily="34" charset="0"/>
                          <a:ea typeface="Segoe UI" pitchFamily="34" charset="0"/>
                          <a:cs typeface="Segoe UI" pitchFamily="34" charset="0"/>
                        </a:rPr>
                        <a:t> Version</a:t>
                      </a:r>
                      <a:endParaRPr lang="en-US" sz="2400" b="1" dirty="0">
                        <a:latin typeface="Segoe UI" pitchFamily="34" charset="0"/>
                        <a:ea typeface="Segoe UI" pitchFamily="34" charset="0"/>
                        <a:cs typeface="Segoe UI" pitchFamily="34" charset="0"/>
                      </a:endParaRPr>
                    </a:p>
                  </a:txBody>
                  <a:tcPr marL="68580" marR="6858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tcPr>
                </a:tc>
                <a:tc>
                  <a:txBody>
                    <a:bodyPr/>
                    <a:lstStyle/>
                    <a:p>
                      <a:pPr marL="0" marR="0" algn="l">
                        <a:spcBef>
                          <a:spcPts val="0"/>
                        </a:spcBef>
                        <a:spcAft>
                          <a:spcPts val="0"/>
                        </a:spcAft>
                      </a:pPr>
                      <a:r>
                        <a:rPr lang="en-US" sz="2400" b="1" u="sng" kern="1200" dirty="0" smtClean="0">
                          <a:solidFill>
                            <a:schemeClr val="dk1"/>
                          </a:solidFill>
                          <a:effectLst/>
                          <a:latin typeface="+mn-lt"/>
                          <a:ea typeface="+mn-ea"/>
                          <a:cs typeface="+mn-cs"/>
                          <a:hlinkClick r:id="rId4"/>
                        </a:rPr>
                        <a:t>http://www.sqlsentry.net/download-trial/trial.asp?ad=Advaiya</a:t>
                      </a:r>
                      <a:endParaRPr lang="en-US" sz="2000" b="1" dirty="0">
                        <a:latin typeface="Segoe UI" pitchFamily="34" charset="0"/>
                        <a:ea typeface="Segoe UI" pitchFamily="34" charset="0"/>
                        <a:cs typeface="Segoe UI" pitchFamily="34" charset="0"/>
                      </a:endParaRPr>
                    </a:p>
                  </a:txBody>
                  <a:tcPr marL="68580" marR="6858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tcPr>
                </a:tc>
              </a:tr>
              <a:tr h="548440">
                <a:tc>
                  <a:txBody>
                    <a:bodyPr/>
                    <a:lstStyle/>
                    <a:p>
                      <a:pPr marL="0" marR="0" algn="l">
                        <a:spcBef>
                          <a:spcPts val="0"/>
                        </a:spcBef>
                        <a:spcAft>
                          <a:spcPts val="0"/>
                        </a:spcAft>
                      </a:pPr>
                      <a:r>
                        <a:rPr lang="en-US" sz="2400" b="1" dirty="0" smtClean="0">
                          <a:latin typeface="Segoe UI" pitchFamily="34" charset="0"/>
                          <a:ea typeface="Segoe UI" pitchFamily="34" charset="0"/>
                          <a:cs typeface="Segoe UI" pitchFamily="34" charset="0"/>
                        </a:rPr>
                        <a:t>Query</a:t>
                      </a:r>
                      <a:r>
                        <a:rPr lang="en-US" sz="2400" b="1" baseline="0" dirty="0" smtClean="0">
                          <a:latin typeface="Segoe UI" pitchFamily="34" charset="0"/>
                          <a:ea typeface="Segoe UI" pitchFamily="34" charset="0"/>
                          <a:cs typeface="Segoe UI" pitchFamily="34" charset="0"/>
                        </a:rPr>
                        <a:t> Hash Stats Project</a:t>
                      </a:r>
                      <a:endParaRPr lang="en-US" sz="2400" b="1" dirty="0">
                        <a:latin typeface="Segoe UI" pitchFamily="34" charset="0"/>
                        <a:ea typeface="Segoe UI" pitchFamily="34" charset="0"/>
                        <a:cs typeface="Segoe UI" pitchFamily="34" charset="0"/>
                      </a:endParaRPr>
                    </a:p>
                  </a:txBody>
                  <a:tcPr marL="68580" marR="6858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noFill/>
                  </a:tcPr>
                </a:tc>
                <a:tc>
                  <a:txBody>
                    <a:bodyPr/>
                    <a:lstStyle/>
                    <a:p>
                      <a:pPr marL="0" marR="0" algn="l">
                        <a:spcBef>
                          <a:spcPts val="0"/>
                        </a:spcBef>
                        <a:spcAft>
                          <a:spcPts val="0"/>
                        </a:spcAft>
                      </a:pPr>
                      <a:r>
                        <a:rPr lang="en-US" sz="2400" b="1" dirty="0" smtClean="0">
                          <a:latin typeface="Segoe UI" pitchFamily="34" charset="0"/>
                          <a:ea typeface="Segoe UI" pitchFamily="34" charset="0"/>
                          <a:cs typeface="Segoe UI" pitchFamily="34" charset="0"/>
                          <a:hlinkClick r:id="rId5"/>
                        </a:rPr>
                        <a:t>http://code.msdn.microsoft.com/QueryHashStatistics</a:t>
                      </a:r>
                      <a:endParaRPr lang="en-US" sz="2400" b="1" dirty="0">
                        <a:latin typeface="Segoe UI" pitchFamily="34" charset="0"/>
                        <a:ea typeface="Segoe UI" pitchFamily="34" charset="0"/>
                        <a:cs typeface="Segoe UI" pitchFamily="34" charset="0"/>
                      </a:endParaRPr>
                    </a:p>
                  </a:txBody>
                  <a:tcPr marL="68580" marR="6858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noFill/>
                  </a:tcPr>
                </a:tc>
              </a:tr>
              <a:tr h="548440">
                <a:tc>
                  <a:txBody>
                    <a:bodyPr/>
                    <a:lstStyle/>
                    <a:p>
                      <a:pPr marL="0" marR="0" algn="l">
                        <a:spcBef>
                          <a:spcPts val="0"/>
                        </a:spcBef>
                        <a:spcAft>
                          <a:spcPts val="0"/>
                        </a:spcAft>
                      </a:pPr>
                      <a:r>
                        <a:rPr lang="en-US" sz="2400" b="1" dirty="0" smtClean="0">
                          <a:latin typeface="Segoe UI" pitchFamily="34" charset="0"/>
                          <a:ea typeface="Segoe UI" pitchFamily="34" charset="0"/>
                          <a:cs typeface="Segoe UI" pitchFamily="34" charset="0"/>
                        </a:rPr>
                        <a:t>System</a:t>
                      </a:r>
                      <a:r>
                        <a:rPr lang="en-US" sz="2400" b="1" baseline="0" dirty="0" smtClean="0">
                          <a:latin typeface="Segoe UI" pitchFamily="34" charset="0"/>
                          <a:ea typeface="Segoe UI" pitchFamily="34" charset="0"/>
                          <a:cs typeface="Segoe UI" pitchFamily="34" charset="0"/>
                        </a:rPr>
                        <a:t> Center Operations Manager</a:t>
                      </a:r>
                      <a:endParaRPr lang="en-US" sz="2400" b="1" dirty="0">
                        <a:latin typeface="Segoe UI" pitchFamily="34" charset="0"/>
                        <a:ea typeface="Segoe UI" pitchFamily="34" charset="0"/>
                        <a:cs typeface="Segoe UI" pitchFamily="34" charset="0"/>
                      </a:endParaRPr>
                    </a:p>
                  </a:txBody>
                  <a:tcPr marL="68580" marR="6858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tcPr>
                </a:tc>
                <a:tc>
                  <a:txBody>
                    <a:bodyPr/>
                    <a:lstStyle/>
                    <a:p>
                      <a:pPr marL="0" marR="0" algn="l">
                        <a:spcBef>
                          <a:spcPts val="0"/>
                        </a:spcBef>
                        <a:spcAft>
                          <a:spcPts val="0"/>
                        </a:spcAft>
                      </a:pPr>
                      <a:r>
                        <a:rPr lang="en-US" sz="2400" b="1" dirty="0" smtClean="0">
                          <a:latin typeface="Segoe UI" pitchFamily="34" charset="0"/>
                          <a:ea typeface="Segoe UI" pitchFamily="34" charset="0"/>
                          <a:cs typeface="Segoe UI" pitchFamily="34" charset="0"/>
                          <a:hlinkClick r:id="rId6"/>
                        </a:rPr>
                        <a:t>http://www.microsoft.com/systemcenter/en/us/operations-manager.aspx</a:t>
                      </a:r>
                      <a:r>
                        <a:rPr lang="en-US" sz="2400" b="1" dirty="0" smtClean="0">
                          <a:latin typeface="Segoe UI" pitchFamily="34" charset="0"/>
                          <a:ea typeface="Segoe UI" pitchFamily="34" charset="0"/>
                          <a:cs typeface="Segoe UI" pitchFamily="34" charset="0"/>
                        </a:rPr>
                        <a:t> </a:t>
                      </a:r>
                      <a:endParaRPr lang="en-US" sz="2400" b="1" dirty="0">
                        <a:latin typeface="Segoe UI" pitchFamily="34" charset="0"/>
                        <a:ea typeface="Segoe UI" pitchFamily="34" charset="0"/>
                        <a:cs typeface="Segoe UI" pitchFamily="34" charset="0"/>
                      </a:endParaRPr>
                    </a:p>
                  </a:txBody>
                  <a:tcPr marL="68580" marR="68580" marT="0" marB="0"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853076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761412" y="1958370"/>
            <a:ext cx="2667000" cy="2308324"/>
          </a:xfrm>
          <a:prstGeom prst="rect">
            <a:avLst/>
          </a:prstGeom>
          <a:noFill/>
        </p:spPr>
        <p:txBody>
          <a:bodyPr wrap="square" lIns="0" tIns="0" rIns="0" bIns="0" rtlCol="0" anchor="ctr">
            <a:spAutoFit/>
          </a:bodyPr>
          <a:lstStyle/>
          <a:p>
            <a:pPr algn="ctr"/>
            <a:r>
              <a:rPr lang="en-US" sz="15000" dirty="0" smtClean="0">
                <a:latin typeface="+mj-lt"/>
              </a:rPr>
              <a:t>?</a:t>
            </a:r>
          </a:p>
        </p:txBody>
      </p:sp>
    </p:spTree>
    <p:extLst>
      <p:ext uri="{BB962C8B-B14F-4D97-AF65-F5344CB8AC3E}">
        <p14:creationId xmlns:p14="http://schemas.microsoft.com/office/powerpoint/2010/main" val="22227091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What about Bill?</a:t>
            </a:r>
            <a:endParaRPr lang="en-US" dirty="0"/>
          </a:p>
        </p:txBody>
      </p:sp>
      <p:sp>
        <p:nvSpPr>
          <p:cNvPr id="10" name="Text Placeholder 9"/>
          <p:cNvSpPr>
            <a:spLocks noGrp="1"/>
          </p:cNvSpPr>
          <p:nvPr>
            <p:ph type="body" idx="14"/>
          </p:nvPr>
        </p:nvSpPr>
        <p:spPr/>
        <p:txBody>
          <a:bodyPr/>
          <a:lstStyle/>
          <a:p>
            <a:r>
              <a:rPr lang="en-US" dirty="0" smtClean="0">
                <a:solidFill>
                  <a:schemeClr val="bg2">
                    <a:lumMod val="10000"/>
                  </a:schemeClr>
                </a:solidFill>
              </a:rPr>
              <a:t>Follow me on Twitter @</a:t>
            </a:r>
            <a:r>
              <a:rPr lang="en-US" dirty="0" err="1" smtClean="0">
                <a:solidFill>
                  <a:schemeClr val="bg2">
                    <a:lumMod val="10000"/>
                  </a:schemeClr>
                </a:solidFill>
              </a:rPr>
              <a:t>BillRamo</a:t>
            </a:r>
            <a:endParaRPr lang="en-US" dirty="0">
              <a:solidFill>
                <a:schemeClr val="bg2">
                  <a:lumMod val="10000"/>
                </a:schemeClr>
              </a:solidFill>
            </a:endParaRPr>
          </a:p>
        </p:txBody>
      </p:sp>
      <p:sp>
        <p:nvSpPr>
          <p:cNvPr id="11" name="Content Placeholder 10"/>
          <p:cNvSpPr>
            <a:spLocks noGrp="1"/>
          </p:cNvSpPr>
          <p:nvPr>
            <p:ph idx="1"/>
          </p:nvPr>
        </p:nvSpPr>
        <p:spPr>
          <a:xfrm>
            <a:off x="455612" y="1731258"/>
            <a:ext cx="11277600" cy="738664"/>
          </a:xfrm>
        </p:spPr>
        <p:txBody>
          <a:bodyPr/>
          <a:lstStyle/>
          <a:p>
            <a:pPr marL="0" indent="0">
              <a:buNone/>
            </a:pPr>
            <a:r>
              <a:rPr lang="en-US" sz="4800" dirty="0" smtClean="0"/>
              <a:t>  39        24</a:t>
            </a:r>
            <a:r>
              <a:rPr lang="en-US" sz="4800" dirty="0"/>
              <a:t> </a:t>
            </a:r>
            <a:r>
              <a:rPr lang="en-US" sz="4800" dirty="0" smtClean="0"/>
              <a:t>       </a:t>
            </a:r>
            <a:r>
              <a:rPr lang="en-US" sz="4800" dirty="0" smtClean="0"/>
              <a:t> 22         15       6         4</a:t>
            </a:r>
            <a:endParaRPr lang="en-US" sz="3200" dirty="0" smtClean="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1612" y="2821149"/>
            <a:ext cx="1676400" cy="167640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4412" y="2425449"/>
            <a:ext cx="2194200" cy="21942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3212" y="2808173"/>
            <a:ext cx="1689100" cy="2221027"/>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2013" y="2808174"/>
            <a:ext cx="1905000" cy="1428750"/>
          </a:xfrm>
          <a:prstGeom prst="rect">
            <a:avLst/>
          </a:prstGeom>
        </p:spPr>
      </p:pic>
      <p:grpSp>
        <p:nvGrpSpPr>
          <p:cNvPr id="8" name="Group 7"/>
          <p:cNvGrpSpPr/>
          <p:nvPr/>
        </p:nvGrpSpPr>
        <p:grpSpPr>
          <a:xfrm>
            <a:off x="4113212" y="2808173"/>
            <a:ext cx="2277934" cy="939404"/>
            <a:chOff x="4113212" y="2808173"/>
            <a:chExt cx="2277934" cy="939404"/>
          </a:xfrm>
        </p:grpSpPr>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13212" y="2808173"/>
              <a:ext cx="2277934" cy="392227"/>
            </a:xfrm>
            <a:prstGeom prst="rect">
              <a:avLst/>
            </a:prstGeom>
          </p:spPr>
        </p:pic>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223479" y="3297521"/>
              <a:ext cx="2057400" cy="450056"/>
            </a:xfrm>
            <a:prstGeom prst="rect">
              <a:avLst/>
            </a:prstGeom>
          </p:spPr>
        </p:pic>
      </p:grpSp>
      <p:pic>
        <p:nvPicPr>
          <p:cNvPr id="12" name="Picture 1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375167" y="2835170"/>
            <a:ext cx="1529245" cy="1824813"/>
          </a:xfrm>
          <a:prstGeom prst="rect">
            <a:avLst/>
          </a:prstGeom>
        </p:spPr>
      </p:pic>
    </p:spTree>
    <p:extLst>
      <p:ext uri="{BB962C8B-B14F-4D97-AF65-F5344CB8AC3E}">
        <p14:creationId xmlns:p14="http://schemas.microsoft.com/office/powerpoint/2010/main" val="9837208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500" fill="hold"/>
                                        <p:tgtEl>
                                          <p:spTgt spid="3"/>
                                        </p:tgtEl>
                                        <p:attrNameLst>
                                          <p:attrName>ppt_x</p:attrName>
                                        </p:attrNameLst>
                                      </p:cBhvr>
                                      <p:tavLst>
                                        <p:tav tm="0">
                                          <p:val>
                                            <p:strVal val="#ppt_x"/>
                                          </p:val>
                                        </p:tav>
                                        <p:tav tm="100000">
                                          <p:val>
                                            <p:strVal val="#ppt_x"/>
                                          </p:val>
                                        </p:tav>
                                      </p:tavLst>
                                    </p:anim>
                                    <p:anim calcmode="lin" valueType="num">
                                      <p:cBhvr additive="base">
                                        <p:cTn id="3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9799" y="1732508"/>
            <a:ext cx="10563648" cy="4185761"/>
          </a:xfrm>
        </p:spPr>
        <p:txBody>
          <a:bodyPr/>
          <a:lstStyle/>
          <a:p>
            <a:r>
              <a:rPr lang="en-US" dirty="0" smtClean="0"/>
              <a:t>Frustrated trying to justify resources?</a:t>
            </a:r>
          </a:p>
          <a:p>
            <a:r>
              <a:rPr lang="en-US" dirty="0" smtClean="0"/>
              <a:t>Interested in migrating Oracle, MySQL, Sybase, Access to SQL Server?</a:t>
            </a:r>
          </a:p>
          <a:p>
            <a:r>
              <a:rPr lang="en-US" dirty="0" smtClean="0"/>
              <a:t>Do you need guidance in monitoring your systems?</a:t>
            </a:r>
          </a:p>
          <a:p>
            <a:endParaRPr lang="en-US" dirty="0"/>
          </a:p>
          <a:p>
            <a:r>
              <a:rPr lang="en-US" dirty="0" smtClean="0">
                <a:hlinkClick r:id="rId2"/>
              </a:rPr>
              <a:t>Mailto:Bill.Ramos@Adviaya.com</a:t>
            </a:r>
            <a:r>
              <a:rPr lang="en-US" dirty="0" smtClean="0"/>
              <a:t> </a:t>
            </a:r>
            <a:endParaRPr lang="en-US" dirty="0"/>
          </a:p>
        </p:txBody>
      </p:sp>
      <p:sp>
        <p:nvSpPr>
          <p:cNvPr id="3" name="Title 2"/>
          <p:cNvSpPr>
            <a:spLocks noGrp="1"/>
          </p:cNvSpPr>
          <p:nvPr>
            <p:ph type="title"/>
          </p:nvPr>
        </p:nvSpPr>
        <p:spPr/>
        <p:txBody>
          <a:bodyPr/>
          <a:lstStyle/>
          <a:p>
            <a:r>
              <a:rPr lang="en-US" dirty="0" smtClean="0"/>
              <a:t>About Advaiya</a:t>
            </a:r>
            <a:endParaRPr lang="en-US" dirty="0"/>
          </a:p>
        </p:txBody>
      </p:sp>
      <p:sp>
        <p:nvSpPr>
          <p:cNvPr id="4" name="Text Placeholder 3"/>
          <p:cNvSpPr>
            <a:spLocks noGrp="1"/>
          </p:cNvSpPr>
          <p:nvPr>
            <p:ph type="body" idx="14"/>
          </p:nvPr>
        </p:nvSpPr>
        <p:spPr/>
        <p:txBody>
          <a:bodyPr/>
          <a:lstStyle/>
          <a:p>
            <a:endParaRPr lang="en-US"/>
          </a:p>
        </p:txBody>
      </p:sp>
    </p:spTree>
    <p:extLst>
      <p:ext uri="{BB962C8B-B14F-4D97-AF65-F5344CB8AC3E}">
        <p14:creationId xmlns:p14="http://schemas.microsoft.com/office/powerpoint/2010/main" val="22853807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409986226"/>
              </p:ext>
            </p:extLst>
          </p:nvPr>
        </p:nvGraphicFramePr>
        <p:xfrm>
          <a:off x="509799" y="1732508"/>
          <a:ext cx="10563648" cy="42110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r>
              <a:rPr lang="en-US" dirty="0" smtClean="0"/>
              <a:t>Welcome to the show</a:t>
            </a:r>
            <a:endParaRPr lang="en-US" dirty="0"/>
          </a:p>
        </p:txBody>
      </p:sp>
      <p:sp>
        <p:nvSpPr>
          <p:cNvPr id="4" name="Text Placeholder 3"/>
          <p:cNvSpPr>
            <a:spLocks noGrp="1"/>
          </p:cNvSpPr>
          <p:nvPr>
            <p:ph type="body" idx="14"/>
          </p:nvPr>
        </p:nvSpPr>
        <p:spPr/>
        <p:txBody>
          <a:bodyPr/>
          <a:lstStyle/>
          <a:p>
            <a:endParaRPr lang="en-US"/>
          </a:p>
        </p:txBody>
      </p:sp>
    </p:spTree>
    <p:extLst>
      <p:ext uri="{BB962C8B-B14F-4D97-AF65-F5344CB8AC3E}">
        <p14:creationId xmlns:p14="http://schemas.microsoft.com/office/powerpoint/2010/main" val="22792608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Let’s go hunting</a:t>
            </a:r>
            <a:endParaRPr lang="en-US" dirty="0"/>
          </a:p>
        </p:txBody>
      </p:sp>
      <p:sp>
        <p:nvSpPr>
          <p:cNvPr id="7" name="Content Placeholder 6"/>
          <p:cNvSpPr>
            <a:spLocks noGrp="1"/>
          </p:cNvSpPr>
          <p:nvPr>
            <p:ph sz="half" idx="2"/>
          </p:nvPr>
        </p:nvSpPr>
        <p:spPr>
          <a:xfrm>
            <a:off x="6856412" y="1600201"/>
            <a:ext cx="4722972" cy="2819399"/>
          </a:xfrm>
        </p:spPr>
        <p:txBody>
          <a:bodyPr anchor="ctr">
            <a:normAutofit fontScale="70000" lnSpcReduction="20000"/>
          </a:bodyPr>
          <a:lstStyle/>
          <a:p>
            <a:r>
              <a:rPr lang="en-US" sz="6000" dirty="0" smtClean="0"/>
              <a:t>Catch them in the act</a:t>
            </a:r>
          </a:p>
          <a:p>
            <a:r>
              <a:rPr lang="en-US" sz="6000" dirty="0" smtClean="0"/>
              <a:t>Catch them after you’ve gone home</a:t>
            </a:r>
            <a:endParaRPr lang="en-US" sz="6000" dirty="0"/>
          </a:p>
        </p:txBody>
      </p:sp>
      <p:sp>
        <p:nvSpPr>
          <p:cNvPr id="2" name="Content Placeholder 1"/>
          <p:cNvSpPr>
            <a:spLocks noGrp="1"/>
          </p:cNvSpPr>
          <p:nvPr>
            <p:ph sz="half" idx="1"/>
          </p:nvPr>
        </p:nvSpPr>
        <p:spPr/>
        <p:txBody>
          <a:bodyPr/>
          <a:lstStyle/>
          <a:p>
            <a:endParaRPr lang="en-US"/>
          </a:p>
        </p:txBody>
      </p:sp>
      <p:sp>
        <p:nvSpPr>
          <p:cNvPr id="5" name="Rectangle 4"/>
          <p:cNvSpPr/>
          <p:nvPr/>
        </p:nvSpPr>
        <p:spPr bwMode="auto">
          <a:xfrm>
            <a:off x="608012" y="1600200"/>
            <a:ext cx="5410200" cy="4648200"/>
          </a:xfrm>
          <a:prstGeom prst="rect">
            <a:avLst/>
          </a:prstGeom>
          <a:blipFill>
            <a:blip r:embed="rId2"/>
            <a:stretch>
              <a:fillRect/>
            </a:stretch>
          </a:blip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1404916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 you just learn?</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19303" y="1688951"/>
            <a:ext cx="5732090" cy="4324244"/>
          </a:xfrm>
        </p:spPr>
      </p:pic>
      <p:sp>
        <p:nvSpPr>
          <p:cNvPr id="4" name="Content Placeholder 3"/>
          <p:cNvSpPr>
            <a:spLocks noGrp="1"/>
          </p:cNvSpPr>
          <p:nvPr>
            <p:ph sz="half" idx="2"/>
          </p:nvPr>
        </p:nvSpPr>
        <p:spPr>
          <a:xfrm>
            <a:off x="6195986" y="1600201"/>
            <a:ext cx="5383398" cy="3031599"/>
          </a:xfrm>
        </p:spPr>
        <p:txBody>
          <a:bodyPr/>
          <a:lstStyle/>
          <a:p>
            <a:r>
              <a:rPr lang="en-US" sz="4800" dirty="0" smtClean="0"/>
              <a:t>Activity Monitor for the “now”</a:t>
            </a:r>
          </a:p>
          <a:p>
            <a:r>
              <a:rPr lang="en-US" sz="4800" dirty="0" smtClean="0"/>
              <a:t>MDW Reports for the “past”</a:t>
            </a:r>
          </a:p>
        </p:txBody>
      </p:sp>
    </p:spTree>
    <p:extLst>
      <p:ext uri="{BB962C8B-B14F-4D97-AF65-F5344CB8AC3E}">
        <p14:creationId xmlns:p14="http://schemas.microsoft.com/office/powerpoint/2010/main" val="40365054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How does stuff work?</a:t>
            </a:r>
            <a:endParaRPr lang="en-US" dirty="0"/>
          </a:p>
        </p:txBody>
      </p:sp>
      <p:sp>
        <p:nvSpPr>
          <p:cNvPr id="7" name="Content Placeholder 6"/>
          <p:cNvSpPr>
            <a:spLocks noGrp="1"/>
          </p:cNvSpPr>
          <p:nvPr>
            <p:ph sz="half" idx="2"/>
          </p:nvPr>
        </p:nvSpPr>
        <p:spPr>
          <a:xfrm>
            <a:off x="6195986" y="1600201"/>
            <a:ext cx="5383398" cy="3428999"/>
          </a:xfrm>
        </p:spPr>
        <p:txBody>
          <a:bodyPr anchor="t">
            <a:noAutofit/>
          </a:bodyPr>
          <a:lstStyle/>
          <a:p>
            <a:r>
              <a:rPr lang="en-US" sz="4000" dirty="0" smtClean="0"/>
              <a:t>Activity Monitor</a:t>
            </a:r>
          </a:p>
          <a:p>
            <a:r>
              <a:rPr lang="en-US" sz="4000" dirty="0" smtClean="0"/>
              <a:t>Data Collector and MDW Reports</a:t>
            </a:r>
          </a:p>
          <a:p>
            <a:r>
              <a:rPr lang="en-US" sz="4000" dirty="0" smtClean="0"/>
              <a:t>MDW Schema</a:t>
            </a:r>
          </a:p>
          <a:p>
            <a:r>
              <a:rPr lang="en-US" sz="4000" dirty="0" smtClean="0"/>
              <a:t>Stuff you shouldn’t touch</a:t>
            </a:r>
            <a:endParaRPr lang="en-US" sz="4000"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31812" y="1219200"/>
            <a:ext cx="5408403" cy="4724400"/>
          </a:xfrm>
        </p:spPr>
      </p:pic>
    </p:spTree>
    <p:extLst>
      <p:ext uri="{BB962C8B-B14F-4D97-AF65-F5344CB8AC3E}">
        <p14:creationId xmlns:p14="http://schemas.microsoft.com/office/powerpoint/2010/main" val="1061889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 you just learn?</a:t>
            </a:r>
            <a:endParaRPr lang="en-US" dirty="0"/>
          </a:p>
        </p:txBody>
      </p:sp>
      <p:sp>
        <p:nvSpPr>
          <p:cNvPr id="4" name="Content Placeholder 3"/>
          <p:cNvSpPr>
            <a:spLocks noGrp="1"/>
          </p:cNvSpPr>
          <p:nvPr>
            <p:ph sz="half" idx="2"/>
          </p:nvPr>
        </p:nvSpPr>
        <p:spPr>
          <a:xfrm>
            <a:off x="6195986" y="1600201"/>
            <a:ext cx="5383398" cy="4185761"/>
          </a:xfrm>
        </p:spPr>
        <p:txBody>
          <a:bodyPr/>
          <a:lstStyle/>
          <a:p>
            <a:r>
              <a:rPr lang="en-US" dirty="0" smtClean="0"/>
              <a:t>Activity Monitor using </a:t>
            </a:r>
            <a:r>
              <a:rPr lang="en-US" dirty="0" err="1" smtClean="0"/>
              <a:t>tempdb</a:t>
            </a:r>
            <a:r>
              <a:rPr lang="en-US" dirty="0" smtClean="0"/>
              <a:t> at a regular interval</a:t>
            </a:r>
          </a:p>
          <a:p>
            <a:r>
              <a:rPr lang="en-US" dirty="0" smtClean="0"/>
              <a:t>DC using SSIS and collection sets to collect data</a:t>
            </a:r>
          </a:p>
          <a:p>
            <a:r>
              <a:rPr lang="en-US" dirty="0" smtClean="0"/>
              <a:t>MDW houses the data with reports to see history</a:t>
            </a:r>
            <a:endParaRPr lang="en-US" dirty="0"/>
          </a:p>
          <a:p>
            <a:r>
              <a:rPr lang="en-US" dirty="0" smtClean="0"/>
              <a:t>Script collection sets to see what is collected</a:t>
            </a:r>
          </a:p>
          <a:p>
            <a:r>
              <a:rPr lang="en-US" dirty="0" smtClean="0"/>
              <a:t>Don’t mess with the jobs</a:t>
            </a:r>
            <a:endParaRPr lang="en-US" dirty="0"/>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93968" y="1809343"/>
            <a:ext cx="5724242" cy="3246751"/>
          </a:xfrm>
        </p:spPr>
      </p:pic>
    </p:spTree>
    <p:extLst>
      <p:ext uri="{BB962C8B-B14F-4D97-AF65-F5344CB8AC3E}">
        <p14:creationId xmlns:p14="http://schemas.microsoft.com/office/powerpoint/2010/main" val="40087702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does the future hold?</a:t>
            </a:r>
            <a:endParaRPr lang="en-US" dirty="0"/>
          </a:p>
        </p:txBody>
      </p:sp>
      <p:sp>
        <p:nvSpPr>
          <p:cNvPr id="7" name="Content Placeholder 6"/>
          <p:cNvSpPr>
            <a:spLocks noGrp="1"/>
          </p:cNvSpPr>
          <p:nvPr>
            <p:ph sz="half" idx="2"/>
          </p:nvPr>
        </p:nvSpPr>
        <p:spPr>
          <a:xfrm>
            <a:off x="6195986" y="1600201"/>
            <a:ext cx="5383398" cy="3428999"/>
          </a:xfrm>
        </p:spPr>
        <p:txBody>
          <a:bodyPr anchor="t">
            <a:noAutofit/>
          </a:bodyPr>
          <a:lstStyle/>
          <a:p>
            <a:r>
              <a:rPr lang="en-US" sz="4000" dirty="0" smtClean="0"/>
              <a:t>Is System Center Operations Manager in your future?</a:t>
            </a:r>
            <a:endParaRPr lang="en-US" sz="4000" dirty="0"/>
          </a:p>
        </p:txBody>
      </p:sp>
      <p:pic>
        <p:nvPicPr>
          <p:cNvPr id="3" name="Content Placeholder 2"/>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08012" y="1295400"/>
            <a:ext cx="4741332" cy="4267200"/>
          </a:xfrm>
        </p:spPr>
      </p:pic>
    </p:spTree>
    <p:extLst>
      <p:ext uri="{BB962C8B-B14F-4D97-AF65-F5344CB8AC3E}">
        <p14:creationId xmlns:p14="http://schemas.microsoft.com/office/powerpoint/2010/main" val="3744939613"/>
      </p:ext>
    </p:extLst>
  </p:cSld>
  <p:clrMapOvr>
    <a:masterClrMapping/>
  </p:clrMapOvr>
  <p:timing>
    <p:tnLst>
      <p:par>
        <p:cTn id="1" dur="indefinite" restart="never" nodeType="tmRoot"/>
      </p:par>
    </p:tnLst>
  </p:timing>
</p:sld>
</file>

<file path=ppt/theme/theme1.xml><?xml version="1.0" encoding="utf-8"?>
<a:theme xmlns:a="http://schemas.openxmlformats.org/drawingml/2006/main" name="WPC2010_breakout_arcguide[1]">
  <a:themeElements>
    <a:clrScheme name="Consulting">
      <a:dk1>
        <a:srgbClr val="595959"/>
      </a:dk1>
      <a:lt1>
        <a:srgbClr val="FFFFFF"/>
      </a:lt1>
      <a:dk2>
        <a:srgbClr val="0070C0"/>
      </a:dk2>
      <a:lt2>
        <a:srgbClr val="DDDDDD"/>
      </a:lt2>
      <a:accent1>
        <a:srgbClr val="5191CD"/>
      </a:accent1>
      <a:accent2>
        <a:srgbClr val="A4D7F4"/>
      </a:accent2>
      <a:accent3>
        <a:srgbClr val="A4D7F4"/>
      </a:accent3>
      <a:accent4>
        <a:srgbClr val="2D86E7"/>
      </a:accent4>
      <a:accent5>
        <a:srgbClr val="755DCB"/>
      </a:accent5>
      <a:accent6>
        <a:srgbClr val="777777"/>
      </a:accent6>
      <a:hlink>
        <a:srgbClr val="5191CD"/>
      </a:hlink>
      <a:folHlink>
        <a:srgbClr val="595959"/>
      </a:folHlink>
    </a:clrScheme>
    <a:fontScheme name="Custom 3">
      <a:majorFont>
        <a:latin typeface="Segoe Light"/>
        <a:ea typeface=""/>
        <a:cs typeface=""/>
      </a:majorFont>
      <a:minorFont>
        <a:latin typeface="Segoe"/>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sz="1400" dirty="0" smtClean="0">
            <a:latin typeface="+mj-lt"/>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B15D1585925704185D0503DE191489A" ma:contentTypeVersion="0" ma:contentTypeDescription="Create a new document." ma:contentTypeScope="" ma:versionID="2d8b14c6532867a20ed86fe4a8705d0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F9DA246-AC55-4C04-BF60-6E725989DB51}">
  <ds:schemaRefs>
    <ds:schemaRef ds:uri="http://schemas.microsoft.com/sharepoint/v3/contenttype/forms"/>
  </ds:schemaRefs>
</ds:datastoreItem>
</file>

<file path=customXml/itemProps2.xml><?xml version="1.0" encoding="utf-8"?>
<ds:datastoreItem xmlns:ds="http://schemas.openxmlformats.org/officeDocument/2006/customXml" ds:itemID="{4618A0F3-1E73-4962-9787-EA96A4FE32A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29000B8F-BED5-44BD-B897-3A08834D9577}">
  <ds:schemaRefs>
    <ds:schemaRef ds:uri="http://purl.org/dc/dcmitype/"/>
    <ds:schemaRef ds:uri="http://purl.org/dc/terms/"/>
    <ds:schemaRef ds:uri="http://schemas.microsoft.com/office/2006/documentManagement/types"/>
    <ds:schemaRef ds:uri="http://schemas.microsoft.com/office/2006/metadata/properties"/>
    <ds:schemaRef ds:uri="http://schemas.openxmlformats.org/package/2006/metadata/core-properties"/>
    <ds:schemaRef ds:uri="http://www.w3.org/XML/1998/namespace"/>
    <ds:schemaRef ds:uri="http://purl.org/dc/elements/1.1/"/>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20552</TotalTime>
  <Words>533</Words>
  <Application>Microsoft Office PowerPoint</Application>
  <PresentationFormat>Custom</PresentationFormat>
  <Paragraphs>85</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WPC2010_breakout_arcguide[1]</vt:lpstr>
      <vt:lpstr>Microsoft SQL Server Performance Data Collection Strategies</vt:lpstr>
      <vt:lpstr>What about Bill?</vt:lpstr>
      <vt:lpstr>About Advaiya</vt:lpstr>
      <vt:lpstr>Welcome to the show</vt:lpstr>
      <vt:lpstr>Let’s go hunting</vt:lpstr>
      <vt:lpstr>What did you just learn?</vt:lpstr>
      <vt:lpstr>How does stuff work?</vt:lpstr>
      <vt:lpstr>What did you just learn?</vt:lpstr>
      <vt:lpstr>What does the future hold?</vt:lpstr>
      <vt:lpstr>SCOM 2007 R2 Provides Historical Data and Actionable UI Based on Selected SQL Instance</vt:lpstr>
      <vt:lpstr>SQL Server DC and MDW Provides Detailed Context</vt:lpstr>
      <vt:lpstr>SCOM Now Shows Health State</vt:lpstr>
      <vt:lpstr>MDW Power Comes at a Cost</vt:lpstr>
      <vt:lpstr>How to Optimize Data Collection?</vt:lpstr>
      <vt:lpstr>Just in case you didn’t ask</vt:lpstr>
      <vt:lpstr>Resources</vt:lpstr>
      <vt:lpstr>PowerPoint Presentation</vt:lpstr>
    </vt:vector>
  </TitlesOfParts>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Intelligence RFP Response</dc:title>
  <dc:creator>Advaiya, Inc.</dc:creator>
  <cp:lastModifiedBy>Bill Ramos</cp:lastModifiedBy>
  <cp:revision>775</cp:revision>
  <cp:lastPrinted>2010-07-29T22:45:31Z</cp:lastPrinted>
  <dcterms:created xsi:type="dcterms:W3CDTF">2010-05-27T18:30:42Z</dcterms:created>
  <dcterms:modified xsi:type="dcterms:W3CDTF">2011-02-19T16:29:04Z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0x0101004B15D1585925704185D0503DE191489A</vt:lpwstr>
  </property>
  <property fmtid="{D5CDD505-2E9C-101B-9397-08002B2CF9AE}" pid="3" name="TaxKeyword">
    <vt:lpwstr/>
  </property>
  <property fmtid="{D5CDD505-2E9C-101B-9397-08002B2CF9AE}" pid="4" name="TaxKeywordTaxHTField">
    <vt:lpwstr/>
  </property>
</Properties>
</file>