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12192000" cy="6858000"/>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1B5E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46675" autoAdjust="0"/>
  </p:normalViewPr>
  <p:slideViewPr>
    <p:cSldViewPr snapToGrid="0">
      <p:cViewPr>
        <p:scale>
          <a:sx n="50" d="100"/>
          <a:sy n="50" d="100"/>
        </p:scale>
        <p:origin x="1445" y="29"/>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7984303-D4CD-45D3-AFFA-1E72D284CDBC}" type="datetimeFigureOut">
              <a:rPr lang="es-ES" smtClean="0"/>
              <a:t>26/01/2015</a:t>
            </a:fld>
            <a:endParaRPr lang="es-E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E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86EC05F-C80D-484B-8472-FD323DCCA095}" type="slidenum">
              <a:rPr lang="es-ES" smtClean="0"/>
              <a:t>‹#›</a:t>
            </a:fld>
            <a:endParaRPr lang="es-ES"/>
          </a:p>
        </p:txBody>
      </p:sp>
    </p:spTree>
    <p:extLst>
      <p:ext uri="{BB962C8B-B14F-4D97-AF65-F5344CB8AC3E}">
        <p14:creationId xmlns:p14="http://schemas.microsoft.com/office/powerpoint/2010/main" val="17563241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msdn.microsoft.com/en-us/library/azure/hh367516.aspx" TargetMode="External"/><Relationship Id="rId2" Type="http://schemas.openxmlformats.org/officeDocument/2006/relationships/slide" Target="../slides/slide16.xml"/><Relationship Id="rId1" Type="http://schemas.openxmlformats.org/officeDocument/2006/relationships/notesMaster" Target="../notesMasters/notesMaster1.xml"/><Relationship Id="rId5" Type="http://schemas.openxmlformats.org/officeDocument/2006/relationships/hyperlink" Target="https://msdn.microsoft.com/en-us/library/azure/hh293080.aspx" TargetMode="External"/><Relationship Id="rId4" Type="http://schemas.openxmlformats.org/officeDocument/2006/relationships/hyperlink" Target="https://msdn.microsoft.com/en-us/library/azure/microsoft.servicebus.namespacemanager.aspx" TargetMode="Externa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dirty="0" smtClean="0"/>
              <a:t>Hablar del mundo</a:t>
            </a:r>
            <a:r>
              <a:rPr lang="es-ES" baseline="0" dirty="0" smtClean="0"/>
              <a:t> de los datos</a:t>
            </a:r>
            <a:endParaRPr lang="es-ES" dirty="0"/>
          </a:p>
        </p:txBody>
      </p:sp>
      <p:sp>
        <p:nvSpPr>
          <p:cNvPr id="4" name="Slide Number Placeholder 3"/>
          <p:cNvSpPr>
            <a:spLocks noGrp="1"/>
          </p:cNvSpPr>
          <p:nvPr>
            <p:ph type="sldNum" sz="quarter" idx="10"/>
          </p:nvPr>
        </p:nvSpPr>
        <p:spPr/>
        <p:txBody>
          <a:bodyPr/>
          <a:lstStyle/>
          <a:p>
            <a:fld id="{486EC05F-C80D-484B-8472-FD323DCCA095}" type="slidenum">
              <a:rPr lang="es-ES" smtClean="0"/>
              <a:t>3</a:t>
            </a:fld>
            <a:endParaRPr lang="es-ES"/>
          </a:p>
        </p:txBody>
      </p:sp>
    </p:spTree>
    <p:extLst>
      <p:ext uri="{BB962C8B-B14F-4D97-AF65-F5344CB8AC3E}">
        <p14:creationId xmlns:p14="http://schemas.microsoft.com/office/powerpoint/2010/main" val="37860385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10"/>
          </p:nvPr>
        </p:nvSpPr>
        <p:spPr/>
        <p:txBody>
          <a:bodyPr/>
          <a:lstStyle/>
          <a:p>
            <a:fld id="{621B9062-0523-4D26-BA28-8B9264A72E98}" type="slidenum">
              <a:rPr lang="en-US" smtClean="0"/>
              <a:t>8</a:t>
            </a:fld>
            <a:endParaRPr lang="en-US"/>
          </a:p>
        </p:txBody>
      </p:sp>
    </p:spTree>
    <p:extLst>
      <p:ext uri="{BB962C8B-B14F-4D97-AF65-F5344CB8AC3E}">
        <p14:creationId xmlns:p14="http://schemas.microsoft.com/office/powerpoint/2010/main" val="150628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10"/>
          </p:nvPr>
        </p:nvSpPr>
        <p:spPr/>
        <p:txBody>
          <a:bodyPr/>
          <a:lstStyle/>
          <a:p>
            <a:fld id="{621B9062-0523-4D26-BA28-8B9264A72E98}" type="slidenum">
              <a:rPr lang="en-US" smtClean="0"/>
              <a:t>9</a:t>
            </a:fld>
            <a:endParaRPr lang="en-US"/>
          </a:p>
        </p:txBody>
      </p:sp>
    </p:spTree>
    <p:extLst>
      <p:ext uri="{BB962C8B-B14F-4D97-AF65-F5344CB8AC3E}">
        <p14:creationId xmlns:p14="http://schemas.microsoft.com/office/powerpoint/2010/main" val="36960472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10"/>
          </p:nvPr>
        </p:nvSpPr>
        <p:spPr/>
        <p:txBody>
          <a:bodyPr/>
          <a:lstStyle/>
          <a:p>
            <a:fld id="{621B9062-0523-4D26-BA28-8B9264A72E98}" type="slidenum">
              <a:rPr lang="en-US" smtClean="0"/>
              <a:t>10</a:t>
            </a:fld>
            <a:endParaRPr lang="en-US"/>
          </a:p>
        </p:txBody>
      </p:sp>
    </p:spTree>
    <p:extLst>
      <p:ext uri="{BB962C8B-B14F-4D97-AF65-F5344CB8AC3E}">
        <p14:creationId xmlns:p14="http://schemas.microsoft.com/office/powerpoint/2010/main" val="9283096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10"/>
          </p:nvPr>
        </p:nvSpPr>
        <p:spPr/>
        <p:txBody>
          <a:bodyPr/>
          <a:lstStyle/>
          <a:p>
            <a:fld id="{621B9062-0523-4D26-BA28-8B9264A72E98}" type="slidenum">
              <a:rPr lang="en-US" smtClean="0"/>
              <a:t>11</a:t>
            </a:fld>
            <a:endParaRPr lang="en-US"/>
          </a:p>
        </p:txBody>
      </p:sp>
    </p:spTree>
    <p:extLst>
      <p:ext uri="{BB962C8B-B14F-4D97-AF65-F5344CB8AC3E}">
        <p14:creationId xmlns:p14="http://schemas.microsoft.com/office/powerpoint/2010/main" val="21152322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effectLst/>
              </a:rPr>
              <a:t>The central component of Service Bus is a centralized (but highly load-balanced) relay service that supports a variety of different transport protocols and Web services standards. This includes SOAP, WS-*, and even REST. The relay service provides a variety of different relay connectivity options and can even help negotiate direct peer-to-peer connections when it is possible. Service Bus is optimized for .NET developers who use the Windows Communication Foundation (WCF), both with regard to performance and usability, and provides full access to its relay service through SOAP and REST interfaces. This makes it possible for any SOAP or REST programming environment to integrate with it. </a:t>
            </a:r>
          </a:p>
          <a:p>
            <a:r>
              <a:rPr lang="en-US" dirty="0" smtClean="0">
                <a:effectLst/>
              </a:rPr>
              <a:t>The relay service supports traditional one-way messaging, request/response messaging, and peer-to-peer messaging. It also supports event distribution at Internet-scope to enable publish/subscribe scenarios and bi-directional socket communication for increased point-to-point efficiency. In the relayed messaging pattern, an </a:t>
            </a:r>
            <a:r>
              <a:rPr lang="en-US" dirty="0" err="1" smtClean="0">
                <a:effectLst/>
              </a:rPr>
              <a:t>on-premise</a:t>
            </a:r>
            <a:r>
              <a:rPr lang="en-US" dirty="0" smtClean="0">
                <a:effectLst/>
              </a:rPr>
              <a:t> service connects to the relay service through an outbound port and creates a bi-directional socket for communication tied to a particular rendezvous address. The client can then communicate with the on-premises service by sending messages to the relay service targeting the rendezvous address. The relay service will then “relay” messages to the on-premises service through the bi-directional socket already in place. The client does not need a direct connection to the on-premises service nor is it required to know where the service resides, and the on-premises service does not need any inbound ports open on the firewall.</a:t>
            </a:r>
          </a:p>
          <a:p>
            <a:r>
              <a:rPr lang="en-US" dirty="0" smtClean="0">
                <a:effectLst/>
              </a:rPr>
              <a:t>You must initiate the connection between your </a:t>
            </a:r>
            <a:r>
              <a:rPr lang="en-US" dirty="0" err="1" smtClean="0">
                <a:effectLst/>
              </a:rPr>
              <a:t>on-premise</a:t>
            </a:r>
            <a:r>
              <a:rPr lang="en-US" dirty="0" smtClean="0">
                <a:effectLst/>
              </a:rPr>
              <a:t> service and the relay service, using a suite of WCF “relay” bindings. Behind the scenes, the relay bindings map to new transport binding elements designed to create WCF channel components that integrate with the Service Bus in the cloud. </a:t>
            </a:r>
          </a:p>
          <a:p>
            <a:r>
              <a:rPr lang="en-US" dirty="0" smtClean="0">
                <a:effectLst/>
              </a:rPr>
              <a:t>Relayed messaging provides many benefits, but requires the server and client to both be online at the same time in order to send and receive messages. This is not optimal for HTTP-style communication, in which the requests may not be typically long lived, nor for clients that connect only occasionally, such as browsers, mobile applications, and so on. Brokered messaging supports decoupled communication, and has its own advantages; clients and servers can connect when needed and perform their operations in an asynchronous manner.</a:t>
            </a:r>
          </a:p>
        </p:txBody>
      </p:sp>
      <p:sp>
        <p:nvSpPr>
          <p:cNvPr id="4" name="Slide Number Placeholder 3"/>
          <p:cNvSpPr>
            <a:spLocks noGrp="1"/>
          </p:cNvSpPr>
          <p:nvPr>
            <p:ph type="sldNum" sz="quarter" idx="10"/>
          </p:nvPr>
        </p:nvSpPr>
        <p:spPr/>
        <p:txBody>
          <a:bodyPr/>
          <a:lstStyle/>
          <a:p>
            <a:fld id="{486EC05F-C80D-484B-8472-FD323DCCA095}" type="slidenum">
              <a:rPr lang="es-ES" smtClean="0"/>
              <a:t>14</a:t>
            </a:fld>
            <a:endParaRPr lang="es-ES"/>
          </a:p>
        </p:txBody>
      </p:sp>
    </p:spTree>
    <p:extLst>
      <p:ext uri="{BB962C8B-B14F-4D97-AF65-F5344CB8AC3E}">
        <p14:creationId xmlns:p14="http://schemas.microsoft.com/office/powerpoint/2010/main" val="37385570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effectLst/>
              </a:rPr>
              <a:t>Brokered Messaging</a:t>
            </a:r>
          </a:p>
          <a:p>
            <a:r>
              <a:rPr lang="en-US" dirty="0" smtClean="0">
                <a:effectLst/>
              </a:rPr>
              <a:t>In contrast to the relayed messaging scheme, brokered messaging can be thought of as asynchronous, or “temporally decoupled.” Producers (senders) and consumers (receivers) do not have to be online at the same time. The messaging infrastructure reliably stores messages in a “broker” (such as a queue) until the consuming party is ready to receive them. This allows the components of the distributed application to be disconnected, either voluntarily; for example, for maintenance, or due to a component crash, without affecting the entire system. Furthermore, the receiving application may only have to come online during certain times of the day, such as an inventory management system that only is required to run at the end of the business day.</a:t>
            </a:r>
          </a:p>
          <a:p>
            <a:r>
              <a:rPr lang="en-US" dirty="0" smtClean="0">
                <a:effectLst/>
              </a:rPr>
              <a:t>The core components of the Service Bus brokered messaging infrastructure are queues, topics, and subscriptions. These components enable new asynchronous messaging scenarios, such as temporal decoupling, publish/subscribe, and load balancing. For more information about these structures, see </a:t>
            </a:r>
            <a:r>
              <a:rPr lang="en-US" dirty="0" smtClean="0">
                <a:effectLst/>
                <a:hlinkClick r:id="rId3"/>
              </a:rPr>
              <a:t>Service Bus Queues, Topics, and Subscriptions</a:t>
            </a:r>
            <a:r>
              <a:rPr lang="en-US" dirty="0" smtClean="0">
                <a:effectLst/>
              </a:rPr>
              <a:t>.</a:t>
            </a:r>
          </a:p>
          <a:p>
            <a:r>
              <a:rPr lang="en-US" dirty="0" smtClean="0">
                <a:effectLst/>
              </a:rPr>
              <a:t>As with the relayed messaging infrastructure, the brokered messaging capability is provided for WCF and .NET Framework programmers, and also via REST.</a:t>
            </a:r>
          </a:p>
          <a:p>
            <a:endParaRPr lang="en-US" dirty="0" smtClean="0">
              <a:effectLst/>
            </a:endParaRPr>
          </a:p>
          <a:p>
            <a:r>
              <a:rPr lang="en-US" dirty="0" smtClean="0">
                <a:effectLst/>
              </a:rPr>
              <a:t>Leer : https://msdn.microsoft.com/en-us/library/azure/hh367516.aspx </a:t>
            </a:r>
          </a:p>
          <a:p>
            <a:endParaRPr lang="en-US" dirty="0" smtClean="0">
              <a:effectLst/>
            </a:endParaRPr>
          </a:p>
          <a:p>
            <a:r>
              <a:rPr lang="en-US" dirty="0" smtClean="0">
                <a:effectLst/>
              </a:rPr>
              <a:t>Queues offer First In, First Out (FIFO) message delivery to one or more competing consumers. That is, messages are typically expected to be received and processed by the receivers in the temporal order in which they were added to the queue, and each message is received and processed by only one message consumer. A key benefit of using queues is to achieve “temporal decoupling” of application components. In other words, the producers (senders) and consumers (receivers) do not have to be sending and receiving messages at the same time, because messages are stored durably in the queue. Furthermore, the producer does not have to wait for a reply from the consumer in order to continue to process and send messages. </a:t>
            </a:r>
          </a:p>
          <a:p>
            <a:r>
              <a:rPr lang="en-US" dirty="0" smtClean="0">
                <a:effectLst/>
              </a:rPr>
              <a:t>A related benefit is “load leveling,” which enables producers and consumers to send and receive messages at different rates. In many applications, the system load varies over time; however, the processing time required for each unit of work is typically constant. Intermediating message producers and consumers with a queue means that the consuming application only has to be provisioned to be able to handle average load instead of peak load. The depth of the queue grows and contracts as the incoming load varies. This directly saves money with regard to the amount of infrastructure required to service the application load. As the load increases, more worker processes can be added to read from the queue. Each message is processed by only one of the worker processes. Furthermore, this pull-based load balancing allows for optimum use of the worker computers even if the worker computers differ with regard to processing power, as they will pull messages at their own maximum rate. This pattern is often termed the “competing consumer” pattern.</a:t>
            </a:r>
          </a:p>
          <a:p>
            <a:r>
              <a:rPr lang="en-US" dirty="0" smtClean="0">
                <a:effectLst/>
              </a:rPr>
              <a:t>Using queues to intermediate between message producers and consumers provides an inherent loose coupling between the components. Because producers and consumers are not aware of each other, a consumer can be upgraded without having any effect on the producer.</a:t>
            </a:r>
          </a:p>
          <a:p>
            <a:endParaRPr lang="en-US" dirty="0" smtClean="0">
              <a:effectLst/>
            </a:endParaRPr>
          </a:p>
          <a:p>
            <a:endParaRPr lang="en-US" dirty="0" smtClean="0">
              <a:effectLst/>
            </a:endParaRPr>
          </a:p>
          <a:p>
            <a:r>
              <a:rPr lang="en-US" dirty="0" smtClean="0">
                <a:effectLst/>
              </a:rPr>
              <a:t>In contrast to queues, in which each message is processed by a single consumer, topics and subscriptions provide a one-to-many form of communication, in a “publish/subscribe” pattern. Useful for scaling to very large numbers of recipients, each published message is made available to each subscription registered with the topic. Messages are sent to a topic and delivered to one or more associated subscriptions, depending on filter rules that can be set on a per-subscription basis. The subscriptions can use additional filters to restrict the messages that they want to receive. Messages are sent to a topic in the same way they are sent to a queue, but messages are not received from the topic directly. Instead, they are received from subscriptions. A topic subscription resembles a virtual queue that receives copies of the messages that are sent to the topic. Messages are received from a subscription identically to the way they are received from a queue.</a:t>
            </a:r>
          </a:p>
          <a:p>
            <a:r>
              <a:rPr lang="en-US" dirty="0" smtClean="0">
                <a:effectLst/>
              </a:rPr>
              <a:t>By way of comparison, the message-sending functionality of a queue maps directly to a topic and its message-receiving functionality maps to a subscription. Among other things, this means that subscriptions support the same patterns described earlier in this section with regard to queues: competing consumer, temporal decoupling, load leveling, and load balancing.</a:t>
            </a:r>
          </a:p>
          <a:p>
            <a:r>
              <a:rPr lang="en-US" dirty="0" smtClean="0">
                <a:effectLst/>
              </a:rPr>
              <a:t>Creating a topic is similar to creating a queue, as shown in the example in the previous section. Create the service URI, and then use the </a:t>
            </a:r>
            <a:r>
              <a:rPr lang="en-US" dirty="0" err="1" smtClean="0">
                <a:effectLst/>
                <a:hlinkClick r:id="rId4"/>
              </a:rPr>
              <a:t>NamespaceManager</a:t>
            </a:r>
            <a:r>
              <a:rPr lang="en-US" dirty="0" smtClean="0">
                <a:effectLst/>
              </a:rPr>
              <a:t> class to create the namespace client. You can then create a topic using the </a:t>
            </a:r>
            <a:r>
              <a:rPr lang="en-US" dirty="0" err="1" smtClean="0">
                <a:effectLst/>
                <a:hlinkClick r:id="rId5"/>
              </a:rPr>
              <a:t>Microsoft.ServiceBus.NamespaceManager.CreateTopic</a:t>
            </a:r>
            <a:r>
              <a:rPr lang="en-US" dirty="0" smtClean="0">
                <a:effectLst/>
                <a:hlinkClick r:id="rId5"/>
              </a:rPr>
              <a:t>(</a:t>
            </a:r>
            <a:r>
              <a:rPr lang="en-US" dirty="0" err="1" smtClean="0">
                <a:effectLst/>
                <a:hlinkClick r:id="rId5"/>
              </a:rPr>
              <a:t>System.String</a:t>
            </a:r>
            <a:r>
              <a:rPr lang="en-US" dirty="0" smtClean="0">
                <a:effectLst/>
                <a:hlinkClick r:id="rId5"/>
              </a:rPr>
              <a:t>)</a:t>
            </a:r>
            <a:r>
              <a:rPr lang="en-US" dirty="0" smtClean="0">
                <a:effectLst/>
              </a:rPr>
              <a:t> method. For example: </a:t>
            </a:r>
          </a:p>
          <a:p>
            <a:endParaRPr lang="en-US" dirty="0" smtClean="0">
              <a:effectLst/>
            </a:endParaRPr>
          </a:p>
          <a:p>
            <a:endParaRPr lang="en-US" dirty="0" smtClean="0">
              <a:effectLst/>
            </a:endParaRPr>
          </a:p>
          <a:p>
            <a:endParaRPr lang="en-US" dirty="0" smtClean="0">
              <a:effectLst/>
            </a:endParaRPr>
          </a:p>
          <a:p>
            <a:r>
              <a:rPr lang="en-US" dirty="0" smtClean="0">
                <a:effectLst/>
              </a:rPr>
              <a:t>Event Hubs are an event </a:t>
            </a:r>
            <a:r>
              <a:rPr lang="en-US" dirty="0" err="1" smtClean="0">
                <a:effectLst/>
              </a:rPr>
              <a:t>ingestor</a:t>
            </a:r>
            <a:r>
              <a:rPr lang="en-US" dirty="0" smtClean="0">
                <a:effectLst/>
              </a:rPr>
              <a:t> service and are used to provide event and telemetry ingress to Azure at massive scale, with low latency and high reliability. This service, when used with other downstream services, is particularly useful in application instrumentation, user experience or workflow processing, and Internet of Things (</a:t>
            </a:r>
            <a:r>
              <a:rPr lang="en-US" dirty="0" err="1" smtClean="0">
                <a:effectLst/>
              </a:rPr>
              <a:t>IoT</a:t>
            </a:r>
            <a:r>
              <a:rPr lang="en-US" dirty="0" smtClean="0">
                <a:effectLst/>
              </a:rPr>
              <a:t>) scenarios. </a:t>
            </a:r>
          </a:p>
          <a:p>
            <a:r>
              <a:rPr lang="en-US" dirty="0" smtClean="0">
                <a:effectLst/>
              </a:rPr>
              <a:t>Event Hubs are a message streaming construct, and although they may appear similar to queues and topics, they have very different characteristics. For example, Event Hubs do not provide message TTL, </a:t>
            </a:r>
            <a:r>
              <a:rPr lang="en-US" dirty="0" err="1" smtClean="0">
                <a:effectLst/>
              </a:rPr>
              <a:t>deadlettering</a:t>
            </a:r>
            <a:r>
              <a:rPr lang="en-US" dirty="0" smtClean="0">
                <a:effectLst/>
              </a:rPr>
              <a:t>, transactions, or acknowledgements as these are traditional brokered messaging features not streaming features. Event Hubs provide other stream related features such as partitioning, preserving order, and stream replay</a:t>
            </a:r>
          </a:p>
          <a:p>
            <a:endParaRPr lang="en-US" dirty="0" smtClean="0">
              <a:effectLst/>
            </a:endParaRPr>
          </a:p>
          <a:p>
            <a:endParaRPr lang="en-US" dirty="0" smtClean="0">
              <a:effectLst/>
            </a:endParaRPr>
          </a:p>
          <a:p>
            <a:endParaRPr lang="es-ES" dirty="0" smtClean="0"/>
          </a:p>
          <a:p>
            <a:endParaRPr lang="es-ES" dirty="0"/>
          </a:p>
        </p:txBody>
      </p:sp>
      <p:sp>
        <p:nvSpPr>
          <p:cNvPr id="4" name="Slide Number Placeholder 3"/>
          <p:cNvSpPr>
            <a:spLocks noGrp="1"/>
          </p:cNvSpPr>
          <p:nvPr>
            <p:ph type="sldNum" sz="quarter" idx="10"/>
          </p:nvPr>
        </p:nvSpPr>
        <p:spPr/>
        <p:txBody>
          <a:bodyPr/>
          <a:lstStyle/>
          <a:p>
            <a:fld id="{486EC05F-C80D-484B-8472-FD323DCCA095}" type="slidenum">
              <a:rPr lang="es-ES" smtClean="0"/>
              <a:t>16</a:t>
            </a:fld>
            <a:endParaRPr lang="es-ES"/>
          </a:p>
        </p:txBody>
      </p:sp>
    </p:spTree>
    <p:extLst>
      <p:ext uri="{BB962C8B-B14F-4D97-AF65-F5344CB8AC3E}">
        <p14:creationId xmlns:p14="http://schemas.microsoft.com/office/powerpoint/2010/main" val="8468633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a:p>
        </p:txBody>
      </p:sp>
      <p:sp>
        <p:nvSpPr>
          <p:cNvPr id="4" name="Slide Number Placeholder 3"/>
          <p:cNvSpPr>
            <a:spLocks noGrp="1"/>
          </p:cNvSpPr>
          <p:nvPr>
            <p:ph type="sldNum" sz="quarter" idx="10"/>
          </p:nvPr>
        </p:nvSpPr>
        <p:spPr/>
        <p:txBody>
          <a:bodyPr/>
          <a:lstStyle/>
          <a:p>
            <a:fld id="{486EC05F-C80D-484B-8472-FD323DCCA095}" type="slidenum">
              <a:rPr lang="es-ES" smtClean="0"/>
              <a:t>17</a:t>
            </a:fld>
            <a:endParaRPr lang="es-ES"/>
          </a:p>
        </p:txBody>
      </p:sp>
    </p:spTree>
    <p:extLst>
      <p:ext uri="{BB962C8B-B14F-4D97-AF65-F5344CB8AC3E}">
        <p14:creationId xmlns:p14="http://schemas.microsoft.com/office/powerpoint/2010/main" val="21720066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s-E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s-ES"/>
          </a:p>
        </p:txBody>
      </p:sp>
      <p:sp>
        <p:nvSpPr>
          <p:cNvPr id="4" name="Date Placeholder 3"/>
          <p:cNvSpPr>
            <a:spLocks noGrp="1"/>
          </p:cNvSpPr>
          <p:nvPr>
            <p:ph type="dt" sz="half" idx="10"/>
          </p:nvPr>
        </p:nvSpPr>
        <p:spPr/>
        <p:txBody>
          <a:bodyPr/>
          <a:lstStyle/>
          <a:p>
            <a:fld id="{94AC5661-4438-4CC9-BFC2-8E4A580F7D8F}" type="datetimeFigureOut">
              <a:rPr lang="es-ES" smtClean="0"/>
              <a:t>26/01/2015</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71A3F635-F5B6-4DA1-A4D3-F7CCCAE71520}" type="slidenum">
              <a:rPr lang="es-ES" smtClean="0"/>
              <a:t>‹#›</a:t>
            </a:fld>
            <a:endParaRPr lang="es-ES"/>
          </a:p>
        </p:txBody>
      </p:sp>
    </p:spTree>
    <p:extLst>
      <p:ext uri="{BB962C8B-B14F-4D97-AF65-F5344CB8AC3E}">
        <p14:creationId xmlns:p14="http://schemas.microsoft.com/office/powerpoint/2010/main" val="36781662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Date Placeholder 3"/>
          <p:cNvSpPr>
            <a:spLocks noGrp="1"/>
          </p:cNvSpPr>
          <p:nvPr>
            <p:ph type="dt" sz="half" idx="10"/>
          </p:nvPr>
        </p:nvSpPr>
        <p:spPr/>
        <p:txBody>
          <a:bodyPr/>
          <a:lstStyle/>
          <a:p>
            <a:fld id="{94AC5661-4438-4CC9-BFC2-8E4A580F7D8F}" type="datetimeFigureOut">
              <a:rPr lang="es-ES" smtClean="0"/>
              <a:t>26/01/2015</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71A3F635-F5B6-4DA1-A4D3-F7CCCAE71520}" type="slidenum">
              <a:rPr lang="es-ES" smtClean="0"/>
              <a:t>‹#›</a:t>
            </a:fld>
            <a:endParaRPr lang="es-ES"/>
          </a:p>
        </p:txBody>
      </p:sp>
    </p:spTree>
    <p:extLst>
      <p:ext uri="{BB962C8B-B14F-4D97-AF65-F5344CB8AC3E}">
        <p14:creationId xmlns:p14="http://schemas.microsoft.com/office/powerpoint/2010/main" val="33032048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s-E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Date Placeholder 3"/>
          <p:cNvSpPr>
            <a:spLocks noGrp="1"/>
          </p:cNvSpPr>
          <p:nvPr>
            <p:ph type="dt" sz="half" idx="10"/>
          </p:nvPr>
        </p:nvSpPr>
        <p:spPr/>
        <p:txBody>
          <a:bodyPr/>
          <a:lstStyle/>
          <a:p>
            <a:fld id="{94AC5661-4438-4CC9-BFC2-8E4A580F7D8F}" type="datetimeFigureOut">
              <a:rPr lang="es-ES" smtClean="0"/>
              <a:t>26/01/2015</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71A3F635-F5B6-4DA1-A4D3-F7CCCAE71520}" type="slidenum">
              <a:rPr lang="es-ES" smtClean="0"/>
              <a:t>‹#›</a:t>
            </a:fld>
            <a:endParaRPr lang="es-ES"/>
          </a:p>
        </p:txBody>
      </p:sp>
    </p:spTree>
    <p:extLst>
      <p:ext uri="{BB962C8B-B14F-4D97-AF65-F5344CB8AC3E}">
        <p14:creationId xmlns:p14="http://schemas.microsoft.com/office/powerpoint/2010/main" val="40411582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Date Placeholder 3"/>
          <p:cNvSpPr>
            <a:spLocks noGrp="1"/>
          </p:cNvSpPr>
          <p:nvPr>
            <p:ph type="dt" sz="half" idx="10"/>
          </p:nvPr>
        </p:nvSpPr>
        <p:spPr/>
        <p:txBody>
          <a:bodyPr/>
          <a:lstStyle/>
          <a:p>
            <a:fld id="{94AC5661-4438-4CC9-BFC2-8E4A580F7D8F}" type="datetimeFigureOut">
              <a:rPr lang="es-ES" smtClean="0"/>
              <a:t>26/01/2015</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71A3F635-F5B6-4DA1-A4D3-F7CCCAE71520}" type="slidenum">
              <a:rPr lang="es-ES" smtClean="0"/>
              <a:t>‹#›</a:t>
            </a:fld>
            <a:endParaRPr lang="es-ES"/>
          </a:p>
        </p:txBody>
      </p:sp>
    </p:spTree>
    <p:extLst>
      <p:ext uri="{BB962C8B-B14F-4D97-AF65-F5344CB8AC3E}">
        <p14:creationId xmlns:p14="http://schemas.microsoft.com/office/powerpoint/2010/main" val="25965965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s-E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4AC5661-4438-4CC9-BFC2-8E4A580F7D8F}" type="datetimeFigureOut">
              <a:rPr lang="es-ES" smtClean="0"/>
              <a:t>26/01/2015</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71A3F635-F5B6-4DA1-A4D3-F7CCCAE71520}" type="slidenum">
              <a:rPr lang="es-ES" smtClean="0"/>
              <a:t>‹#›</a:t>
            </a:fld>
            <a:endParaRPr lang="es-ES"/>
          </a:p>
        </p:txBody>
      </p:sp>
    </p:spTree>
    <p:extLst>
      <p:ext uri="{BB962C8B-B14F-4D97-AF65-F5344CB8AC3E}">
        <p14:creationId xmlns:p14="http://schemas.microsoft.com/office/powerpoint/2010/main" val="27633671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5" name="Date Placeholder 4"/>
          <p:cNvSpPr>
            <a:spLocks noGrp="1"/>
          </p:cNvSpPr>
          <p:nvPr>
            <p:ph type="dt" sz="half" idx="10"/>
          </p:nvPr>
        </p:nvSpPr>
        <p:spPr/>
        <p:txBody>
          <a:bodyPr/>
          <a:lstStyle/>
          <a:p>
            <a:fld id="{94AC5661-4438-4CC9-BFC2-8E4A580F7D8F}" type="datetimeFigureOut">
              <a:rPr lang="es-ES" smtClean="0"/>
              <a:t>26/01/2015</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71A3F635-F5B6-4DA1-A4D3-F7CCCAE71520}" type="slidenum">
              <a:rPr lang="es-ES" smtClean="0"/>
              <a:t>‹#›</a:t>
            </a:fld>
            <a:endParaRPr lang="es-ES"/>
          </a:p>
        </p:txBody>
      </p:sp>
    </p:spTree>
    <p:extLst>
      <p:ext uri="{BB962C8B-B14F-4D97-AF65-F5344CB8AC3E}">
        <p14:creationId xmlns:p14="http://schemas.microsoft.com/office/powerpoint/2010/main" val="42786108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s-E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7" name="Date Placeholder 6"/>
          <p:cNvSpPr>
            <a:spLocks noGrp="1"/>
          </p:cNvSpPr>
          <p:nvPr>
            <p:ph type="dt" sz="half" idx="10"/>
          </p:nvPr>
        </p:nvSpPr>
        <p:spPr/>
        <p:txBody>
          <a:bodyPr/>
          <a:lstStyle/>
          <a:p>
            <a:fld id="{94AC5661-4438-4CC9-BFC2-8E4A580F7D8F}" type="datetimeFigureOut">
              <a:rPr lang="es-ES" smtClean="0"/>
              <a:t>26/01/2015</a:t>
            </a:fld>
            <a:endParaRPr lang="es-ES"/>
          </a:p>
        </p:txBody>
      </p:sp>
      <p:sp>
        <p:nvSpPr>
          <p:cNvPr id="8" name="Footer Placeholder 7"/>
          <p:cNvSpPr>
            <a:spLocks noGrp="1"/>
          </p:cNvSpPr>
          <p:nvPr>
            <p:ph type="ftr" sz="quarter" idx="11"/>
          </p:nvPr>
        </p:nvSpPr>
        <p:spPr/>
        <p:txBody>
          <a:bodyPr/>
          <a:lstStyle/>
          <a:p>
            <a:endParaRPr lang="es-ES"/>
          </a:p>
        </p:txBody>
      </p:sp>
      <p:sp>
        <p:nvSpPr>
          <p:cNvPr id="9" name="Slide Number Placeholder 8"/>
          <p:cNvSpPr>
            <a:spLocks noGrp="1"/>
          </p:cNvSpPr>
          <p:nvPr>
            <p:ph type="sldNum" sz="quarter" idx="12"/>
          </p:nvPr>
        </p:nvSpPr>
        <p:spPr/>
        <p:txBody>
          <a:bodyPr/>
          <a:lstStyle/>
          <a:p>
            <a:fld id="{71A3F635-F5B6-4DA1-A4D3-F7CCCAE71520}" type="slidenum">
              <a:rPr lang="es-ES" smtClean="0"/>
              <a:t>‹#›</a:t>
            </a:fld>
            <a:endParaRPr lang="es-ES"/>
          </a:p>
        </p:txBody>
      </p:sp>
    </p:spTree>
    <p:extLst>
      <p:ext uri="{BB962C8B-B14F-4D97-AF65-F5344CB8AC3E}">
        <p14:creationId xmlns:p14="http://schemas.microsoft.com/office/powerpoint/2010/main" val="29444784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S"/>
          </a:p>
        </p:txBody>
      </p:sp>
      <p:sp>
        <p:nvSpPr>
          <p:cNvPr id="3" name="Date Placeholder 2"/>
          <p:cNvSpPr>
            <a:spLocks noGrp="1"/>
          </p:cNvSpPr>
          <p:nvPr>
            <p:ph type="dt" sz="half" idx="10"/>
          </p:nvPr>
        </p:nvSpPr>
        <p:spPr/>
        <p:txBody>
          <a:bodyPr/>
          <a:lstStyle/>
          <a:p>
            <a:fld id="{94AC5661-4438-4CC9-BFC2-8E4A580F7D8F}" type="datetimeFigureOut">
              <a:rPr lang="es-ES" smtClean="0"/>
              <a:t>26/01/2015</a:t>
            </a:fld>
            <a:endParaRPr lang="es-ES"/>
          </a:p>
        </p:txBody>
      </p:sp>
      <p:sp>
        <p:nvSpPr>
          <p:cNvPr id="4" name="Footer Placeholder 3"/>
          <p:cNvSpPr>
            <a:spLocks noGrp="1"/>
          </p:cNvSpPr>
          <p:nvPr>
            <p:ph type="ftr" sz="quarter" idx="11"/>
          </p:nvPr>
        </p:nvSpPr>
        <p:spPr/>
        <p:txBody>
          <a:bodyPr/>
          <a:lstStyle/>
          <a:p>
            <a:endParaRPr lang="es-ES"/>
          </a:p>
        </p:txBody>
      </p:sp>
      <p:sp>
        <p:nvSpPr>
          <p:cNvPr id="5" name="Slide Number Placeholder 4"/>
          <p:cNvSpPr>
            <a:spLocks noGrp="1"/>
          </p:cNvSpPr>
          <p:nvPr>
            <p:ph type="sldNum" sz="quarter" idx="12"/>
          </p:nvPr>
        </p:nvSpPr>
        <p:spPr/>
        <p:txBody>
          <a:bodyPr/>
          <a:lstStyle/>
          <a:p>
            <a:fld id="{71A3F635-F5B6-4DA1-A4D3-F7CCCAE71520}" type="slidenum">
              <a:rPr lang="es-ES" smtClean="0"/>
              <a:t>‹#›</a:t>
            </a:fld>
            <a:endParaRPr lang="es-ES"/>
          </a:p>
        </p:txBody>
      </p:sp>
    </p:spTree>
    <p:extLst>
      <p:ext uri="{BB962C8B-B14F-4D97-AF65-F5344CB8AC3E}">
        <p14:creationId xmlns:p14="http://schemas.microsoft.com/office/powerpoint/2010/main" val="17756890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4AC5661-4438-4CC9-BFC2-8E4A580F7D8F}" type="datetimeFigureOut">
              <a:rPr lang="es-ES" smtClean="0"/>
              <a:t>26/01/2015</a:t>
            </a:fld>
            <a:endParaRPr lang="es-ES"/>
          </a:p>
        </p:txBody>
      </p:sp>
      <p:sp>
        <p:nvSpPr>
          <p:cNvPr id="3" name="Footer Placeholder 2"/>
          <p:cNvSpPr>
            <a:spLocks noGrp="1"/>
          </p:cNvSpPr>
          <p:nvPr>
            <p:ph type="ftr" sz="quarter" idx="11"/>
          </p:nvPr>
        </p:nvSpPr>
        <p:spPr/>
        <p:txBody>
          <a:bodyPr/>
          <a:lstStyle/>
          <a:p>
            <a:endParaRPr lang="es-ES"/>
          </a:p>
        </p:txBody>
      </p:sp>
      <p:sp>
        <p:nvSpPr>
          <p:cNvPr id="4" name="Slide Number Placeholder 3"/>
          <p:cNvSpPr>
            <a:spLocks noGrp="1"/>
          </p:cNvSpPr>
          <p:nvPr>
            <p:ph type="sldNum" sz="quarter" idx="12"/>
          </p:nvPr>
        </p:nvSpPr>
        <p:spPr/>
        <p:txBody>
          <a:bodyPr/>
          <a:lstStyle/>
          <a:p>
            <a:fld id="{71A3F635-F5B6-4DA1-A4D3-F7CCCAE71520}" type="slidenum">
              <a:rPr lang="es-ES" smtClean="0"/>
              <a:t>‹#›</a:t>
            </a:fld>
            <a:endParaRPr lang="es-ES"/>
          </a:p>
        </p:txBody>
      </p:sp>
    </p:spTree>
    <p:extLst>
      <p:ext uri="{BB962C8B-B14F-4D97-AF65-F5344CB8AC3E}">
        <p14:creationId xmlns:p14="http://schemas.microsoft.com/office/powerpoint/2010/main" val="32695194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s-E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4AC5661-4438-4CC9-BFC2-8E4A580F7D8F}" type="datetimeFigureOut">
              <a:rPr lang="es-ES" smtClean="0"/>
              <a:t>26/01/2015</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71A3F635-F5B6-4DA1-A4D3-F7CCCAE71520}" type="slidenum">
              <a:rPr lang="es-ES" smtClean="0"/>
              <a:t>‹#›</a:t>
            </a:fld>
            <a:endParaRPr lang="es-ES"/>
          </a:p>
        </p:txBody>
      </p:sp>
    </p:spTree>
    <p:extLst>
      <p:ext uri="{BB962C8B-B14F-4D97-AF65-F5344CB8AC3E}">
        <p14:creationId xmlns:p14="http://schemas.microsoft.com/office/powerpoint/2010/main" val="28300587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s-E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4AC5661-4438-4CC9-BFC2-8E4A580F7D8F}" type="datetimeFigureOut">
              <a:rPr lang="es-ES" smtClean="0"/>
              <a:t>26/01/2015</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71A3F635-F5B6-4DA1-A4D3-F7CCCAE71520}" type="slidenum">
              <a:rPr lang="es-ES" smtClean="0"/>
              <a:t>‹#›</a:t>
            </a:fld>
            <a:endParaRPr lang="es-ES"/>
          </a:p>
        </p:txBody>
      </p:sp>
    </p:spTree>
    <p:extLst>
      <p:ext uri="{BB962C8B-B14F-4D97-AF65-F5344CB8AC3E}">
        <p14:creationId xmlns:p14="http://schemas.microsoft.com/office/powerpoint/2010/main" val="37186708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s-E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4AC5661-4438-4CC9-BFC2-8E4A580F7D8F}" type="datetimeFigureOut">
              <a:rPr lang="es-ES" smtClean="0"/>
              <a:t>26/01/2015</a:t>
            </a:fld>
            <a:endParaRPr lang="es-E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1A3F635-F5B6-4DA1-A4D3-F7CCCAE71520}" type="slidenum">
              <a:rPr lang="es-ES" smtClean="0"/>
              <a:t>‹#›</a:t>
            </a:fld>
            <a:endParaRPr lang="es-ES"/>
          </a:p>
        </p:txBody>
      </p:sp>
    </p:spTree>
    <p:extLst>
      <p:ext uri="{BB962C8B-B14F-4D97-AF65-F5344CB8AC3E}">
        <p14:creationId xmlns:p14="http://schemas.microsoft.com/office/powerpoint/2010/main" val="411481864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8.jpg"/><Relationship Id="rId3" Type="http://schemas.openxmlformats.org/officeDocument/2006/relationships/image" Target="../media/image5.png"/><Relationship Id="rId7" Type="http://schemas.openxmlformats.org/officeDocument/2006/relationships/hyperlink" Target="http://quiquemartinez.azurewebsites.net/" TargetMode="External"/><Relationship Id="rId2" Type="http://schemas.openxmlformats.org/officeDocument/2006/relationships/image" Target="../media/image4.jpg"/><Relationship Id="rId1" Type="http://schemas.openxmlformats.org/officeDocument/2006/relationships/slideLayout" Target="../slideLayouts/slideLayout2.xml"/><Relationship Id="rId6" Type="http://schemas.openxmlformats.org/officeDocument/2006/relationships/image" Target="../media/image7.jpg"/><Relationship Id="rId5" Type="http://schemas.openxmlformats.org/officeDocument/2006/relationships/hyperlink" Target="http://geeks.ms/blogs/unai" TargetMode="External"/><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s-ES"/>
          </a:p>
        </p:txBody>
      </p:sp>
      <p:pic>
        <p:nvPicPr>
          <p:cNvPr id="4" name="Picture 3"/>
          <p:cNvPicPr>
            <a:picLocks noChangeAspect="1"/>
          </p:cNvPicPr>
          <p:nvPr/>
        </p:nvPicPr>
        <p:blipFill>
          <a:blip r:embed="rId2"/>
          <a:stretch>
            <a:fillRect/>
          </a:stretch>
        </p:blipFill>
        <p:spPr>
          <a:xfrm>
            <a:off x="1" y="0"/>
            <a:ext cx="12196442" cy="4953000"/>
          </a:xfrm>
          <a:prstGeom prst="rect">
            <a:avLst/>
          </a:prstGeom>
        </p:spPr>
      </p:pic>
      <p:pic>
        <p:nvPicPr>
          <p:cNvPr id="6" name="Picture 5"/>
          <p:cNvPicPr>
            <a:picLocks noChangeAspect="1"/>
          </p:cNvPicPr>
          <p:nvPr/>
        </p:nvPicPr>
        <p:blipFill>
          <a:blip r:embed="rId3"/>
          <a:stretch>
            <a:fillRect/>
          </a:stretch>
        </p:blipFill>
        <p:spPr>
          <a:xfrm>
            <a:off x="0" y="4876800"/>
            <a:ext cx="1959429" cy="1973944"/>
          </a:xfrm>
          <a:prstGeom prst="rect">
            <a:avLst/>
          </a:prstGeom>
        </p:spPr>
      </p:pic>
      <p:pic>
        <p:nvPicPr>
          <p:cNvPr id="7" name="Picture 6"/>
          <p:cNvPicPr>
            <a:picLocks noChangeAspect="1"/>
          </p:cNvPicPr>
          <p:nvPr/>
        </p:nvPicPr>
        <p:blipFill>
          <a:blip r:embed="rId4"/>
          <a:stretch>
            <a:fillRect/>
          </a:stretch>
        </p:blipFill>
        <p:spPr>
          <a:xfrm>
            <a:off x="1959429" y="5028294"/>
            <a:ext cx="4933498" cy="1198335"/>
          </a:xfrm>
          <a:prstGeom prst="rect">
            <a:avLst/>
          </a:prstGeom>
        </p:spPr>
      </p:pic>
      <p:sp>
        <p:nvSpPr>
          <p:cNvPr id="8" name="Rectangle 7"/>
          <p:cNvSpPr/>
          <p:nvPr/>
        </p:nvSpPr>
        <p:spPr>
          <a:xfrm>
            <a:off x="4587995" y="6306718"/>
            <a:ext cx="7604005" cy="461665"/>
          </a:xfrm>
          <a:prstGeom prst="rect">
            <a:avLst/>
          </a:prstGeom>
        </p:spPr>
        <p:txBody>
          <a:bodyPr wrap="none">
            <a:spAutoFit/>
          </a:bodyPr>
          <a:lstStyle/>
          <a:p>
            <a:r>
              <a:rPr lang="es-ES" sz="2400" dirty="0" smtClean="0">
                <a:solidFill>
                  <a:srgbClr val="71B5EF"/>
                </a:solidFill>
              </a:rPr>
              <a:t>https://www.desarrollaconmicrosoft.com/dotnetspain2015</a:t>
            </a:r>
            <a:endParaRPr lang="es-ES" sz="2400" dirty="0">
              <a:solidFill>
                <a:srgbClr val="71B5EF"/>
              </a:solidFill>
            </a:endParaRPr>
          </a:p>
        </p:txBody>
      </p:sp>
    </p:spTree>
    <p:extLst>
      <p:ext uri="{BB962C8B-B14F-4D97-AF65-F5344CB8AC3E}">
        <p14:creationId xmlns:p14="http://schemas.microsoft.com/office/powerpoint/2010/main" val="28221034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0" y="-1"/>
            <a:ext cx="12192000" cy="7050505"/>
          </a:xfrm>
          <a:prstGeom prst="rect">
            <a:avLst/>
          </a:prstGeom>
        </p:spPr>
      </p:pic>
    </p:spTree>
    <p:extLst>
      <p:ext uri="{BB962C8B-B14F-4D97-AF65-F5344CB8AC3E}">
        <p14:creationId xmlns:p14="http://schemas.microsoft.com/office/powerpoint/2010/main" val="13608938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0" y="0"/>
            <a:ext cx="12192000" cy="6954530"/>
          </a:xfrm>
          <a:prstGeom prst="rect">
            <a:avLst/>
          </a:prstGeom>
        </p:spPr>
      </p:pic>
    </p:spTree>
    <p:extLst>
      <p:ext uri="{BB962C8B-B14F-4D97-AF65-F5344CB8AC3E}">
        <p14:creationId xmlns:p14="http://schemas.microsoft.com/office/powerpoint/2010/main" val="36764656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4" name="Content Placeholder 2"/>
          <p:cNvSpPr>
            <a:spLocks noGrp="1"/>
          </p:cNvSpPr>
          <p:nvPr>
            <p:ph idx="1"/>
          </p:nvPr>
        </p:nvSpPr>
        <p:spPr>
          <a:xfrm>
            <a:off x="0" y="289811"/>
            <a:ext cx="10611853" cy="6074894"/>
          </a:xfrm>
        </p:spPr>
        <p:txBody>
          <a:bodyPr>
            <a:noAutofit/>
          </a:bodyPr>
          <a:lstStyle/>
          <a:p>
            <a:pPr lvl="1">
              <a:buFont typeface="Wingdings" panose="05000000000000000000" pitchFamily="2" charset="2"/>
              <a:buChar char="Ø"/>
            </a:pPr>
            <a:r>
              <a:rPr lang="en-US" sz="5400" dirty="0" smtClean="0">
                <a:solidFill>
                  <a:schemeClr val="bg1"/>
                </a:solidFill>
              </a:rPr>
              <a:t>¿</a:t>
            </a:r>
            <a:r>
              <a:rPr lang="en-US" sz="5400" dirty="0" err="1" smtClean="0">
                <a:solidFill>
                  <a:schemeClr val="bg1"/>
                </a:solidFill>
              </a:rPr>
              <a:t>Tipo</a:t>
            </a:r>
            <a:r>
              <a:rPr lang="en-US" sz="5400" dirty="0" smtClean="0">
                <a:solidFill>
                  <a:schemeClr val="bg1"/>
                </a:solidFill>
              </a:rPr>
              <a:t> de </a:t>
            </a:r>
            <a:r>
              <a:rPr lang="en-US" sz="5400" dirty="0" err="1" smtClean="0">
                <a:solidFill>
                  <a:schemeClr val="bg1"/>
                </a:solidFill>
              </a:rPr>
              <a:t>Acceso</a:t>
            </a:r>
            <a:r>
              <a:rPr lang="en-US" sz="5400" dirty="0" smtClean="0">
                <a:solidFill>
                  <a:schemeClr val="bg1"/>
                </a:solidFill>
              </a:rPr>
              <a:t>?</a:t>
            </a:r>
          </a:p>
          <a:p>
            <a:pPr lvl="2">
              <a:buFont typeface="Wingdings" panose="05000000000000000000" pitchFamily="2" charset="2"/>
              <a:buChar char="Ø"/>
            </a:pPr>
            <a:r>
              <a:rPr lang="en-US" sz="5000" dirty="0" smtClean="0">
                <a:solidFill>
                  <a:schemeClr val="bg1"/>
                </a:solidFill>
              </a:rPr>
              <a:t>Read / Write ratio</a:t>
            </a:r>
          </a:p>
          <a:p>
            <a:pPr lvl="2">
              <a:buFont typeface="Wingdings" panose="05000000000000000000" pitchFamily="2" charset="2"/>
              <a:buChar char="Ø"/>
            </a:pPr>
            <a:r>
              <a:rPr lang="en-US" sz="5000" dirty="0" err="1" smtClean="0">
                <a:solidFill>
                  <a:schemeClr val="bg1"/>
                </a:solidFill>
              </a:rPr>
              <a:t>Tipo</a:t>
            </a:r>
            <a:r>
              <a:rPr lang="en-US" sz="5000" dirty="0" smtClean="0">
                <a:solidFill>
                  <a:schemeClr val="bg1"/>
                </a:solidFill>
              </a:rPr>
              <a:t> de </a:t>
            </a:r>
            <a:r>
              <a:rPr lang="en-US" sz="5000" dirty="0" err="1" smtClean="0">
                <a:solidFill>
                  <a:schemeClr val="bg1"/>
                </a:solidFill>
              </a:rPr>
              <a:t>actualizaciones</a:t>
            </a:r>
            <a:endParaRPr lang="en-US" sz="5000" dirty="0" smtClean="0">
              <a:solidFill>
                <a:schemeClr val="bg1"/>
              </a:solidFill>
            </a:endParaRPr>
          </a:p>
          <a:p>
            <a:pPr lvl="2">
              <a:buFont typeface="Wingdings" panose="05000000000000000000" pitchFamily="2" charset="2"/>
              <a:buChar char="Ø"/>
            </a:pPr>
            <a:r>
              <a:rPr lang="en-US" sz="5000" dirty="0" err="1" smtClean="0">
                <a:solidFill>
                  <a:schemeClr val="bg1"/>
                </a:solidFill>
              </a:rPr>
              <a:t>Tipos</a:t>
            </a:r>
            <a:r>
              <a:rPr lang="en-US" sz="5000" dirty="0" smtClean="0">
                <a:solidFill>
                  <a:schemeClr val="bg1"/>
                </a:solidFill>
              </a:rPr>
              <a:t> de </a:t>
            </a:r>
            <a:r>
              <a:rPr lang="en-US" sz="5000" dirty="0" err="1" smtClean="0">
                <a:solidFill>
                  <a:schemeClr val="bg1"/>
                </a:solidFill>
              </a:rPr>
              <a:t>consultas</a:t>
            </a:r>
            <a:endParaRPr lang="en-US" sz="5000" dirty="0" smtClean="0">
              <a:solidFill>
                <a:schemeClr val="bg1"/>
              </a:solidFill>
            </a:endParaRPr>
          </a:p>
          <a:p>
            <a:pPr lvl="2">
              <a:buFont typeface="Wingdings" panose="05000000000000000000" pitchFamily="2" charset="2"/>
              <a:buChar char="Ø"/>
            </a:pPr>
            <a:r>
              <a:rPr lang="en-US" sz="5000" dirty="0" err="1" smtClean="0">
                <a:solidFill>
                  <a:schemeClr val="bg1"/>
                </a:solidFill>
              </a:rPr>
              <a:t>Tiempo</a:t>
            </a:r>
            <a:r>
              <a:rPr lang="en-US" sz="5000" dirty="0" smtClean="0">
                <a:solidFill>
                  <a:schemeClr val="bg1"/>
                </a:solidFill>
              </a:rPr>
              <a:t> de </a:t>
            </a:r>
            <a:r>
              <a:rPr lang="en-US" sz="5000" dirty="0" err="1" smtClean="0">
                <a:solidFill>
                  <a:schemeClr val="bg1"/>
                </a:solidFill>
              </a:rPr>
              <a:t>vida</a:t>
            </a:r>
            <a:r>
              <a:rPr lang="en-US" sz="5000" dirty="0" smtClean="0">
                <a:solidFill>
                  <a:schemeClr val="bg1"/>
                </a:solidFill>
              </a:rPr>
              <a:t> de los </a:t>
            </a:r>
            <a:r>
              <a:rPr lang="en-US" sz="5000" dirty="0" err="1" smtClean="0">
                <a:solidFill>
                  <a:schemeClr val="bg1"/>
                </a:solidFill>
              </a:rPr>
              <a:t>datos</a:t>
            </a:r>
            <a:endParaRPr lang="en-US" sz="5000" dirty="0" smtClean="0">
              <a:solidFill>
                <a:schemeClr val="bg1"/>
              </a:solidFill>
            </a:endParaRPr>
          </a:p>
          <a:p>
            <a:pPr lvl="1">
              <a:buFont typeface="Wingdings" panose="05000000000000000000" pitchFamily="2" charset="2"/>
              <a:buChar char="Ø"/>
            </a:pPr>
            <a:r>
              <a:rPr lang="en-US" sz="5400" dirty="0" smtClean="0">
                <a:solidFill>
                  <a:schemeClr val="bg1"/>
                </a:solidFill>
              </a:rPr>
              <a:t>Como los </a:t>
            </a:r>
            <a:r>
              <a:rPr lang="en-US" sz="5400" dirty="0" err="1" smtClean="0">
                <a:solidFill>
                  <a:schemeClr val="bg1"/>
                </a:solidFill>
              </a:rPr>
              <a:t>manipulamos</a:t>
            </a:r>
            <a:endParaRPr lang="en-US" sz="5400" dirty="0" smtClean="0">
              <a:solidFill>
                <a:schemeClr val="bg1"/>
              </a:solidFill>
            </a:endParaRPr>
          </a:p>
          <a:p>
            <a:pPr lvl="2">
              <a:buFont typeface="Wingdings" panose="05000000000000000000" pitchFamily="2" charset="2"/>
              <a:buChar char="Ø"/>
            </a:pPr>
            <a:r>
              <a:rPr lang="en-US" sz="5000" dirty="0" smtClean="0">
                <a:solidFill>
                  <a:schemeClr val="bg1"/>
                </a:solidFill>
              </a:rPr>
              <a:t>Queries </a:t>
            </a:r>
            <a:r>
              <a:rPr lang="en-US" sz="5000" dirty="0" err="1" smtClean="0">
                <a:solidFill>
                  <a:schemeClr val="bg1"/>
                </a:solidFill>
              </a:rPr>
              <a:t>adhoc</a:t>
            </a:r>
            <a:endParaRPr lang="en-US" sz="5000" dirty="0" smtClean="0">
              <a:solidFill>
                <a:schemeClr val="bg1"/>
              </a:solidFill>
            </a:endParaRPr>
          </a:p>
          <a:p>
            <a:pPr lvl="2">
              <a:buFont typeface="Wingdings" panose="05000000000000000000" pitchFamily="2" charset="2"/>
              <a:buChar char="Ø"/>
            </a:pPr>
            <a:r>
              <a:rPr lang="en-US" sz="5000" dirty="0" smtClean="0">
                <a:solidFill>
                  <a:schemeClr val="bg1"/>
                </a:solidFill>
              </a:rPr>
              <a:t>Map Reduce</a:t>
            </a:r>
          </a:p>
          <a:p>
            <a:pPr lvl="2">
              <a:buFont typeface="Wingdings" panose="05000000000000000000" pitchFamily="2" charset="2"/>
              <a:buChar char="Ø"/>
            </a:pPr>
            <a:endParaRPr lang="en-US" sz="5000" dirty="0" smtClean="0"/>
          </a:p>
        </p:txBody>
      </p:sp>
    </p:spTree>
    <p:extLst>
      <p:ext uri="{BB962C8B-B14F-4D97-AF65-F5344CB8AC3E}">
        <p14:creationId xmlns:p14="http://schemas.microsoft.com/office/powerpoint/2010/main" val="36239023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48374" y="2522537"/>
            <a:ext cx="4438651" cy="1325563"/>
          </a:xfrm>
        </p:spPr>
        <p:txBody>
          <a:bodyPr>
            <a:noAutofit/>
          </a:bodyPr>
          <a:lstStyle/>
          <a:p>
            <a:r>
              <a:rPr lang="es-ES" sz="9600" dirty="0" smtClean="0">
                <a:solidFill>
                  <a:schemeClr val="bg1"/>
                </a:solidFill>
                <a:latin typeface="Comic Sans MS" panose="030F0702030302020204" pitchFamily="66" charset="0"/>
              </a:rPr>
              <a:t>Demos</a:t>
            </a:r>
            <a:endParaRPr lang="es-ES" sz="9600" dirty="0">
              <a:solidFill>
                <a:schemeClr val="bg1"/>
              </a:solidFill>
              <a:latin typeface="Comic Sans MS" panose="030F0702030302020204" pitchFamily="66" charset="0"/>
            </a:endParaRPr>
          </a:p>
        </p:txBody>
      </p:sp>
      <p:pic>
        <p:nvPicPr>
          <p:cNvPr id="4" name="Picture 3"/>
          <p:cNvPicPr>
            <a:picLocks noChangeAspect="1"/>
          </p:cNvPicPr>
          <p:nvPr/>
        </p:nvPicPr>
        <p:blipFill>
          <a:blip r:embed="rId2"/>
          <a:stretch>
            <a:fillRect/>
          </a:stretch>
        </p:blipFill>
        <p:spPr>
          <a:xfrm>
            <a:off x="152400" y="828675"/>
            <a:ext cx="4610100" cy="5505450"/>
          </a:xfrm>
          <a:prstGeom prst="rect">
            <a:avLst/>
          </a:prstGeom>
        </p:spPr>
      </p:pic>
    </p:spTree>
    <p:extLst>
      <p:ext uri="{BB962C8B-B14F-4D97-AF65-F5344CB8AC3E}">
        <p14:creationId xmlns:p14="http://schemas.microsoft.com/office/powerpoint/2010/main" val="22579651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4" name="Content Placeholder 2"/>
          <p:cNvSpPr>
            <a:spLocks noGrp="1"/>
          </p:cNvSpPr>
          <p:nvPr>
            <p:ph idx="1"/>
          </p:nvPr>
        </p:nvSpPr>
        <p:spPr>
          <a:xfrm>
            <a:off x="0" y="614664"/>
            <a:ext cx="11889260" cy="4351338"/>
          </a:xfrm>
        </p:spPr>
        <p:txBody>
          <a:bodyPr>
            <a:noAutofit/>
          </a:bodyPr>
          <a:lstStyle/>
          <a:p>
            <a:pPr lvl="1">
              <a:buFont typeface="Wingdings" panose="05000000000000000000" pitchFamily="2" charset="2"/>
              <a:buChar char="Ø"/>
            </a:pPr>
            <a:r>
              <a:rPr lang="en-US" sz="5400" dirty="0" smtClean="0">
                <a:solidFill>
                  <a:schemeClr val="bg1"/>
                </a:solidFill>
              </a:rPr>
              <a:t>Relaying vs </a:t>
            </a:r>
            <a:r>
              <a:rPr lang="en-US" sz="5400" dirty="0" err="1" smtClean="0">
                <a:solidFill>
                  <a:schemeClr val="bg1"/>
                </a:solidFill>
              </a:rPr>
              <a:t>Brokerd</a:t>
            </a:r>
            <a:r>
              <a:rPr lang="en-US" sz="5400" dirty="0" smtClean="0">
                <a:solidFill>
                  <a:schemeClr val="bg1"/>
                </a:solidFill>
              </a:rPr>
              <a:t> Messaging</a:t>
            </a:r>
          </a:p>
          <a:p>
            <a:pPr lvl="2">
              <a:buFont typeface="Wingdings" panose="05000000000000000000" pitchFamily="2" charset="2"/>
              <a:buChar char="Ø"/>
            </a:pPr>
            <a:r>
              <a:rPr lang="en-US" sz="5000" dirty="0" smtClean="0">
                <a:solidFill>
                  <a:schemeClr val="bg1"/>
                </a:solidFill>
              </a:rPr>
              <a:t>Relay</a:t>
            </a:r>
          </a:p>
          <a:p>
            <a:pPr lvl="3">
              <a:buFont typeface="Wingdings" panose="05000000000000000000" pitchFamily="2" charset="2"/>
              <a:buChar char="Ø"/>
            </a:pPr>
            <a:r>
              <a:rPr lang="en-US" sz="4800" dirty="0" smtClean="0">
                <a:solidFill>
                  <a:schemeClr val="bg1"/>
                </a:solidFill>
              </a:rPr>
              <a:t>One Way, Request Response, Peer2Peer</a:t>
            </a:r>
          </a:p>
          <a:p>
            <a:pPr lvl="3">
              <a:buFont typeface="Wingdings" panose="05000000000000000000" pitchFamily="2" charset="2"/>
              <a:buChar char="Ø"/>
            </a:pPr>
            <a:r>
              <a:rPr lang="en-US" sz="4800" dirty="0" smtClean="0">
                <a:solidFill>
                  <a:schemeClr val="bg1"/>
                </a:solidFill>
              </a:rPr>
              <a:t>Publish / Subscribe </a:t>
            </a:r>
            <a:r>
              <a:rPr lang="en-US" sz="4800" dirty="0" err="1" smtClean="0">
                <a:solidFill>
                  <a:schemeClr val="bg1"/>
                </a:solidFill>
              </a:rPr>
              <a:t>en</a:t>
            </a:r>
            <a:r>
              <a:rPr lang="en-US" sz="4800" dirty="0" smtClean="0">
                <a:solidFill>
                  <a:schemeClr val="bg1"/>
                </a:solidFill>
              </a:rPr>
              <a:t> “Internet”</a:t>
            </a:r>
          </a:p>
          <a:p>
            <a:pPr lvl="3">
              <a:buFont typeface="Wingdings" panose="05000000000000000000" pitchFamily="2" charset="2"/>
              <a:buChar char="Ø"/>
            </a:pPr>
            <a:r>
              <a:rPr lang="en-US" sz="4800" dirty="0" err="1" smtClean="0">
                <a:solidFill>
                  <a:schemeClr val="bg1"/>
                </a:solidFill>
              </a:rPr>
              <a:t>Servidor</a:t>
            </a:r>
            <a:r>
              <a:rPr lang="en-US" sz="4800" dirty="0" smtClean="0">
                <a:solidFill>
                  <a:schemeClr val="bg1"/>
                </a:solidFill>
              </a:rPr>
              <a:t> y </a:t>
            </a:r>
            <a:r>
              <a:rPr lang="en-US" sz="4800" dirty="0" err="1" smtClean="0">
                <a:solidFill>
                  <a:schemeClr val="bg1"/>
                </a:solidFill>
              </a:rPr>
              <a:t>cliente</a:t>
            </a:r>
            <a:r>
              <a:rPr lang="en-US" sz="4800" dirty="0" smtClean="0">
                <a:solidFill>
                  <a:schemeClr val="bg1"/>
                </a:solidFill>
              </a:rPr>
              <a:t> </a:t>
            </a:r>
            <a:r>
              <a:rPr lang="en-US" sz="4800" dirty="0" err="1" smtClean="0">
                <a:solidFill>
                  <a:schemeClr val="bg1"/>
                </a:solidFill>
              </a:rPr>
              <a:t>necesitan</a:t>
            </a:r>
            <a:r>
              <a:rPr lang="en-US" sz="4800" dirty="0" smtClean="0">
                <a:solidFill>
                  <a:schemeClr val="bg1"/>
                </a:solidFill>
              </a:rPr>
              <a:t> </a:t>
            </a:r>
            <a:r>
              <a:rPr lang="en-US" sz="4800" dirty="0" err="1" smtClean="0">
                <a:solidFill>
                  <a:schemeClr val="bg1"/>
                </a:solidFill>
              </a:rPr>
              <a:t>estar</a:t>
            </a:r>
            <a:r>
              <a:rPr lang="en-US" sz="4800" dirty="0" smtClean="0">
                <a:solidFill>
                  <a:schemeClr val="bg1"/>
                </a:solidFill>
              </a:rPr>
              <a:t> online</a:t>
            </a:r>
          </a:p>
          <a:p>
            <a:pPr lvl="3">
              <a:buFont typeface="Wingdings" panose="05000000000000000000" pitchFamily="2" charset="2"/>
              <a:buChar char="Ø"/>
            </a:pPr>
            <a:r>
              <a:rPr lang="en-US" sz="4800" dirty="0" smtClean="0">
                <a:solidFill>
                  <a:schemeClr val="bg1"/>
                </a:solidFill>
              </a:rPr>
              <a:t>No </a:t>
            </a:r>
            <a:r>
              <a:rPr lang="en-US" sz="4800" dirty="0" err="1">
                <a:solidFill>
                  <a:schemeClr val="bg1"/>
                </a:solidFill>
              </a:rPr>
              <a:t>ó</a:t>
            </a:r>
            <a:r>
              <a:rPr lang="en-US" sz="4800" dirty="0" err="1" smtClean="0">
                <a:solidFill>
                  <a:schemeClr val="bg1"/>
                </a:solidFill>
              </a:rPr>
              <a:t>ptimo</a:t>
            </a:r>
            <a:r>
              <a:rPr lang="en-US" sz="4800" dirty="0" smtClean="0">
                <a:solidFill>
                  <a:schemeClr val="bg1"/>
                </a:solidFill>
              </a:rPr>
              <a:t> para HTTP-Style</a:t>
            </a:r>
          </a:p>
        </p:txBody>
      </p:sp>
    </p:spTree>
    <p:extLst>
      <p:ext uri="{BB962C8B-B14F-4D97-AF65-F5344CB8AC3E}">
        <p14:creationId xmlns:p14="http://schemas.microsoft.com/office/powerpoint/2010/main" val="38900669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275688771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4" name="Content Placeholder 2"/>
          <p:cNvSpPr>
            <a:spLocks noGrp="1"/>
          </p:cNvSpPr>
          <p:nvPr>
            <p:ph idx="1"/>
          </p:nvPr>
        </p:nvSpPr>
        <p:spPr>
          <a:xfrm>
            <a:off x="0" y="614664"/>
            <a:ext cx="11889260" cy="4351338"/>
          </a:xfrm>
        </p:spPr>
        <p:txBody>
          <a:bodyPr>
            <a:noAutofit/>
          </a:bodyPr>
          <a:lstStyle/>
          <a:p>
            <a:pPr lvl="1">
              <a:buFont typeface="Wingdings" panose="05000000000000000000" pitchFamily="2" charset="2"/>
              <a:buChar char="Ø"/>
            </a:pPr>
            <a:r>
              <a:rPr lang="en-US" sz="5400" dirty="0" smtClean="0">
                <a:solidFill>
                  <a:schemeClr val="bg1"/>
                </a:solidFill>
              </a:rPr>
              <a:t>Relaying vs </a:t>
            </a:r>
            <a:r>
              <a:rPr lang="en-US" sz="5400" dirty="0" err="1" smtClean="0">
                <a:solidFill>
                  <a:schemeClr val="bg1"/>
                </a:solidFill>
              </a:rPr>
              <a:t>Brokerd</a:t>
            </a:r>
            <a:r>
              <a:rPr lang="en-US" sz="5400" dirty="0" smtClean="0">
                <a:solidFill>
                  <a:schemeClr val="bg1"/>
                </a:solidFill>
              </a:rPr>
              <a:t> Messaging</a:t>
            </a:r>
          </a:p>
          <a:p>
            <a:pPr lvl="2">
              <a:buFont typeface="Wingdings" panose="05000000000000000000" pitchFamily="2" charset="2"/>
              <a:buChar char="Ø"/>
            </a:pPr>
            <a:r>
              <a:rPr lang="en-US" sz="5000" dirty="0" smtClean="0">
                <a:solidFill>
                  <a:schemeClr val="bg1"/>
                </a:solidFill>
              </a:rPr>
              <a:t>Brokered</a:t>
            </a:r>
          </a:p>
          <a:p>
            <a:pPr lvl="3">
              <a:buFont typeface="Wingdings" panose="05000000000000000000" pitchFamily="2" charset="2"/>
              <a:buChar char="Ø"/>
            </a:pPr>
            <a:r>
              <a:rPr lang="en-US" sz="4800" dirty="0" smtClean="0">
                <a:solidFill>
                  <a:schemeClr val="bg1"/>
                </a:solidFill>
              </a:rPr>
              <a:t>Comunicaciones </a:t>
            </a:r>
            <a:r>
              <a:rPr lang="en-US" sz="4800" dirty="0" err="1" smtClean="0">
                <a:solidFill>
                  <a:schemeClr val="bg1"/>
                </a:solidFill>
              </a:rPr>
              <a:t>desacopladas</a:t>
            </a:r>
            <a:endParaRPr lang="en-US" sz="4800" dirty="0" smtClean="0">
              <a:solidFill>
                <a:schemeClr val="bg1"/>
              </a:solidFill>
            </a:endParaRPr>
          </a:p>
          <a:p>
            <a:pPr lvl="3">
              <a:buFont typeface="Wingdings" panose="05000000000000000000" pitchFamily="2" charset="2"/>
              <a:buChar char="Ø"/>
            </a:pPr>
            <a:r>
              <a:rPr lang="en-US" sz="4800" dirty="0" err="1" smtClean="0">
                <a:solidFill>
                  <a:schemeClr val="bg1"/>
                </a:solidFill>
              </a:rPr>
              <a:t>Asincronía</a:t>
            </a:r>
            <a:endParaRPr lang="en-US" sz="4800" dirty="0" smtClean="0">
              <a:solidFill>
                <a:schemeClr val="bg1"/>
              </a:solidFill>
            </a:endParaRPr>
          </a:p>
          <a:p>
            <a:pPr lvl="3">
              <a:buFont typeface="Wingdings" panose="05000000000000000000" pitchFamily="2" charset="2"/>
              <a:buChar char="Ø"/>
            </a:pPr>
            <a:r>
              <a:rPr lang="en-US" sz="4800" dirty="0" err="1" smtClean="0">
                <a:solidFill>
                  <a:schemeClr val="bg1"/>
                </a:solidFill>
              </a:rPr>
              <a:t>Fundamentados</a:t>
            </a:r>
            <a:r>
              <a:rPr lang="en-US" sz="4800" dirty="0" smtClean="0">
                <a:solidFill>
                  <a:schemeClr val="bg1"/>
                </a:solidFill>
              </a:rPr>
              <a:t> </a:t>
            </a:r>
            <a:r>
              <a:rPr lang="en-US" sz="4800" dirty="0" err="1" smtClean="0">
                <a:solidFill>
                  <a:schemeClr val="bg1"/>
                </a:solidFill>
              </a:rPr>
              <a:t>en</a:t>
            </a:r>
            <a:r>
              <a:rPr lang="en-US" sz="4800" dirty="0" smtClean="0">
                <a:solidFill>
                  <a:schemeClr val="bg1"/>
                </a:solidFill>
              </a:rPr>
              <a:t>:</a:t>
            </a:r>
          </a:p>
          <a:p>
            <a:pPr lvl="4">
              <a:buFont typeface="Wingdings" panose="05000000000000000000" pitchFamily="2" charset="2"/>
              <a:buChar char="Ø"/>
            </a:pPr>
            <a:r>
              <a:rPr lang="en-US" sz="4800" dirty="0" smtClean="0">
                <a:solidFill>
                  <a:schemeClr val="bg1"/>
                </a:solidFill>
              </a:rPr>
              <a:t>Colas</a:t>
            </a:r>
          </a:p>
          <a:p>
            <a:pPr lvl="4">
              <a:buFont typeface="Wingdings" panose="05000000000000000000" pitchFamily="2" charset="2"/>
              <a:buChar char="Ø"/>
            </a:pPr>
            <a:r>
              <a:rPr lang="en-US" sz="4800" dirty="0" smtClean="0">
                <a:solidFill>
                  <a:schemeClr val="bg1"/>
                </a:solidFill>
              </a:rPr>
              <a:t>Topics &amp; Subscriptions</a:t>
            </a:r>
          </a:p>
          <a:p>
            <a:pPr lvl="4">
              <a:buFont typeface="Wingdings" panose="05000000000000000000" pitchFamily="2" charset="2"/>
              <a:buChar char="Ø"/>
            </a:pPr>
            <a:r>
              <a:rPr lang="en-US" sz="4800" dirty="0" smtClean="0">
                <a:solidFill>
                  <a:schemeClr val="bg1"/>
                </a:solidFill>
              </a:rPr>
              <a:t>Event Hubs</a:t>
            </a:r>
          </a:p>
        </p:txBody>
      </p:sp>
    </p:spTree>
    <p:extLst>
      <p:ext uri="{BB962C8B-B14F-4D97-AF65-F5344CB8AC3E}">
        <p14:creationId xmlns:p14="http://schemas.microsoft.com/office/powerpoint/2010/main" val="68738828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48374" y="2522537"/>
            <a:ext cx="4438651" cy="1325563"/>
          </a:xfrm>
        </p:spPr>
        <p:txBody>
          <a:bodyPr>
            <a:noAutofit/>
          </a:bodyPr>
          <a:lstStyle/>
          <a:p>
            <a:r>
              <a:rPr lang="es-ES" sz="9600" dirty="0" smtClean="0">
                <a:solidFill>
                  <a:schemeClr val="bg1"/>
                </a:solidFill>
                <a:latin typeface="Comic Sans MS" panose="030F0702030302020204" pitchFamily="66" charset="0"/>
              </a:rPr>
              <a:t>Demos</a:t>
            </a:r>
            <a:endParaRPr lang="es-ES" sz="9600" dirty="0">
              <a:solidFill>
                <a:schemeClr val="bg1"/>
              </a:solidFill>
              <a:latin typeface="Comic Sans MS" panose="030F0702030302020204" pitchFamily="66" charset="0"/>
            </a:endParaRPr>
          </a:p>
        </p:txBody>
      </p:sp>
      <p:pic>
        <p:nvPicPr>
          <p:cNvPr id="4" name="Picture 3"/>
          <p:cNvPicPr>
            <a:picLocks noChangeAspect="1"/>
          </p:cNvPicPr>
          <p:nvPr/>
        </p:nvPicPr>
        <p:blipFill>
          <a:blip r:embed="rId3"/>
          <a:stretch>
            <a:fillRect/>
          </a:stretch>
        </p:blipFill>
        <p:spPr>
          <a:xfrm>
            <a:off x="152400" y="828675"/>
            <a:ext cx="4610100" cy="5505450"/>
          </a:xfrm>
          <a:prstGeom prst="rect">
            <a:avLst/>
          </a:prstGeom>
        </p:spPr>
      </p:pic>
    </p:spTree>
    <p:extLst>
      <p:ext uri="{BB962C8B-B14F-4D97-AF65-F5344CB8AC3E}">
        <p14:creationId xmlns:p14="http://schemas.microsoft.com/office/powerpoint/2010/main" val="41736271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6711" y="4591720"/>
            <a:ext cx="1170634" cy="1755952"/>
          </a:xfrm>
          <a:prstGeom prst="rect">
            <a:avLst/>
          </a:prstGeom>
        </p:spPr>
      </p:pic>
      <p:pic>
        <p:nvPicPr>
          <p:cNvPr id="5" name="Content Placeholder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95103" y="5104629"/>
            <a:ext cx="302384" cy="302384"/>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95103" y="5504706"/>
            <a:ext cx="273906" cy="273906"/>
          </a:xfrm>
          <a:prstGeom prst="rect">
            <a:avLst/>
          </a:prstGeom>
        </p:spPr>
      </p:pic>
      <p:sp>
        <p:nvSpPr>
          <p:cNvPr id="7" name="Rectangle 6"/>
          <p:cNvSpPr/>
          <p:nvPr/>
        </p:nvSpPr>
        <p:spPr>
          <a:xfrm>
            <a:off x="1980587" y="5469696"/>
            <a:ext cx="2864310" cy="369332"/>
          </a:xfrm>
          <a:prstGeom prst="rect">
            <a:avLst/>
          </a:prstGeom>
        </p:spPr>
        <p:txBody>
          <a:bodyPr wrap="none">
            <a:spAutoFit/>
          </a:bodyPr>
          <a:lstStyle/>
          <a:p>
            <a:r>
              <a:rPr lang="es-ES" dirty="0">
                <a:solidFill>
                  <a:schemeClr val="bg1"/>
                </a:solidFill>
                <a:hlinkClick r:id="rId5"/>
              </a:rPr>
              <a:t>http://</a:t>
            </a:r>
            <a:r>
              <a:rPr lang="es-ES" dirty="0" smtClean="0">
                <a:solidFill>
                  <a:schemeClr val="bg1"/>
                </a:solidFill>
                <a:hlinkClick r:id="rId5"/>
              </a:rPr>
              <a:t>geeks.ms/blogs/unai</a:t>
            </a:r>
            <a:r>
              <a:rPr lang="es-ES" dirty="0" smtClean="0">
                <a:solidFill>
                  <a:schemeClr val="bg1"/>
                </a:solidFill>
              </a:rPr>
              <a:t>  </a:t>
            </a:r>
            <a:endParaRPr lang="es-ES" dirty="0">
              <a:solidFill>
                <a:schemeClr val="bg1"/>
              </a:solidFill>
            </a:endParaRPr>
          </a:p>
        </p:txBody>
      </p:sp>
      <p:sp>
        <p:nvSpPr>
          <p:cNvPr id="8" name="Rectangle 7"/>
          <p:cNvSpPr/>
          <p:nvPr/>
        </p:nvSpPr>
        <p:spPr>
          <a:xfrm>
            <a:off x="1904387" y="5071155"/>
            <a:ext cx="2558649" cy="369332"/>
          </a:xfrm>
          <a:prstGeom prst="rect">
            <a:avLst/>
          </a:prstGeom>
        </p:spPr>
        <p:txBody>
          <a:bodyPr wrap="none">
            <a:spAutoFit/>
          </a:bodyPr>
          <a:lstStyle/>
          <a:p>
            <a:r>
              <a:rPr lang="es-ES" dirty="0">
                <a:solidFill>
                  <a:schemeClr val="bg1"/>
                </a:solidFill>
              </a:rPr>
              <a:t>unai@plainconcepts.com</a:t>
            </a:r>
          </a:p>
        </p:txBody>
      </p:sp>
      <p:pic>
        <p:nvPicPr>
          <p:cNvPr id="9" name="Picture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588923" y="5883651"/>
            <a:ext cx="280086" cy="280086"/>
          </a:xfrm>
          <a:prstGeom prst="rect">
            <a:avLst/>
          </a:prstGeom>
        </p:spPr>
      </p:pic>
      <p:sp>
        <p:nvSpPr>
          <p:cNvPr id="10" name="Rectangle 9"/>
          <p:cNvSpPr/>
          <p:nvPr/>
        </p:nvSpPr>
        <p:spPr>
          <a:xfrm>
            <a:off x="1897487" y="5839028"/>
            <a:ext cx="1213537" cy="369332"/>
          </a:xfrm>
          <a:prstGeom prst="rect">
            <a:avLst/>
          </a:prstGeom>
        </p:spPr>
        <p:txBody>
          <a:bodyPr wrap="none">
            <a:spAutoFit/>
          </a:bodyPr>
          <a:lstStyle/>
          <a:p>
            <a:r>
              <a:rPr lang="es-ES" dirty="0" smtClean="0">
                <a:solidFill>
                  <a:schemeClr val="bg1"/>
                </a:solidFill>
              </a:rPr>
              <a:t>@_</a:t>
            </a:r>
            <a:r>
              <a:rPr lang="es-ES" dirty="0" err="1" smtClean="0">
                <a:solidFill>
                  <a:schemeClr val="bg1"/>
                </a:solidFill>
              </a:rPr>
              <a:t>unaizc</a:t>
            </a:r>
            <a:r>
              <a:rPr lang="es-ES" dirty="0" smtClean="0">
                <a:solidFill>
                  <a:schemeClr val="bg1"/>
                </a:solidFill>
              </a:rPr>
              <a:t>_</a:t>
            </a:r>
            <a:endParaRPr lang="es-ES" dirty="0">
              <a:solidFill>
                <a:schemeClr val="bg1"/>
              </a:solidFill>
            </a:endParaRPr>
          </a:p>
        </p:txBody>
      </p:sp>
      <p:sp>
        <p:nvSpPr>
          <p:cNvPr id="11" name="TextBox 10"/>
          <p:cNvSpPr txBox="1"/>
          <p:nvPr/>
        </p:nvSpPr>
        <p:spPr>
          <a:xfrm>
            <a:off x="990600" y="723900"/>
            <a:ext cx="7543800" cy="1569660"/>
          </a:xfrm>
          <a:prstGeom prst="rect">
            <a:avLst/>
          </a:prstGeom>
          <a:noFill/>
        </p:spPr>
        <p:txBody>
          <a:bodyPr wrap="square" rtlCol="0">
            <a:spAutoFit/>
          </a:bodyPr>
          <a:lstStyle/>
          <a:p>
            <a:r>
              <a:rPr lang="es-ES" sz="4800" dirty="0" smtClean="0">
                <a:solidFill>
                  <a:schemeClr val="bg1"/>
                </a:solidFill>
              </a:rPr>
              <a:t>Fuentes de datos e integración de aplicaciones</a:t>
            </a:r>
            <a:endParaRPr lang="es-ES" sz="4800" dirty="0">
              <a:solidFill>
                <a:schemeClr val="bg1"/>
              </a:solidFill>
            </a:endParaRPr>
          </a:p>
        </p:txBody>
      </p:sp>
      <p:pic>
        <p:nvPicPr>
          <p:cNvPr id="13" name="Content Placeholder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82543" y="5028429"/>
            <a:ext cx="302384" cy="302384"/>
          </a:xfrm>
          <a:prstGeom prst="rect">
            <a:avLst/>
          </a:prstGeom>
        </p:spPr>
      </p:pic>
      <p:pic>
        <p:nvPicPr>
          <p:cNvPr id="14" name="Picture 1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82543" y="5428506"/>
            <a:ext cx="273906" cy="273906"/>
          </a:xfrm>
          <a:prstGeom prst="rect">
            <a:avLst/>
          </a:prstGeom>
        </p:spPr>
      </p:pic>
      <p:sp>
        <p:nvSpPr>
          <p:cNvPr id="15" name="Rectangle 14"/>
          <p:cNvSpPr/>
          <p:nvPr/>
        </p:nvSpPr>
        <p:spPr>
          <a:xfrm>
            <a:off x="8168027" y="5393496"/>
            <a:ext cx="4175502" cy="369332"/>
          </a:xfrm>
          <a:prstGeom prst="rect">
            <a:avLst/>
          </a:prstGeom>
        </p:spPr>
        <p:txBody>
          <a:bodyPr wrap="none">
            <a:spAutoFit/>
          </a:bodyPr>
          <a:lstStyle/>
          <a:p>
            <a:r>
              <a:rPr lang="es-ES" dirty="0">
                <a:solidFill>
                  <a:schemeClr val="bg1"/>
                </a:solidFill>
                <a:hlinkClick r:id="rId7"/>
              </a:rPr>
              <a:t>http</a:t>
            </a:r>
            <a:r>
              <a:rPr lang="es-ES" dirty="0" smtClean="0">
                <a:solidFill>
                  <a:schemeClr val="bg1"/>
                </a:solidFill>
                <a:hlinkClick r:id="rId7"/>
              </a:rPr>
              <a:t>://</a:t>
            </a:r>
            <a:r>
              <a:rPr lang="es-ES" dirty="0" smtClean="0">
                <a:solidFill>
                  <a:schemeClr val="bg1"/>
                </a:solidFill>
                <a:hlinkClick r:id="rId7"/>
              </a:rPr>
              <a:t>quiquemartinez.azurewebsites.net</a:t>
            </a:r>
            <a:r>
              <a:rPr lang="es-ES" dirty="0" smtClean="0">
                <a:solidFill>
                  <a:schemeClr val="bg1"/>
                </a:solidFill>
              </a:rPr>
              <a:t> </a:t>
            </a:r>
            <a:r>
              <a:rPr lang="es-ES" dirty="0" smtClean="0">
                <a:solidFill>
                  <a:schemeClr val="bg1"/>
                </a:solidFill>
              </a:rPr>
              <a:t> </a:t>
            </a:r>
            <a:endParaRPr lang="es-ES" dirty="0">
              <a:solidFill>
                <a:schemeClr val="bg1"/>
              </a:solidFill>
            </a:endParaRPr>
          </a:p>
        </p:txBody>
      </p:sp>
      <p:sp>
        <p:nvSpPr>
          <p:cNvPr id="16" name="Rectangle 15"/>
          <p:cNvSpPr/>
          <p:nvPr/>
        </p:nvSpPr>
        <p:spPr>
          <a:xfrm>
            <a:off x="8091827" y="4994955"/>
            <a:ext cx="3104632" cy="369332"/>
          </a:xfrm>
          <a:prstGeom prst="rect">
            <a:avLst/>
          </a:prstGeom>
        </p:spPr>
        <p:txBody>
          <a:bodyPr wrap="none">
            <a:spAutoFit/>
          </a:bodyPr>
          <a:lstStyle/>
          <a:p>
            <a:r>
              <a:rPr lang="es-ES" dirty="0" smtClean="0">
                <a:solidFill>
                  <a:schemeClr val="bg1"/>
                </a:solidFill>
              </a:rPr>
              <a:t>qmartinez</a:t>
            </a:r>
            <a:r>
              <a:rPr lang="es-ES" dirty="0" smtClean="0">
                <a:solidFill>
                  <a:schemeClr val="bg1"/>
                </a:solidFill>
              </a:rPr>
              <a:t>@plainconcepts.com</a:t>
            </a:r>
            <a:endParaRPr lang="es-ES" dirty="0">
              <a:solidFill>
                <a:schemeClr val="bg1"/>
              </a:solidFill>
            </a:endParaRPr>
          </a:p>
        </p:txBody>
      </p:sp>
      <p:pic>
        <p:nvPicPr>
          <p:cNvPr id="17" name="Picture 1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776363" y="5807451"/>
            <a:ext cx="280086" cy="280086"/>
          </a:xfrm>
          <a:prstGeom prst="rect">
            <a:avLst/>
          </a:prstGeom>
        </p:spPr>
      </p:pic>
      <p:sp>
        <p:nvSpPr>
          <p:cNvPr id="18" name="Rectangle 17"/>
          <p:cNvSpPr/>
          <p:nvPr/>
        </p:nvSpPr>
        <p:spPr>
          <a:xfrm>
            <a:off x="8084927" y="5762828"/>
            <a:ext cx="1048685" cy="369332"/>
          </a:xfrm>
          <a:prstGeom prst="rect">
            <a:avLst/>
          </a:prstGeom>
        </p:spPr>
        <p:txBody>
          <a:bodyPr wrap="none">
            <a:spAutoFit/>
          </a:bodyPr>
          <a:lstStyle/>
          <a:p>
            <a:r>
              <a:rPr lang="es-ES" dirty="0" smtClean="0">
                <a:solidFill>
                  <a:schemeClr val="bg1"/>
                </a:solidFill>
              </a:rPr>
              <a:t>@quiqu3</a:t>
            </a:r>
            <a:endParaRPr lang="es-ES" dirty="0">
              <a:solidFill>
                <a:schemeClr val="bg1"/>
              </a:solidFill>
            </a:endParaRPr>
          </a:p>
        </p:txBody>
      </p:sp>
      <p:pic>
        <p:nvPicPr>
          <p:cNvPr id="2" name="Picture 1"/>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745480" y="4700186"/>
            <a:ext cx="1711396" cy="1755952"/>
          </a:xfrm>
          <a:prstGeom prst="rect">
            <a:avLst/>
          </a:prstGeom>
        </p:spPr>
      </p:pic>
    </p:spTree>
    <p:extLst>
      <p:ext uri="{BB962C8B-B14F-4D97-AF65-F5344CB8AC3E}">
        <p14:creationId xmlns:p14="http://schemas.microsoft.com/office/powerpoint/2010/main" val="1337096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0" y="-122177"/>
            <a:ext cx="12192000" cy="6980177"/>
          </a:xfrm>
          <a:prstGeom prst="rect">
            <a:avLst/>
          </a:prstGeom>
        </p:spPr>
      </p:pic>
    </p:spTree>
    <p:extLst>
      <p:ext uri="{BB962C8B-B14F-4D97-AF65-F5344CB8AC3E}">
        <p14:creationId xmlns:p14="http://schemas.microsoft.com/office/powerpoint/2010/main" val="6341538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4" name="Content Placeholder 2"/>
          <p:cNvSpPr>
            <a:spLocks noGrp="1"/>
          </p:cNvSpPr>
          <p:nvPr>
            <p:ph idx="1"/>
          </p:nvPr>
        </p:nvSpPr>
        <p:spPr>
          <a:xfrm>
            <a:off x="875270" y="861798"/>
            <a:ext cx="10515600" cy="4351338"/>
          </a:xfrm>
        </p:spPr>
        <p:txBody>
          <a:bodyPr>
            <a:normAutofit fontScale="92500"/>
          </a:bodyPr>
          <a:lstStyle/>
          <a:p>
            <a:pPr>
              <a:buFont typeface="Wingdings" panose="05000000000000000000" pitchFamily="2" charset="2"/>
              <a:buChar char="Ø"/>
            </a:pPr>
            <a:endParaRPr lang="en-US" dirty="0" smtClean="0"/>
          </a:p>
          <a:p>
            <a:pPr>
              <a:buFont typeface="Wingdings" panose="05000000000000000000" pitchFamily="2" charset="2"/>
              <a:buChar char="Ø"/>
            </a:pPr>
            <a:r>
              <a:rPr lang="en-US" sz="5400" dirty="0" err="1" smtClean="0">
                <a:solidFill>
                  <a:schemeClr val="bg1"/>
                </a:solidFill>
              </a:rPr>
              <a:t>Modelos</a:t>
            </a:r>
            <a:r>
              <a:rPr lang="en-US" sz="5400" dirty="0" smtClean="0">
                <a:solidFill>
                  <a:schemeClr val="bg1"/>
                </a:solidFill>
              </a:rPr>
              <a:t> </a:t>
            </a:r>
            <a:r>
              <a:rPr lang="en-US" sz="5400" dirty="0" err="1" smtClean="0">
                <a:solidFill>
                  <a:schemeClr val="bg1"/>
                </a:solidFill>
              </a:rPr>
              <a:t>relacionales</a:t>
            </a:r>
            <a:r>
              <a:rPr lang="en-US" sz="5400" dirty="0" smtClean="0">
                <a:solidFill>
                  <a:schemeClr val="bg1"/>
                </a:solidFill>
              </a:rPr>
              <a:t> </a:t>
            </a:r>
            <a:r>
              <a:rPr lang="en-US" sz="5400" dirty="0" err="1" smtClean="0">
                <a:solidFill>
                  <a:schemeClr val="bg1"/>
                </a:solidFill>
              </a:rPr>
              <a:t>tradicionales</a:t>
            </a:r>
            <a:r>
              <a:rPr lang="en-US" sz="5400" dirty="0" smtClean="0">
                <a:solidFill>
                  <a:schemeClr val="bg1"/>
                </a:solidFill>
              </a:rPr>
              <a:t>.</a:t>
            </a:r>
            <a:endParaRPr lang="en-US" sz="5400" dirty="0" smtClean="0">
              <a:solidFill>
                <a:schemeClr val="bg1"/>
              </a:solidFill>
            </a:endParaRPr>
          </a:p>
          <a:p>
            <a:pPr>
              <a:buFont typeface="Wingdings" panose="05000000000000000000" pitchFamily="2" charset="2"/>
              <a:buChar char="Ø"/>
            </a:pPr>
            <a:r>
              <a:rPr lang="en-US" sz="5400" dirty="0" err="1" smtClean="0">
                <a:solidFill>
                  <a:schemeClr val="bg1"/>
                </a:solidFill>
              </a:rPr>
              <a:t>Modelos</a:t>
            </a:r>
            <a:r>
              <a:rPr lang="en-US" sz="5400" dirty="0" smtClean="0">
                <a:solidFill>
                  <a:schemeClr val="bg1"/>
                </a:solidFill>
              </a:rPr>
              <a:t> </a:t>
            </a:r>
            <a:r>
              <a:rPr lang="en-US" sz="5400" dirty="0" smtClean="0">
                <a:solidFill>
                  <a:schemeClr val="bg1"/>
                </a:solidFill>
              </a:rPr>
              <a:t>NoSQL.</a:t>
            </a:r>
            <a:endParaRPr lang="en-US" sz="5400" dirty="0" smtClean="0">
              <a:solidFill>
                <a:schemeClr val="bg1"/>
              </a:solidFill>
            </a:endParaRPr>
          </a:p>
          <a:p>
            <a:pPr>
              <a:buFont typeface="Wingdings" panose="05000000000000000000" pitchFamily="2" charset="2"/>
              <a:buChar char="Ø"/>
            </a:pPr>
            <a:r>
              <a:rPr lang="en-US" sz="5400" dirty="0" err="1" smtClean="0">
                <a:solidFill>
                  <a:schemeClr val="bg1"/>
                </a:solidFill>
              </a:rPr>
              <a:t>Almacenes</a:t>
            </a:r>
            <a:r>
              <a:rPr lang="en-US" sz="5400" dirty="0" smtClean="0">
                <a:solidFill>
                  <a:schemeClr val="bg1"/>
                </a:solidFill>
              </a:rPr>
              <a:t> de </a:t>
            </a:r>
            <a:r>
              <a:rPr lang="en-US" sz="5400" dirty="0" err="1" smtClean="0">
                <a:solidFill>
                  <a:schemeClr val="bg1"/>
                </a:solidFill>
              </a:rPr>
              <a:t>datos</a:t>
            </a:r>
            <a:r>
              <a:rPr lang="en-US" sz="5400" dirty="0">
                <a:solidFill>
                  <a:schemeClr val="bg1"/>
                </a:solidFill>
              </a:rPr>
              <a:t>:</a:t>
            </a:r>
            <a:endParaRPr lang="en-US" sz="5400" dirty="0" smtClean="0">
              <a:solidFill>
                <a:schemeClr val="bg1"/>
              </a:solidFill>
            </a:endParaRPr>
          </a:p>
          <a:p>
            <a:pPr lvl="1">
              <a:buFont typeface="Wingdings" panose="05000000000000000000" pitchFamily="2" charset="2"/>
              <a:buChar char="Ø"/>
            </a:pPr>
            <a:r>
              <a:rPr lang="en-US" sz="5000" dirty="0" err="1" smtClean="0">
                <a:solidFill>
                  <a:schemeClr val="bg1"/>
                </a:solidFill>
              </a:rPr>
              <a:t>Persistentes</a:t>
            </a:r>
            <a:endParaRPr lang="en-US" sz="5000" dirty="0" smtClean="0">
              <a:solidFill>
                <a:schemeClr val="bg1"/>
              </a:solidFill>
            </a:endParaRPr>
          </a:p>
          <a:p>
            <a:pPr lvl="1">
              <a:buFont typeface="Wingdings" panose="05000000000000000000" pitchFamily="2" charset="2"/>
              <a:buChar char="Ø"/>
            </a:pPr>
            <a:r>
              <a:rPr lang="en-US" sz="5000" dirty="0" smtClean="0">
                <a:solidFill>
                  <a:schemeClr val="bg1"/>
                </a:solidFill>
              </a:rPr>
              <a:t>Volatiles</a:t>
            </a:r>
            <a:endParaRPr lang="en-US" sz="5000" dirty="0">
              <a:solidFill>
                <a:schemeClr val="bg1"/>
              </a:solidFill>
            </a:endParaRPr>
          </a:p>
        </p:txBody>
      </p:sp>
    </p:spTree>
    <p:extLst>
      <p:ext uri="{BB962C8B-B14F-4D97-AF65-F5344CB8AC3E}">
        <p14:creationId xmlns:p14="http://schemas.microsoft.com/office/powerpoint/2010/main" val="25215150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7223" y="261153"/>
            <a:ext cx="10000738" cy="5910932"/>
          </a:xfrm>
          <a:prstGeom prst="rect">
            <a:avLst/>
          </a:prstGeom>
        </p:spPr>
      </p:pic>
    </p:spTree>
    <p:extLst>
      <p:ext uri="{BB962C8B-B14F-4D97-AF65-F5344CB8AC3E}">
        <p14:creationId xmlns:p14="http://schemas.microsoft.com/office/powerpoint/2010/main" val="15278424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4" name="Content Placeholder 2"/>
          <p:cNvSpPr>
            <a:spLocks noGrp="1"/>
          </p:cNvSpPr>
          <p:nvPr>
            <p:ph idx="1"/>
          </p:nvPr>
        </p:nvSpPr>
        <p:spPr>
          <a:xfrm>
            <a:off x="899983" y="1047149"/>
            <a:ext cx="10515600" cy="4351338"/>
          </a:xfrm>
        </p:spPr>
        <p:txBody>
          <a:bodyPr>
            <a:noAutofit/>
          </a:bodyPr>
          <a:lstStyle/>
          <a:p>
            <a:pPr>
              <a:buFont typeface="Wingdings" panose="05000000000000000000" pitchFamily="2" charset="2"/>
              <a:buChar char="Ø"/>
            </a:pPr>
            <a:r>
              <a:rPr lang="en-US" sz="5400" dirty="0" smtClean="0">
                <a:solidFill>
                  <a:schemeClr val="bg1"/>
                </a:solidFill>
              </a:rPr>
              <a:t>NoSQL</a:t>
            </a:r>
          </a:p>
          <a:p>
            <a:pPr lvl="1">
              <a:buFont typeface="Wingdings" panose="05000000000000000000" pitchFamily="2" charset="2"/>
              <a:buChar char="Ø"/>
            </a:pPr>
            <a:r>
              <a:rPr lang="en-US" sz="5400" dirty="0" err="1" smtClean="0">
                <a:solidFill>
                  <a:schemeClr val="bg1"/>
                </a:solidFill>
              </a:rPr>
              <a:t>Documentales</a:t>
            </a:r>
            <a:endParaRPr lang="en-US" sz="5400" dirty="0" smtClean="0">
              <a:solidFill>
                <a:schemeClr val="bg1"/>
              </a:solidFill>
            </a:endParaRPr>
          </a:p>
          <a:p>
            <a:pPr lvl="1">
              <a:buFont typeface="Wingdings" panose="05000000000000000000" pitchFamily="2" charset="2"/>
              <a:buChar char="Ø"/>
            </a:pPr>
            <a:r>
              <a:rPr lang="en-US" sz="5400" dirty="0" smtClean="0">
                <a:solidFill>
                  <a:schemeClr val="bg1"/>
                </a:solidFill>
              </a:rPr>
              <a:t>Clave / Valor</a:t>
            </a:r>
          </a:p>
          <a:p>
            <a:pPr lvl="1">
              <a:buFont typeface="Wingdings" panose="05000000000000000000" pitchFamily="2" charset="2"/>
              <a:buChar char="Ø"/>
            </a:pPr>
            <a:r>
              <a:rPr lang="en-US" sz="5400" dirty="0" err="1" smtClean="0">
                <a:solidFill>
                  <a:schemeClr val="bg1"/>
                </a:solidFill>
              </a:rPr>
              <a:t>Grafo</a:t>
            </a:r>
            <a:endParaRPr lang="en-US" sz="5400" dirty="0" smtClean="0">
              <a:solidFill>
                <a:schemeClr val="bg1"/>
              </a:solidFill>
            </a:endParaRPr>
          </a:p>
          <a:p>
            <a:pPr lvl="1">
              <a:buFont typeface="Wingdings" panose="05000000000000000000" pitchFamily="2" charset="2"/>
              <a:buChar char="Ø"/>
            </a:pPr>
            <a:r>
              <a:rPr lang="en-US" sz="5400" dirty="0" err="1" smtClean="0">
                <a:solidFill>
                  <a:schemeClr val="bg1"/>
                </a:solidFill>
              </a:rPr>
              <a:t>Orientadas</a:t>
            </a:r>
            <a:r>
              <a:rPr lang="en-US" sz="5400" dirty="0" smtClean="0">
                <a:solidFill>
                  <a:schemeClr val="bg1"/>
                </a:solidFill>
              </a:rPr>
              <a:t> a </a:t>
            </a:r>
            <a:r>
              <a:rPr lang="en-US" sz="5400" dirty="0" err="1" smtClean="0">
                <a:solidFill>
                  <a:schemeClr val="bg1"/>
                </a:solidFill>
              </a:rPr>
              <a:t>objeto</a:t>
            </a:r>
            <a:endParaRPr lang="en-US" sz="5400" dirty="0" smtClean="0">
              <a:solidFill>
                <a:schemeClr val="bg1"/>
              </a:solidFill>
            </a:endParaRPr>
          </a:p>
          <a:p>
            <a:pPr lvl="1">
              <a:buFont typeface="Wingdings" panose="05000000000000000000" pitchFamily="2" charset="2"/>
              <a:buChar char="Ø"/>
            </a:pPr>
            <a:r>
              <a:rPr lang="en-US" sz="5400" dirty="0" smtClean="0">
                <a:solidFill>
                  <a:schemeClr val="bg1"/>
                </a:solidFill>
              </a:rPr>
              <a:t>…</a:t>
            </a:r>
          </a:p>
        </p:txBody>
      </p:sp>
    </p:spTree>
    <p:extLst>
      <p:ext uri="{BB962C8B-B14F-4D97-AF65-F5344CB8AC3E}">
        <p14:creationId xmlns:p14="http://schemas.microsoft.com/office/powerpoint/2010/main" val="39946422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4" name="Content Placeholder 2"/>
          <p:cNvSpPr>
            <a:spLocks noGrp="1"/>
          </p:cNvSpPr>
          <p:nvPr>
            <p:ph idx="1"/>
          </p:nvPr>
        </p:nvSpPr>
        <p:spPr>
          <a:xfrm>
            <a:off x="0" y="614664"/>
            <a:ext cx="11889260" cy="4351338"/>
          </a:xfrm>
        </p:spPr>
        <p:txBody>
          <a:bodyPr>
            <a:noAutofit/>
          </a:bodyPr>
          <a:lstStyle/>
          <a:p>
            <a:pPr lvl="1">
              <a:buFont typeface="Wingdings" panose="05000000000000000000" pitchFamily="2" charset="2"/>
              <a:buChar char="Ø"/>
            </a:pPr>
            <a:r>
              <a:rPr lang="en-US" sz="5400" dirty="0" smtClean="0">
                <a:solidFill>
                  <a:schemeClr val="bg1"/>
                </a:solidFill>
              </a:rPr>
              <a:t>¿</a:t>
            </a:r>
            <a:r>
              <a:rPr lang="en-US" sz="5400" dirty="0" err="1" smtClean="0">
                <a:solidFill>
                  <a:schemeClr val="bg1"/>
                </a:solidFill>
              </a:rPr>
              <a:t>Que</a:t>
            </a:r>
            <a:r>
              <a:rPr lang="en-US" sz="5400" dirty="0" smtClean="0">
                <a:solidFill>
                  <a:schemeClr val="bg1"/>
                </a:solidFill>
              </a:rPr>
              <a:t> </a:t>
            </a:r>
            <a:r>
              <a:rPr lang="en-US" sz="5400" dirty="0" err="1" smtClean="0">
                <a:solidFill>
                  <a:schemeClr val="bg1"/>
                </a:solidFill>
              </a:rPr>
              <a:t>nuevos</a:t>
            </a:r>
            <a:r>
              <a:rPr lang="en-US" sz="5400" dirty="0" smtClean="0">
                <a:solidFill>
                  <a:schemeClr val="bg1"/>
                </a:solidFill>
              </a:rPr>
              <a:t> </a:t>
            </a:r>
            <a:r>
              <a:rPr lang="en-US" sz="5400" dirty="0" err="1" smtClean="0">
                <a:solidFill>
                  <a:schemeClr val="bg1"/>
                </a:solidFill>
              </a:rPr>
              <a:t>retos</a:t>
            </a:r>
            <a:r>
              <a:rPr lang="en-US" sz="5400" dirty="0" smtClean="0">
                <a:solidFill>
                  <a:schemeClr val="bg1"/>
                </a:solidFill>
              </a:rPr>
              <a:t> </a:t>
            </a:r>
            <a:r>
              <a:rPr lang="en-US" sz="5400" dirty="0" err="1" smtClean="0">
                <a:solidFill>
                  <a:schemeClr val="bg1"/>
                </a:solidFill>
              </a:rPr>
              <a:t>tenemos</a:t>
            </a:r>
            <a:r>
              <a:rPr lang="en-US" sz="5400" dirty="0" smtClean="0">
                <a:solidFill>
                  <a:schemeClr val="bg1"/>
                </a:solidFill>
              </a:rPr>
              <a:t>?</a:t>
            </a:r>
          </a:p>
          <a:p>
            <a:pPr lvl="1">
              <a:buFont typeface="Wingdings" panose="05000000000000000000" pitchFamily="2" charset="2"/>
              <a:buChar char="Ø"/>
            </a:pPr>
            <a:r>
              <a:rPr lang="en-US" sz="5400" dirty="0" smtClean="0">
                <a:solidFill>
                  <a:schemeClr val="bg1"/>
                </a:solidFill>
              </a:rPr>
              <a:t>¿</a:t>
            </a:r>
            <a:r>
              <a:rPr lang="en-US" sz="5400" dirty="0" err="1" smtClean="0">
                <a:solidFill>
                  <a:schemeClr val="bg1"/>
                </a:solidFill>
              </a:rPr>
              <a:t>Cuando</a:t>
            </a:r>
            <a:r>
              <a:rPr lang="en-US" sz="5400" dirty="0" smtClean="0">
                <a:solidFill>
                  <a:schemeClr val="bg1"/>
                </a:solidFill>
              </a:rPr>
              <a:t> </a:t>
            </a:r>
            <a:r>
              <a:rPr lang="en-US" sz="5400" dirty="0" err="1" smtClean="0">
                <a:solidFill>
                  <a:schemeClr val="bg1"/>
                </a:solidFill>
              </a:rPr>
              <a:t>aplicamos</a:t>
            </a:r>
            <a:r>
              <a:rPr lang="en-US" sz="5400" dirty="0" smtClean="0">
                <a:solidFill>
                  <a:schemeClr val="bg1"/>
                </a:solidFill>
              </a:rPr>
              <a:t> </a:t>
            </a:r>
            <a:r>
              <a:rPr lang="en-US" sz="5400" dirty="0" err="1" smtClean="0">
                <a:solidFill>
                  <a:schemeClr val="bg1"/>
                </a:solidFill>
              </a:rPr>
              <a:t>estos</a:t>
            </a:r>
            <a:r>
              <a:rPr lang="en-US" sz="5400" dirty="0" smtClean="0">
                <a:solidFill>
                  <a:schemeClr val="bg1"/>
                </a:solidFill>
              </a:rPr>
              <a:t> </a:t>
            </a:r>
            <a:r>
              <a:rPr lang="en-US" sz="5400" dirty="0" err="1" smtClean="0">
                <a:solidFill>
                  <a:schemeClr val="bg1"/>
                </a:solidFill>
              </a:rPr>
              <a:t>nuevos</a:t>
            </a:r>
            <a:r>
              <a:rPr lang="en-US" sz="5400" dirty="0" smtClean="0">
                <a:solidFill>
                  <a:schemeClr val="bg1"/>
                </a:solidFill>
              </a:rPr>
              <a:t> </a:t>
            </a:r>
            <a:r>
              <a:rPr lang="en-US" sz="5400" dirty="0" err="1" smtClean="0">
                <a:solidFill>
                  <a:schemeClr val="bg1"/>
                </a:solidFill>
              </a:rPr>
              <a:t>modelos</a:t>
            </a:r>
            <a:r>
              <a:rPr lang="en-US" sz="5400" dirty="0" smtClean="0">
                <a:solidFill>
                  <a:schemeClr val="bg1"/>
                </a:solidFill>
              </a:rPr>
              <a:t>?</a:t>
            </a:r>
          </a:p>
          <a:p>
            <a:pPr lvl="1">
              <a:buFont typeface="Wingdings" panose="05000000000000000000" pitchFamily="2" charset="2"/>
              <a:buChar char="Ø"/>
            </a:pPr>
            <a:r>
              <a:rPr lang="en-US" sz="5400" dirty="0" smtClean="0">
                <a:solidFill>
                  <a:schemeClr val="bg1"/>
                </a:solidFill>
              </a:rPr>
              <a:t>¿</a:t>
            </a:r>
            <a:r>
              <a:rPr lang="en-US" sz="5400" dirty="0" err="1" smtClean="0">
                <a:solidFill>
                  <a:schemeClr val="bg1"/>
                </a:solidFill>
              </a:rPr>
              <a:t>Entendemos</a:t>
            </a:r>
            <a:r>
              <a:rPr lang="en-US" sz="5400" dirty="0" smtClean="0">
                <a:solidFill>
                  <a:schemeClr val="bg1"/>
                </a:solidFill>
              </a:rPr>
              <a:t> </a:t>
            </a:r>
            <a:r>
              <a:rPr lang="en-US" sz="5400" dirty="0" err="1" smtClean="0">
                <a:solidFill>
                  <a:schemeClr val="bg1"/>
                </a:solidFill>
              </a:rPr>
              <a:t>realmente</a:t>
            </a:r>
            <a:r>
              <a:rPr lang="en-US" sz="5400" dirty="0" smtClean="0">
                <a:solidFill>
                  <a:schemeClr val="bg1"/>
                </a:solidFill>
              </a:rPr>
              <a:t> lo </a:t>
            </a:r>
            <a:r>
              <a:rPr lang="en-US" sz="5400" dirty="0" err="1" smtClean="0">
                <a:solidFill>
                  <a:schemeClr val="bg1"/>
                </a:solidFill>
              </a:rPr>
              <a:t>que</a:t>
            </a:r>
            <a:r>
              <a:rPr lang="en-US" sz="5400" dirty="0" smtClean="0">
                <a:solidFill>
                  <a:schemeClr val="bg1"/>
                </a:solidFill>
              </a:rPr>
              <a:t> </a:t>
            </a:r>
            <a:r>
              <a:rPr lang="en-US" sz="5400" dirty="0" err="1" smtClean="0">
                <a:solidFill>
                  <a:schemeClr val="bg1"/>
                </a:solidFill>
              </a:rPr>
              <a:t>hacemos</a:t>
            </a:r>
            <a:r>
              <a:rPr lang="en-US" sz="5400" dirty="0" smtClean="0">
                <a:solidFill>
                  <a:schemeClr val="bg1"/>
                </a:solidFill>
              </a:rPr>
              <a:t> o </a:t>
            </a:r>
            <a:r>
              <a:rPr lang="en-US" sz="5400" dirty="0" err="1" smtClean="0">
                <a:solidFill>
                  <a:schemeClr val="bg1"/>
                </a:solidFill>
              </a:rPr>
              <a:t>nos</a:t>
            </a:r>
            <a:r>
              <a:rPr lang="en-US" sz="5400" dirty="0" smtClean="0">
                <a:solidFill>
                  <a:schemeClr val="bg1"/>
                </a:solidFill>
              </a:rPr>
              <a:t> </a:t>
            </a:r>
            <a:r>
              <a:rPr lang="en-US" sz="5400" dirty="0" err="1" smtClean="0">
                <a:solidFill>
                  <a:schemeClr val="bg1"/>
                </a:solidFill>
              </a:rPr>
              <a:t>movemos</a:t>
            </a:r>
            <a:r>
              <a:rPr lang="en-US" sz="5400" dirty="0" smtClean="0">
                <a:solidFill>
                  <a:schemeClr val="bg1"/>
                </a:solidFill>
              </a:rPr>
              <a:t> </a:t>
            </a:r>
            <a:r>
              <a:rPr lang="en-US" sz="5400" dirty="0" err="1" smtClean="0">
                <a:solidFill>
                  <a:schemeClr val="bg1"/>
                </a:solidFill>
              </a:rPr>
              <a:t>por</a:t>
            </a:r>
            <a:r>
              <a:rPr lang="en-US" sz="5400" dirty="0" smtClean="0">
                <a:solidFill>
                  <a:schemeClr val="bg1"/>
                </a:solidFill>
              </a:rPr>
              <a:t> “</a:t>
            </a:r>
            <a:r>
              <a:rPr lang="en-US" sz="5400" dirty="0" err="1" smtClean="0">
                <a:solidFill>
                  <a:schemeClr val="bg1"/>
                </a:solidFill>
              </a:rPr>
              <a:t>olas</a:t>
            </a:r>
            <a:r>
              <a:rPr lang="en-US" sz="5400" dirty="0" smtClean="0">
                <a:solidFill>
                  <a:schemeClr val="bg1"/>
                </a:solidFill>
              </a:rPr>
              <a:t>”?</a:t>
            </a:r>
          </a:p>
          <a:p>
            <a:pPr lvl="1">
              <a:buFont typeface="Wingdings" panose="05000000000000000000" pitchFamily="2" charset="2"/>
              <a:buChar char="Ø"/>
            </a:pPr>
            <a:r>
              <a:rPr lang="en-US" sz="5400" dirty="0" smtClean="0">
                <a:solidFill>
                  <a:schemeClr val="bg1"/>
                </a:solidFill>
              </a:rPr>
              <a:t>¿</a:t>
            </a:r>
            <a:r>
              <a:rPr lang="en-US" sz="5400" dirty="0" err="1" smtClean="0">
                <a:solidFill>
                  <a:schemeClr val="bg1"/>
                </a:solidFill>
              </a:rPr>
              <a:t>Están</a:t>
            </a:r>
            <a:r>
              <a:rPr lang="en-US" sz="5400" dirty="0" smtClean="0">
                <a:solidFill>
                  <a:schemeClr val="bg1"/>
                </a:solidFill>
              </a:rPr>
              <a:t> </a:t>
            </a:r>
            <a:r>
              <a:rPr lang="en-US" sz="5400" dirty="0" err="1" smtClean="0">
                <a:solidFill>
                  <a:schemeClr val="bg1"/>
                </a:solidFill>
              </a:rPr>
              <a:t>asociados</a:t>
            </a:r>
            <a:r>
              <a:rPr lang="en-US" sz="5400" dirty="0" smtClean="0">
                <a:solidFill>
                  <a:schemeClr val="bg1"/>
                </a:solidFill>
              </a:rPr>
              <a:t> </a:t>
            </a:r>
            <a:r>
              <a:rPr lang="en-US" sz="5400" dirty="0" err="1" smtClean="0">
                <a:solidFill>
                  <a:schemeClr val="bg1"/>
                </a:solidFill>
              </a:rPr>
              <a:t>estos</a:t>
            </a:r>
            <a:r>
              <a:rPr lang="en-US" sz="5400" dirty="0" smtClean="0">
                <a:solidFill>
                  <a:schemeClr val="bg1"/>
                </a:solidFill>
              </a:rPr>
              <a:t> </a:t>
            </a:r>
            <a:r>
              <a:rPr lang="en-US" sz="5400" dirty="0" err="1" smtClean="0">
                <a:solidFill>
                  <a:schemeClr val="bg1"/>
                </a:solidFill>
              </a:rPr>
              <a:t>nuevos</a:t>
            </a:r>
            <a:r>
              <a:rPr lang="en-US" sz="5400" dirty="0" smtClean="0">
                <a:solidFill>
                  <a:schemeClr val="bg1"/>
                </a:solidFill>
              </a:rPr>
              <a:t> </a:t>
            </a:r>
            <a:r>
              <a:rPr lang="en-US" sz="5400" dirty="0" err="1" smtClean="0">
                <a:solidFill>
                  <a:schemeClr val="bg1"/>
                </a:solidFill>
              </a:rPr>
              <a:t>modelos</a:t>
            </a:r>
            <a:r>
              <a:rPr lang="en-US" sz="5400" dirty="0" smtClean="0">
                <a:solidFill>
                  <a:schemeClr val="bg1"/>
                </a:solidFill>
              </a:rPr>
              <a:t> a </a:t>
            </a:r>
            <a:r>
              <a:rPr lang="en-US" sz="5400" dirty="0" err="1" smtClean="0">
                <a:solidFill>
                  <a:schemeClr val="bg1"/>
                </a:solidFill>
              </a:rPr>
              <a:t>arquitecturas</a:t>
            </a:r>
            <a:r>
              <a:rPr lang="en-US" sz="5400" dirty="0" smtClean="0">
                <a:solidFill>
                  <a:schemeClr val="bg1"/>
                </a:solidFill>
              </a:rPr>
              <a:t> </a:t>
            </a:r>
            <a:r>
              <a:rPr lang="en-US" sz="5400" dirty="0" err="1" smtClean="0">
                <a:solidFill>
                  <a:schemeClr val="bg1"/>
                </a:solidFill>
              </a:rPr>
              <a:t>particulares</a:t>
            </a:r>
            <a:r>
              <a:rPr lang="en-US" sz="5400" dirty="0" smtClean="0">
                <a:solidFill>
                  <a:schemeClr val="bg1"/>
                </a:solidFill>
              </a:rPr>
              <a:t>?</a:t>
            </a:r>
            <a:endParaRPr lang="en-US" sz="5400" dirty="0">
              <a:solidFill>
                <a:schemeClr val="bg1"/>
              </a:solidFill>
            </a:endParaRPr>
          </a:p>
        </p:txBody>
      </p:sp>
    </p:spTree>
    <p:extLst>
      <p:ext uri="{BB962C8B-B14F-4D97-AF65-F5344CB8AC3E}">
        <p14:creationId xmlns:p14="http://schemas.microsoft.com/office/powerpoint/2010/main" val="31669994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0" y="-1"/>
            <a:ext cx="12192000" cy="7389341"/>
          </a:xfrm>
          <a:prstGeom prst="rect">
            <a:avLst/>
          </a:prstGeom>
        </p:spPr>
      </p:pic>
    </p:spTree>
    <p:extLst>
      <p:ext uri="{BB962C8B-B14F-4D97-AF65-F5344CB8AC3E}">
        <p14:creationId xmlns:p14="http://schemas.microsoft.com/office/powerpoint/2010/main" val="334718922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stretch>
            <a:fillRect/>
          </a:stretch>
        </p:blipFill>
        <p:spPr>
          <a:xfrm>
            <a:off x="0" y="0"/>
            <a:ext cx="12192000" cy="6858000"/>
          </a:xfrm>
          <a:prstGeom prst="rect">
            <a:avLst/>
          </a:prstGeom>
        </p:spPr>
      </p:pic>
    </p:spTree>
    <p:extLst>
      <p:ext uri="{BB962C8B-B14F-4D97-AF65-F5344CB8AC3E}">
        <p14:creationId xmlns:p14="http://schemas.microsoft.com/office/powerpoint/2010/main" val="268950021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197</TotalTime>
  <Words>1597</Words>
  <Application>Microsoft Office PowerPoint</Application>
  <PresentationFormat>Widescreen</PresentationFormat>
  <Paragraphs>83</Paragraphs>
  <Slides>17</Slides>
  <Notes>8</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17</vt:i4>
      </vt:variant>
    </vt:vector>
  </HeadingPairs>
  <TitlesOfParts>
    <vt:vector size="23" baseType="lpstr">
      <vt:lpstr>Arial</vt:lpstr>
      <vt:lpstr>Calibri</vt:lpstr>
      <vt:lpstr>Calibri Light</vt:lpstr>
      <vt:lpstr>Comic Sans MS</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Demos</vt:lpstr>
      <vt:lpstr>PowerPoint Presentation</vt:lpstr>
      <vt:lpstr>PowerPoint Presentation</vt:lpstr>
      <vt:lpstr>PowerPoint Presentation</vt:lpstr>
      <vt:lpstr>Demos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Jose Bonnin Barrera</dc:creator>
  <cp:lastModifiedBy>Unai Zorrilla Castro</cp:lastModifiedBy>
  <cp:revision>14</cp:revision>
  <dcterms:created xsi:type="dcterms:W3CDTF">2015-01-23T10:17:36Z</dcterms:created>
  <dcterms:modified xsi:type="dcterms:W3CDTF">2015-01-26T08:40:07Z</dcterms:modified>
</cp:coreProperties>
</file>