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724" r:id="rId4"/>
    <p:sldMasterId id="2147483743" r:id="rId5"/>
    <p:sldMasterId id="2147483754" r:id="rId6"/>
  </p:sldMasterIdLst>
  <p:notesMasterIdLst>
    <p:notesMasterId r:id="rId38"/>
  </p:notesMasterIdLst>
  <p:handoutMasterIdLst>
    <p:handoutMasterId r:id="rId39"/>
  </p:handoutMasterIdLst>
  <p:sldIdLst>
    <p:sldId id="257" r:id="rId7"/>
    <p:sldId id="331" r:id="rId8"/>
    <p:sldId id="332" r:id="rId9"/>
    <p:sldId id="333" r:id="rId10"/>
    <p:sldId id="313" r:id="rId11"/>
    <p:sldId id="310" r:id="rId12"/>
    <p:sldId id="354" r:id="rId13"/>
    <p:sldId id="353" r:id="rId14"/>
    <p:sldId id="355" r:id="rId15"/>
    <p:sldId id="360" r:id="rId16"/>
    <p:sldId id="362" r:id="rId17"/>
    <p:sldId id="358" r:id="rId18"/>
    <p:sldId id="309" r:id="rId19"/>
    <p:sldId id="343" r:id="rId20"/>
    <p:sldId id="363" r:id="rId21"/>
    <p:sldId id="344" r:id="rId22"/>
    <p:sldId id="345" r:id="rId23"/>
    <p:sldId id="346" r:id="rId24"/>
    <p:sldId id="347" r:id="rId25"/>
    <p:sldId id="359" r:id="rId26"/>
    <p:sldId id="348" r:id="rId27"/>
    <p:sldId id="349" r:id="rId28"/>
    <p:sldId id="308" r:id="rId29"/>
    <p:sldId id="337" r:id="rId30"/>
    <p:sldId id="338" r:id="rId31"/>
    <p:sldId id="340" r:id="rId32"/>
    <p:sldId id="341" r:id="rId33"/>
    <p:sldId id="336" r:id="rId34"/>
    <p:sldId id="335" r:id="rId35"/>
    <p:sldId id="356" r:id="rId36"/>
    <p:sldId id="320" r:id="rId37"/>
  </p:sldIdLst>
  <p:sldSz cx="9144000" cy="6858000" type="screen4x3"/>
  <p:notesSz cx="7010400" cy="9296400"/>
  <p:embeddedFontLst>
    <p:embeddedFont>
      <p:font typeface="Trebuchet MS" pitchFamily="34" charset="0"/>
      <p:regular r:id="rId40"/>
      <p:bold r:id="rId41"/>
      <p:italic r:id="rId42"/>
      <p:boldItalic r:id="rId43"/>
    </p:embeddedFont>
    <p:embeddedFont>
      <p:font typeface="MS PGothic" pitchFamily="34" charset="-128"/>
      <p:regular r:id="rId44"/>
    </p:embeddedFont>
    <p:embeddedFont>
      <p:font typeface="Microsoft Sans Serif" pitchFamily="34" charset="0"/>
      <p:regular r:id="rId45"/>
    </p:embeddedFont>
    <p:embeddedFont>
      <p:font typeface="Segoe UI" pitchFamily="34" charset="0"/>
      <p:regular r:id="rId46"/>
      <p:bold r:id="rId47"/>
      <p:italic r:id="rId48"/>
      <p:boldItalic r:id="rId49"/>
    </p:embeddedFont>
    <p:embeddedFont>
      <p:font typeface="Calibri" pitchFamily="34" charset="0"/>
      <p:regular r:id="rId50"/>
      <p:bold r:id="rId51"/>
      <p:italic r:id="rId52"/>
      <p:boldItalic r:id="rId53"/>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4747"/>
    <a:srgbClr val="F6AE1E"/>
    <a:srgbClr val="FFFFFF"/>
    <a:srgbClr val="FF0066"/>
    <a:srgbClr val="F3AF35"/>
    <a:srgbClr val="9C42E6"/>
    <a:srgbClr val="D1943B"/>
    <a:srgbClr val="F8F57B"/>
    <a:srgbClr val="D5B9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98" autoAdjust="0"/>
    <p:restoredTop sz="67205" autoAdjust="0"/>
  </p:normalViewPr>
  <p:slideViewPr>
    <p:cSldViewPr snapToGrid="0">
      <p:cViewPr varScale="1">
        <p:scale>
          <a:sx n="88" d="100"/>
          <a:sy n="88" d="100"/>
        </p:scale>
        <p:origin x="-2310" y="-108"/>
      </p:cViewPr>
      <p:guideLst>
        <p:guide orient="horz" pos="144"/>
        <p:guide orient="horz" pos="895"/>
        <p:guide orient="horz" pos="1484"/>
        <p:guide orient="horz" pos="1200"/>
        <p:guide orient="horz" pos="2736"/>
        <p:guide orient="horz" pos="4176"/>
        <p:guide pos="2880"/>
        <p:guide pos="244"/>
        <p:guide pos="460"/>
        <p:guide pos="5516"/>
        <p:guide pos="893"/>
        <p:guide pos="529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99" d="100"/>
          <a:sy n="99" d="100"/>
        </p:scale>
        <p:origin x="-3528" y="-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46"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font" Target="fonts/font2.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10.fntdata"/><Relationship Id="rId57"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5.fntdata"/><Relationship Id="rId52"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font" Target="fonts/font12.fntdata"/><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pPr>
        <a:gradFill>
          <a:gsLst>
            <a:gs pos="11000">
              <a:srgbClr val="000000">
                <a:alpha val="0"/>
              </a:srgbClr>
            </a:gs>
            <a:gs pos="64000">
              <a:srgbClr val="000000">
                <a:alpha val="24000"/>
              </a:srgbClr>
            </a:gs>
            <a:gs pos="100000">
              <a:srgbClr val="000000">
                <a:alpha val="0"/>
              </a:srgbClr>
            </a:gs>
          </a:gsLst>
          <a:lin ang="5400000" scaled="0"/>
        </a:gradFill>
      </c:spPr>
    </c:sideWall>
    <c:backWall>
      <c:thickness val="0"/>
      <c:spPr>
        <a:gradFill>
          <a:gsLst>
            <a:gs pos="11000">
              <a:srgbClr val="000000">
                <a:alpha val="0"/>
              </a:srgbClr>
            </a:gs>
            <a:gs pos="64000">
              <a:srgbClr val="000000">
                <a:alpha val="24000"/>
              </a:srgbClr>
            </a:gs>
            <a:gs pos="100000">
              <a:srgbClr val="000000">
                <a:alpha val="0"/>
              </a:srgbClr>
            </a:gs>
          </a:gsLst>
          <a:lin ang="5400000" scaled="0"/>
        </a:gradFill>
      </c:spPr>
    </c:backWall>
    <c:plotArea>
      <c:layout/>
      <c:bar3DChart>
        <c:barDir val="col"/>
        <c:grouping val="clustered"/>
        <c:varyColors val="0"/>
        <c:ser>
          <c:idx val="0"/>
          <c:order val="0"/>
          <c:tx>
            <c:strRef>
              <c:f>Sheet1!$B$1</c:f>
              <c:strCache>
                <c:ptCount val="1"/>
                <c:pt idx="0">
                  <c:v>E2K3</c:v>
                </c:pt>
              </c:strCache>
            </c:strRef>
          </c:tx>
          <c:spPr>
            <a:solidFill>
              <a:schemeClr val="accent5"/>
            </a:solidFill>
            <a:scene3d>
              <a:camera prst="orthographicFront"/>
              <a:lightRig rig="threePt" dir="t"/>
            </a:scene3d>
            <a:sp3d>
              <a:bevelT/>
              <a:bevelB/>
            </a:sp3d>
          </c:spPr>
          <c:invertIfNegative val="0"/>
          <c:cat>
            <c:strRef>
              <c:f>Sheet1!$A$2:$A$3</c:f>
              <c:strCache>
                <c:ptCount val="2"/>
                <c:pt idx="0">
                  <c:v>Read IOPS</c:v>
                </c:pt>
                <c:pt idx="1">
                  <c:v>Write IOPS</c:v>
                </c:pt>
              </c:strCache>
            </c:strRef>
          </c:cat>
          <c:val>
            <c:numRef>
              <c:f>Sheet1!$B$2:$B$3</c:f>
              <c:numCache>
                <c:formatCode>General</c:formatCode>
                <c:ptCount val="2"/>
                <c:pt idx="0">
                  <c:v>504</c:v>
                </c:pt>
                <c:pt idx="1">
                  <c:v>231</c:v>
                </c:pt>
              </c:numCache>
            </c:numRef>
          </c:val>
        </c:ser>
        <c:ser>
          <c:idx val="1"/>
          <c:order val="1"/>
          <c:tx>
            <c:strRef>
              <c:f>Sheet1!$C$1</c:f>
              <c:strCache>
                <c:ptCount val="1"/>
                <c:pt idx="0">
                  <c:v>E2K7</c:v>
                </c:pt>
              </c:strCache>
            </c:strRef>
          </c:tx>
          <c:spPr>
            <a:solidFill>
              <a:schemeClr val="accent2"/>
            </a:solidFill>
            <a:scene3d>
              <a:camera prst="orthographicFront"/>
              <a:lightRig rig="threePt" dir="t"/>
            </a:scene3d>
            <a:sp3d>
              <a:bevelT/>
              <a:bevelB/>
            </a:sp3d>
          </c:spPr>
          <c:invertIfNegative val="0"/>
          <c:cat>
            <c:strRef>
              <c:f>Sheet1!$A$2:$A$3</c:f>
              <c:strCache>
                <c:ptCount val="2"/>
                <c:pt idx="0">
                  <c:v>Read IOPS</c:v>
                </c:pt>
                <c:pt idx="1">
                  <c:v>Write IOPS</c:v>
                </c:pt>
              </c:strCache>
            </c:strRef>
          </c:cat>
          <c:val>
            <c:numRef>
              <c:f>Sheet1!$C$2:$C$3</c:f>
              <c:numCache>
                <c:formatCode>General</c:formatCode>
                <c:ptCount val="2"/>
                <c:pt idx="0">
                  <c:v>175</c:v>
                </c:pt>
                <c:pt idx="1">
                  <c:v>168</c:v>
                </c:pt>
              </c:numCache>
            </c:numRef>
          </c:val>
        </c:ser>
        <c:ser>
          <c:idx val="2"/>
          <c:order val="2"/>
          <c:tx>
            <c:strRef>
              <c:f>Sheet1!$D$1</c:f>
              <c:strCache>
                <c:ptCount val="1"/>
                <c:pt idx="0">
                  <c:v>E2010</c:v>
                </c:pt>
              </c:strCache>
            </c:strRef>
          </c:tx>
          <c:invertIfNegative val="0"/>
          <c:cat>
            <c:strRef>
              <c:f>Sheet1!$A$2:$A$3</c:f>
              <c:strCache>
                <c:ptCount val="2"/>
                <c:pt idx="0">
                  <c:v>Read IOPS</c:v>
                </c:pt>
                <c:pt idx="1">
                  <c:v>Write IOPS</c:v>
                </c:pt>
              </c:strCache>
            </c:strRef>
          </c:cat>
          <c:val>
            <c:numRef>
              <c:f>Sheet1!$D$2:$D$3</c:f>
              <c:numCache>
                <c:formatCode>General</c:formatCode>
                <c:ptCount val="2"/>
                <c:pt idx="0">
                  <c:v>80</c:v>
                </c:pt>
                <c:pt idx="1">
                  <c:v>75</c:v>
                </c:pt>
              </c:numCache>
            </c:numRef>
          </c:val>
        </c:ser>
        <c:dLbls>
          <c:showLegendKey val="0"/>
          <c:showVal val="0"/>
          <c:showCatName val="0"/>
          <c:showSerName val="0"/>
          <c:showPercent val="0"/>
          <c:showBubbleSize val="0"/>
        </c:dLbls>
        <c:gapWidth val="150"/>
        <c:shape val="cylinder"/>
        <c:axId val="34720000"/>
        <c:axId val="77402112"/>
        <c:axId val="0"/>
      </c:bar3DChart>
      <c:catAx>
        <c:axId val="34720000"/>
        <c:scaling>
          <c:orientation val="minMax"/>
        </c:scaling>
        <c:delete val="0"/>
        <c:axPos val="b"/>
        <c:majorTickMark val="out"/>
        <c:minorTickMark val="none"/>
        <c:tickLblPos val="nextTo"/>
        <c:txPr>
          <a:bodyPr/>
          <a:lstStyle/>
          <a:p>
            <a:pPr>
              <a:defRPr sz="1600"/>
            </a:pPr>
            <a:endParaRPr lang="en-US"/>
          </a:p>
        </c:txPr>
        <c:crossAx val="77402112"/>
        <c:crosses val="autoZero"/>
        <c:auto val="1"/>
        <c:lblAlgn val="ctr"/>
        <c:lblOffset val="100"/>
        <c:noMultiLvlLbl val="0"/>
      </c:catAx>
      <c:valAx>
        <c:axId val="77402112"/>
        <c:scaling>
          <c:orientation val="minMax"/>
        </c:scaling>
        <c:delete val="1"/>
        <c:axPos val="l"/>
        <c:majorGridlines/>
        <c:numFmt formatCode="General" sourceLinked="1"/>
        <c:majorTickMark val="out"/>
        <c:minorTickMark val="none"/>
        <c:tickLblPos val="none"/>
        <c:crossAx val="34720000"/>
        <c:crosses val="autoZero"/>
        <c:crossBetween val="between"/>
      </c:valAx>
    </c:plotArea>
    <c:legend>
      <c:legendPos val="r"/>
      <c:layout/>
      <c:overlay val="0"/>
      <c:txPr>
        <a:bodyPr/>
        <a:lstStyle/>
        <a:p>
          <a:pPr>
            <a:defRPr sz="1800"/>
          </a:pPr>
          <a:endParaRPr lang="en-US"/>
        </a:p>
      </c:txPr>
    </c:legend>
    <c:plotVisOnly val="1"/>
    <c:dispBlanksAs val="gap"/>
    <c:showDLblsOverMax val="0"/>
  </c:chart>
  <c:txPr>
    <a:bodyPr/>
    <a:lstStyle/>
    <a:p>
      <a:pPr>
        <a:defRPr sz="2000">
          <a:solidFill>
            <a:schemeClr val="tx1"/>
          </a:solidFill>
          <a:latin typeface="Calibri" pitchFamily="34" charset="0"/>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sz="1800" b="1" i="1" dirty="0" smtClean="0"/>
              <a:t>Microsoft®</a:t>
            </a:r>
            <a:endParaRPr lang="en-US" sz="1800" b="1" i="1"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r>
              <a:rPr lang="en-US" dirty="0" smtClean="0"/>
              <a:t>Exchange Server 2010</a:t>
            </a:r>
            <a:endParaRPr lang="en-US" dirty="0"/>
          </a:p>
        </p:txBody>
      </p:sp>
      <p:sp>
        <p:nvSpPr>
          <p:cNvPr id="5" name="Slide Number Placeholder 4"/>
          <p:cNvSpPr>
            <a:spLocks noGrp="1"/>
          </p:cNvSpPr>
          <p:nvPr>
            <p:ph type="sldNum" sz="quarter" idx="3"/>
          </p:nvPr>
        </p:nvSpPr>
        <p:spPr>
          <a:xfrm>
            <a:off x="6387253" y="8829967"/>
            <a:ext cx="621524" cy="464820"/>
          </a:xfrm>
          <a:prstGeom prst="rect">
            <a:avLst/>
          </a:prstGeom>
        </p:spPr>
        <p:txBody>
          <a:bodyPr vert="horz" lIns="93177" tIns="46589" rIns="93177" bIns="46589" rtlCol="0" anchor="b"/>
          <a:lstStyle>
            <a:lvl1pPr algn="r">
              <a:defRPr sz="1200"/>
            </a:lvl1pPr>
          </a:lstStyle>
          <a:p>
            <a:fld id="{8980CB99-47E3-46F4-AAEB-3919FBEFC014}" type="slidenum">
              <a:rPr lang="en-US" smtClean="0"/>
              <a:pPr/>
              <a:t>‹#›</a:t>
            </a:fld>
            <a:endParaRPr lang="en-US" dirty="0"/>
          </a:p>
        </p:txBody>
      </p:sp>
    </p:spTree>
    <p:extLst>
      <p:ext uri="{BB962C8B-B14F-4D97-AF65-F5344CB8AC3E}">
        <p14:creationId xmlns:p14="http://schemas.microsoft.com/office/powerpoint/2010/main" val="12069944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dirty="0" smtClean="0"/>
              <a:t>TechReady8</a:t>
            </a:r>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C3FBCD4-166E-446F-AF18-7D4A0CF9AEF6}" type="datetimeFigureOut">
              <a:rPr lang="en-US" smtClean="0"/>
              <a:pPr/>
              <a:t>5/20/2010</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6309360" cy="464820"/>
          </a:xfrm>
          <a:prstGeom prst="rect">
            <a:avLst/>
          </a:prstGeom>
        </p:spPr>
        <p:txBody>
          <a:bodyPr vert="horz" lIns="93177" tIns="46589" rIns="93177" bIns="46589" rtlCol="0" anchor="b"/>
          <a:lstStyle>
            <a:lvl1pPr algn="l">
              <a:defRPr sz="500">
                <a:latin typeface="Segoe" pitchFamily="34" charset="0"/>
              </a:defRPr>
            </a:lvl1pPr>
          </a:lstStyle>
          <a:p>
            <a:r>
              <a:rPr lang="en-US" dirty="0" smtClean="0">
                <a:solidFill>
                  <a:srgbClr val="000000"/>
                </a:solidFill>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309359" y="8829967"/>
            <a:ext cx="699418" cy="464820"/>
          </a:xfrm>
          <a:prstGeom prst="rect">
            <a:avLst/>
          </a:prstGeom>
        </p:spPr>
        <p:txBody>
          <a:bodyPr vert="horz" lIns="93177" tIns="46589" rIns="93177" bIns="46589" rtlCol="0" anchor="b"/>
          <a:lstStyle>
            <a:lvl1pPr algn="r">
              <a:defRPr sz="1200"/>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745962413"/>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endParaRPr lang="en-US" b="0" i="1" u="sng"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5/20/2010 11:37 PM</a:t>
            </a:fld>
            <a:endParaRPr lang="en-US" dirty="0"/>
          </a:p>
        </p:txBody>
      </p:sp>
      <p:sp>
        <p:nvSpPr>
          <p:cNvPr id="6" name="Footer Placeholder 5"/>
          <p:cNvSpPr>
            <a:spLocks noGrp="1"/>
          </p:cNvSpPr>
          <p:nvPr>
            <p:ph type="ftr" sz="quarter" idx="12"/>
          </p:nvPr>
        </p:nvSpPr>
        <p:spPr>
          <a:xfrm>
            <a:off x="0" y="8829967"/>
            <a:ext cx="6309360" cy="464820"/>
          </a:xfrm>
        </p:spPr>
        <p:txBody>
          <a:bodyPr/>
          <a:lstStyle/>
          <a:p>
            <a:r>
              <a:rPr lang="en-US" dirty="0" smtClean="0">
                <a:solidFill>
                  <a:srgbClr val="000000"/>
                </a:solidFill>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a:xfrm>
            <a:off x="6309359" y="8829967"/>
            <a:ext cx="699418" cy="46482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indent="-105823" defTabSz="914312">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u="sng" dirty="0" smtClean="0"/>
              <a:t>Slide Objective</a:t>
            </a:r>
            <a:r>
              <a:rPr lang="en-US" i="1" u="none" dirty="0" smtClean="0"/>
              <a:t>:</a:t>
            </a:r>
            <a:r>
              <a:rPr lang="en-US" i="0" u="none" baseline="0" dirty="0" smtClean="0"/>
              <a:t>   </a:t>
            </a:r>
          </a:p>
          <a:p>
            <a:endParaRPr lang="en-US" i="0" u="none" baseline="0" dirty="0" smtClean="0"/>
          </a:p>
          <a:p>
            <a:r>
              <a:rPr lang="en-US" b="0" i="1" u="sng" baseline="0" dirty="0" smtClean="0"/>
              <a:t>Instructor Notes</a:t>
            </a:r>
            <a:r>
              <a:rPr lang="en-US" b="0" i="1" u="none" baseline="0" dirty="0" smtClean="0"/>
              <a:t>:</a:t>
            </a:r>
            <a:endParaRPr lang="en-US" b="0" i="0" u="none"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None/>
            </a:pPr>
            <a:r>
              <a:rPr lang="en-US" b="1" dirty="0" smtClean="0"/>
              <a:t>Situation:</a:t>
            </a:r>
          </a:p>
          <a:p>
            <a:pPr lvl="0">
              <a:buNone/>
            </a:pPr>
            <a:r>
              <a:rPr lang="en-US" dirty="0" smtClean="0"/>
              <a:t>People are getting more and more e-mail.  Inbox overload is now a frequent issue for information workers.  Statistics show that over 10% of IWs feel their e-mail is totally out of control.  Volumes of e-mail are increasing and people need new tools to manage this information or risk “drinking from the fire hose”.  Conversation view is designed to specifically address this growing problem of massive amounts of information by allowing users to more directly control their e-mail and put it into context.</a:t>
            </a:r>
          </a:p>
          <a:p>
            <a:pPr lvl="1">
              <a:buNone/>
            </a:pPr>
            <a:endParaRPr lang="en-US" b="1" dirty="0" smtClean="0"/>
          </a:p>
          <a:p>
            <a:pPr lvl="0">
              <a:buNone/>
            </a:pPr>
            <a:r>
              <a:rPr lang="en-US" b="1" dirty="0" smtClean="0"/>
              <a:t>Talking Points</a:t>
            </a:r>
            <a:r>
              <a:rPr lang="en-US" b="0" dirty="0" smtClean="0"/>
              <a:t>:</a:t>
            </a:r>
            <a:endParaRPr lang="en-US" dirty="0" smtClean="0"/>
          </a:p>
          <a:p>
            <a:pPr lvl="0">
              <a:buFont typeface="Arial" pitchFamily="34" charset="0"/>
              <a:buChar char="•"/>
            </a:pPr>
            <a:r>
              <a:rPr lang="en-US" dirty="0" smtClean="0"/>
              <a:t> Filters help you find what you’re looking for in a mailbox; and in search results</a:t>
            </a:r>
          </a:p>
          <a:p>
            <a:pPr lvl="0">
              <a:buFont typeface="Arial" pitchFamily="34" charset="0"/>
              <a:buChar char="•"/>
            </a:pPr>
            <a:r>
              <a:rPr lang="en-US" dirty="0" smtClean="0"/>
              <a:t> Conversation view is a whole new paradigm for how you read your mail that will greatly enhance your productivity</a:t>
            </a:r>
          </a:p>
          <a:p>
            <a:pPr lvl="0">
              <a:buFont typeface="Arial" pitchFamily="34" charset="0"/>
              <a:buChar char="•"/>
            </a:pPr>
            <a:r>
              <a:rPr lang="en-US" dirty="0" smtClean="0"/>
              <a:t> Conversation view helps you put messages in context knowing both how they fit into the conversation thread as well as if they are a branch of the </a:t>
            </a:r>
            <a:r>
              <a:rPr lang="en-US" smtClean="0"/>
              <a:t>main conversation</a:t>
            </a:r>
          </a:p>
          <a:p>
            <a:pPr lvl="0">
              <a:buFont typeface="Arial" pitchFamily="34" charset="0"/>
              <a:buChar char="•"/>
            </a:pPr>
            <a:r>
              <a:rPr lang="en-US" smtClean="0"/>
              <a:t> Conversation view enables you to manage a conversation</a:t>
            </a:r>
            <a:r>
              <a:rPr lang="en-US" baseline="0" smtClean="0"/>
              <a:t> as a single item in your inbox; including moving or “ignoring” all current and future messages within the conversation</a:t>
            </a:r>
            <a:endParaRPr lang="en-US" dirty="0" smtClean="0"/>
          </a:p>
          <a:p>
            <a:pPr lvl="0"/>
            <a:endParaRPr lang="en-US" dirty="0" smtClean="0"/>
          </a:p>
          <a:p>
            <a:pPr marL="4047" lvl="0" indent="-107840" defTabSz="931736">
              <a:spcAft>
                <a:spcPts val="339"/>
              </a:spcAft>
              <a:buNone/>
              <a:defRPr/>
            </a:pPr>
            <a:r>
              <a:rPr lang="en-US" b="1" dirty="0" smtClean="0"/>
              <a:t>Slide Objective:</a:t>
            </a:r>
          </a:p>
          <a:p>
            <a:pPr marL="4047" lvl="0" indent="-107840" defTabSz="931736">
              <a:spcAft>
                <a:spcPts val="339"/>
              </a:spcAft>
              <a:buNone/>
              <a:defRPr/>
            </a:pPr>
            <a:r>
              <a:rPr lang="en-US" dirty="0" smtClean="0"/>
              <a:t>The audience should walk away understanding that we provide powerful new ways to filter, view, organize and manage their email.  We provide systems to make them more efficient to handle the larger amount of information they are receiving and set them up to effectively handle and interact with that information.</a:t>
            </a:r>
          </a:p>
          <a:p>
            <a:pPr lvl="0"/>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lvl="1"/>
            <a:r>
              <a:rPr lang="en-US" dirty="0" smtClean="0"/>
              <a:t>Know </a:t>
            </a:r>
            <a:r>
              <a:rPr lang="en-US" dirty="0" smtClean="0"/>
              <a:t>things like booking a room too small for the number of people you’re inviting</a:t>
            </a:r>
          </a:p>
          <a:p>
            <a:pPr lvl="1"/>
            <a:r>
              <a:rPr lang="en-US" dirty="0" smtClean="0"/>
              <a:t>Know internal rules that will block your message from being sent before you send it (too many attachments, too big of an attachment, recipient can’t receive the message, and other custom rules defined by the system administrator)</a:t>
            </a:r>
          </a:p>
          <a:p>
            <a:pPr lvl="1">
              <a:buNone/>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None/>
            </a:pPr>
            <a:r>
              <a:rPr lang="en-US" dirty="0" smtClean="0"/>
              <a:t>Inbox rules can be used on Voice mails</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baseline="0" dirty="0" smtClean="0"/>
              <a:t>Ensure </a:t>
            </a:r>
            <a:r>
              <a:rPr lang="en-US" baseline="0" dirty="0" smtClean="0"/>
              <a:t>that top priority communication is routed directly to you via “find me” functionality which can be configured to ring all contact phone numbers </a:t>
            </a:r>
            <a:r>
              <a:rPr lang="en-US" baseline="0" dirty="0" smtClean="0"/>
              <a:t>sequentially</a:t>
            </a: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dirty="0" smtClean="0"/>
              <a:t>Rich </a:t>
            </a:r>
            <a:r>
              <a:rPr lang="en-US" dirty="0" smtClean="0"/>
              <a:t>web</a:t>
            </a:r>
            <a:r>
              <a:rPr lang="en-US" baseline="0" dirty="0" smtClean="0"/>
              <a:t> browser access to OWA premium is now available for 99% of the browser market.  Users can use IE for the premium experience they have come to expect, or use Safari and Firefox for very similar premium experiences.  OWA Lite is still available for those with restricted bandwidth or accessibility needs</a:t>
            </a:r>
            <a:r>
              <a:rPr lang="en-US" baseline="0" dirty="0" smtClean="0"/>
              <a:t>.</a:t>
            </a: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normAutofit/>
          </a:bodyPr>
          <a:lstStyle/>
          <a:p>
            <a:pPr lvl="1"/>
            <a:r>
              <a:rPr lang="en-US" b="1" u="none" baseline="0" dirty="0" smtClean="0"/>
              <a:t>UM </a:t>
            </a:r>
            <a:r>
              <a:rPr lang="en-US" b="1" u="none" baseline="0" dirty="0" smtClean="0"/>
              <a:t>card</a:t>
            </a:r>
            <a:r>
              <a:rPr lang="en-US" b="0" u="none" baseline="0" dirty="0" smtClean="0"/>
              <a:t> – Users can now read a preview of a voice mail that was left for them as well as play that message right from within the e-mail.</a:t>
            </a:r>
          </a:p>
          <a:p>
            <a:pPr lvl="1"/>
            <a:r>
              <a:rPr lang="en-US" b="1" u="none" baseline="0" dirty="0" smtClean="0"/>
              <a:t>Forward/Reply information</a:t>
            </a:r>
            <a:r>
              <a:rPr lang="en-US" b="0" u="none" baseline="0" dirty="0" smtClean="0"/>
              <a:t> – Icons now show a user if they have replied or forwarded a message from any machine as well as see when that action took place.</a:t>
            </a:r>
          </a:p>
          <a:p>
            <a:pPr lvl="1"/>
            <a:r>
              <a:rPr lang="en-US" b="1" u="none" baseline="0" dirty="0" smtClean="0"/>
              <a:t>Conversation view &amp; actions</a:t>
            </a:r>
            <a:r>
              <a:rPr lang="en-US" b="0" u="none" baseline="0" dirty="0" smtClean="0"/>
              <a:t> – New conversation view and actions allows users to interact with their communications as a conversation instead of separate pieces of communication making e-mail a more natural experience and allowing users to more easily manage the amounts of e-mail they receive.</a:t>
            </a:r>
          </a:p>
          <a:p>
            <a:pPr lvl="1"/>
            <a:r>
              <a:rPr lang="en-US" b="1" u="none" baseline="0" dirty="0" smtClean="0"/>
              <a:t>Free/Busy information</a:t>
            </a:r>
            <a:r>
              <a:rPr lang="en-US" b="0" u="none" baseline="0" dirty="0" smtClean="0"/>
              <a:t> – Users can now look at a users contact card and see when they are available that day (or browse to other days)</a:t>
            </a:r>
          </a:p>
          <a:p>
            <a:pPr lvl="1"/>
            <a:r>
              <a:rPr lang="en-US" b="1" u="none" baseline="0" dirty="0" smtClean="0"/>
              <a:t>SMS Sync </a:t>
            </a:r>
            <a:r>
              <a:rPr lang="en-US" b="0" u="none" baseline="0" dirty="0" smtClean="0"/>
              <a:t>– Send and receive text messages from any screen</a:t>
            </a:r>
          </a:p>
          <a:p>
            <a:pPr lvl="1"/>
            <a:r>
              <a:rPr lang="en-US" b="1" u="none" baseline="0" dirty="0" smtClean="0"/>
              <a:t>Block/Allow list</a:t>
            </a:r>
            <a:r>
              <a:rPr lang="en-US" b="0" u="none" baseline="0" dirty="0" smtClean="0"/>
              <a:t> – </a:t>
            </a:r>
            <a:r>
              <a:rPr lang="en-US" b="0" u="none" baseline="0" dirty="0" err="1" smtClean="0"/>
              <a:t>Admins</a:t>
            </a:r>
            <a:r>
              <a:rPr lang="en-US" b="0" u="none" baseline="0" dirty="0" smtClean="0"/>
              <a:t> now have a built-in way to control which devices connect to their Exchange Server</a:t>
            </a:r>
          </a:p>
          <a:p>
            <a:pPr lvl="1"/>
            <a:r>
              <a:rPr lang="en-US" b="1" u="none" baseline="0" dirty="0" smtClean="0"/>
              <a:t>Downloadable client</a:t>
            </a:r>
            <a:r>
              <a:rPr lang="en-US" b="0" u="none" baseline="0" dirty="0" smtClean="0"/>
              <a:t> – Outlook mobile is now updatable (more info on the next slide)</a:t>
            </a:r>
          </a:p>
          <a:p>
            <a:pPr lvl="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normAutofit/>
          </a:bodyPr>
          <a:lstStyle/>
          <a:p>
            <a:pPr lvl="0">
              <a:buNone/>
            </a:pP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buNone/>
            </a:pPr>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D5F159-0C0C-4927-B3CF-794C453B624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u="none"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en-US" b="0" u="none"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u="none"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p:cNvSpPr>
            <a:spLocks noGrp="1"/>
          </p:cNvSpPr>
          <p:nvPr>
            <p:ph type="body" idx="1"/>
          </p:nvPr>
        </p:nvSpPr>
        <p:spPr/>
        <p:txBody>
          <a:bodyPr>
            <a:normAutofit lnSpcReduction="10000"/>
          </a:bodyPr>
          <a:lstStyle/>
          <a:p>
            <a:endParaRPr lang="en-US" b="0" u="none" baseline="0"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b="0" u="none"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0" dirty="0"/>
          </a:p>
        </p:txBody>
      </p:sp>
      <p:sp>
        <p:nvSpPr>
          <p:cNvPr id="4" name="Slide Number Placeholder 3"/>
          <p:cNvSpPr>
            <a:spLocks noGrp="1"/>
          </p:cNvSpPr>
          <p:nvPr>
            <p:ph type="sldNum" sz="quarter" idx="10"/>
          </p:nvPr>
        </p:nvSpPr>
        <p:spPr/>
        <p:txBody>
          <a:bodyPr/>
          <a:lstStyle/>
          <a:p>
            <a:fld id="{209CCE6E-EC19-4D71-81CD-100023278468}" type="slidenum">
              <a:rPr lang="en-US" smtClean="0"/>
              <a:pPr/>
              <a:t>30</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183380"/>
          </a:xfrm>
          <a:prstGeom prst="rect">
            <a:avLst/>
          </a:prstGeom>
        </p:spPr>
        <p:txBody>
          <a:bodyPr>
            <a:normAutofit/>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a:ln/>
        </p:spPr>
      </p:sp>
      <p:sp>
        <p:nvSpPr>
          <p:cNvPr id="50178" name="Notes Placeholder 2"/>
          <p:cNvSpPr>
            <a:spLocks noGrp="1"/>
          </p:cNvSpPr>
          <p:nvPr>
            <p:ph type="body" idx="1"/>
          </p:nvPr>
        </p:nvSpPr>
        <p:spPr>
          <a:noFill/>
          <a:ln/>
        </p:spPr>
        <p:txBody>
          <a:bodyPr>
            <a:normAutofit fontScale="92500"/>
          </a:bodyPr>
          <a:lstStyle/>
          <a:p>
            <a:r>
              <a:rPr lang="en-US" dirty="0" smtClean="0"/>
              <a:t>90 </a:t>
            </a:r>
            <a:r>
              <a:rPr lang="en-US" dirty="0" smtClean="0"/>
              <a:t>percent of employees work in locations other than </a:t>
            </a:r>
            <a:r>
              <a:rPr lang="en-US" dirty="0" smtClean="0"/>
              <a:t>headquarters</a:t>
            </a:r>
            <a:endParaRPr lang="en-US" dirty="0" smtClean="0"/>
          </a:p>
        </p:txBody>
      </p:sp>
      <p:sp>
        <p:nvSpPr>
          <p:cNvPr id="50179" name="Slide Number Placeholder 3"/>
          <p:cNvSpPr>
            <a:spLocks noGrp="1"/>
          </p:cNvSpPr>
          <p:nvPr>
            <p:ph type="sldNum" sz="quarter" idx="5"/>
          </p:nvPr>
        </p:nvSpPr>
        <p:spPr>
          <a:noFill/>
          <a:ln>
            <a:headEnd/>
            <a:tailEnd/>
          </a:ln>
        </p:spPr>
        <p:txBody>
          <a:bodyPr/>
          <a:lstStyle/>
          <a:p>
            <a:pPr algn="r" rtl="0"/>
            <a:fld id="{1A7C39AE-82DE-4696-8190-1E70F05AF225}" type="slidenum">
              <a:rPr lang="en-US">
                <a:solidFill>
                  <a:prstClr val="black"/>
                </a:solidFill>
                <a:latin typeface="Calibri"/>
              </a:rPr>
              <a:pPr algn="r" rtl="0"/>
              <a:t>3</a:t>
            </a:fld>
            <a:endParaRPr lang="en-US" dirty="0">
              <a:solidFill>
                <a:prstClr val="black"/>
              </a:solidFill>
              <a:latin typeface="Calibri"/>
            </a:endParaRPr>
          </a:p>
        </p:txBody>
      </p:sp>
      <p:sp>
        <p:nvSpPr>
          <p:cNvPr id="5" name="Date Placeholder 4"/>
          <p:cNvSpPr>
            <a:spLocks noGrp="1"/>
          </p:cNvSpPr>
          <p:nvPr>
            <p:ph type="dt" idx="10"/>
          </p:nvPr>
        </p:nvSpPr>
        <p:spPr/>
        <p:txBody>
          <a:bodyPr/>
          <a:lstStyle/>
          <a:p>
            <a:pPr algn="r" rtl="0"/>
            <a:fld id="{21AAE39F-8B53-4E83-A11B-FBBB07D54EFC}" type="datetimeFigureOut">
              <a:rPr lang="en-US">
                <a:solidFill>
                  <a:prstClr val="black"/>
                </a:solidFill>
                <a:latin typeface="Calibri"/>
              </a:rPr>
              <a:pPr algn="r" rtl="0"/>
              <a:t>5/20/2010</a:t>
            </a:fld>
            <a:endParaRPr lang="en-US" dirty="0">
              <a:solidFill>
                <a:prstClr val="black"/>
              </a:solidFill>
              <a:latin typeface="Calibri"/>
            </a:endParaRPr>
          </a:p>
        </p:txBody>
      </p:sp>
      <p:sp>
        <p:nvSpPr>
          <p:cNvPr id="6" name="Header Placeholder 5"/>
          <p:cNvSpPr>
            <a:spLocks noGrp="1"/>
          </p:cNvSpPr>
          <p:nvPr>
            <p:ph type="hdr" sz="quarter" idx="11"/>
          </p:nvPr>
        </p:nvSpPr>
        <p:spPr/>
        <p:txBody>
          <a:bodyPr/>
          <a:lstStyle/>
          <a:p>
            <a:pPr algn="l" rtl="0"/>
            <a:r>
              <a:rPr lang="en-US" dirty="0">
                <a:solidFill>
                  <a:prstClr val="black"/>
                </a:solidFill>
                <a:latin typeface="Calibri"/>
              </a:rPr>
              <a:t>BPIO TDM Customer Deck</a:t>
            </a:r>
          </a:p>
        </p:txBody>
      </p:sp>
      <p:sp>
        <p:nvSpPr>
          <p:cNvPr id="8" name="Footer Placeholder 7"/>
          <p:cNvSpPr>
            <a:spLocks noGrp="1"/>
          </p:cNvSpPr>
          <p:nvPr>
            <p:ph type="ftr" sz="quarter" idx="12"/>
          </p:nvPr>
        </p:nvSpPr>
        <p:spPr/>
        <p:txBody>
          <a:bodyPr/>
          <a:lstStyle/>
          <a:p>
            <a:pPr algn="l" rtl="0">
              <a:spcBef>
                <a:spcPct val="0"/>
              </a:spcBef>
            </a:pPr>
            <a:r>
              <a:rPr lang="en-US" dirty="0">
                <a:solidFill>
                  <a:prstClr val="black"/>
                </a:solidFill>
                <a:latin typeface="Trebuchet MS" pitchFamily="34" charset="0"/>
                <a:cs typeface="Arial" pitchFamily="34" charset="0"/>
              </a:rPr>
              <a:t>© 2007 Microsoft Corporation. All rights reserved. This presentation is for informational purposes only. Microsoft makes no warranties, express or implied, in this summary.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1"/>
            <a:endParaRPr lang="en-US" b="0" dirty="0"/>
          </a:p>
        </p:txBody>
      </p:sp>
      <p:sp>
        <p:nvSpPr>
          <p:cNvPr id="4" name="Slide Number Placeholder 3"/>
          <p:cNvSpPr>
            <a:spLocks noGrp="1"/>
          </p:cNvSpPr>
          <p:nvPr>
            <p:ph type="sldNum" sz="quarter" idx="10"/>
          </p:nvPr>
        </p:nvSpPr>
        <p:spPr/>
        <p:txBody>
          <a:bodyPr/>
          <a:lstStyle/>
          <a:p>
            <a:pPr defTabSz="914210"/>
            <a:fld id="{209CCE6E-EC19-4D71-81CD-100023278468}" type="slidenum">
              <a:rPr lang="en-US">
                <a:solidFill>
                  <a:prstClr val="black"/>
                </a:solidFill>
                <a:latin typeface="Calibri"/>
              </a:rPr>
              <a:pPr defTabSz="914210"/>
              <a:t>4</a:t>
            </a:fld>
            <a:endParaRPr lang="en-US" dirty="0">
              <a:solidFill>
                <a:prstClr val="black"/>
              </a:solidFill>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en-US" b="0"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b="0"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None/>
            </a:pP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baseline="0" dirty="0" smtClean="0"/>
              <a:t>Compliance </a:t>
            </a:r>
            <a:r>
              <a:rPr lang="en-US" baseline="0" dirty="0" smtClean="0"/>
              <a:t>officers and HR representatives use familiar and easy-to-use tools within the existing UI of </a:t>
            </a:r>
            <a:r>
              <a:rPr lang="en-US" baseline="0" dirty="0" smtClean="0"/>
              <a:t>Outlook </a:t>
            </a:r>
            <a:r>
              <a:rPr lang="en-US" baseline="0" dirty="0" smtClean="0"/>
              <a:t>and Outlook Web Access (compared to Get Mailbox </a:t>
            </a:r>
            <a:r>
              <a:rPr lang="en-US" baseline="0" dirty="0" err="1" smtClean="0"/>
              <a:t>Powershell</a:t>
            </a:r>
            <a:r>
              <a:rPr lang="en-US" baseline="0" dirty="0" smtClean="0"/>
              <a:t> commands in E2007) </a:t>
            </a:r>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descr="Title_bar_light_YELLOW.png"/>
          <p:cNvPicPr>
            <a:picLocks noChangeAspect="1"/>
          </p:cNvPicPr>
          <p:nvPr/>
        </p:nvPicPr>
        <p:blipFill>
          <a:blip r:embed="rId3"/>
          <a:stretch>
            <a:fillRect/>
          </a:stretch>
        </p:blipFill>
        <p:spPr>
          <a:xfrm>
            <a:off x="0" y="4133850"/>
            <a:ext cx="9144000" cy="2724150"/>
          </a:xfrm>
          <a:prstGeom prst="rect">
            <a:avLst/>
          </a:prstGeom>
        </p:spPr>
      </p:pic>
      <p:sp>
        <p:nvSpPr>
          <p:cNvPr id="2" name="Title 1"/>
          <p:cNvSpPr>
            <a:spLocks noGrp="1"/>
          </p:cNvSpPr>
          <p:nvPr>
            <p:ph type="ctrTitle" hasCustomPrompt="1"/>
          </p:nvPr>
        </p:nvSpPr>
        <p:spPr>
          <a:xfrm>
            <a:off x="731043" y="544032"/>
            <a:ext cx="7681913" cy="1523495"/>
          </a:xfrm>
        </p:spPr>
        <p:txBody>
          <a:bodyPr>
            <a:noAutofit/>
          </a:bodyPr>
          <a:lstStyle>
            <a:lvl1pPr>
              <a:lnSpc>
                <a:spcPct val="90000"/>
              </a:lnSpc>
              <a:defRPr sz="5400">
                <a:ln w="3175">
                  <a:noFill/>
                </a:ln>
                <a:solidFill>
                  <a:schemeClr val="accent1"/>
                </a:solidFill>
                <a:effectLst>
                  <a:outerShdw blurRad="38100" dist="38100" dir="2700000" algn="tl">
                    <a:srgbClr val="000000">
                      <a:alpha val="43137"/>
                    </a:srgbClr>
                  </a:outerShdw>
                </a:effectLst>
              </a:defRPr>
            </a:lvl1pPr>
          </a:lstStyle>
          <a:p>
            <a:r>
              <a:rPr lang="en-US" sz="4800" dirty="0" smtClean="0"/>
              <a:t>Title of Presentation</a:t>
            </a:r>
            <a:endParaRPr lang="en-US" dirty="0"/>
          </a:p>
        </p:txBody>
      </p:sp>
      <p:sp>
        <p:nvSpPr>
          <p:cNvPr id="3" name="Subtitle 2"/>
          <p:cNvSpPr>
            <a:spLocks noGrp="1"/>
          </p:cNvSpPr>
          <p:nvPr>
            <p:ph type="subTitle" idx="1" hasCustomPrompt="1"/>
          </p:nvPr>
        </p:nvSpPr>
        <p:spPr>
          <a:xfrm>
            <a:off x="730249" y="4344988"/>
            <a:ext cx="7681913" cy="1141412"/>
          </a:xfrm>
        </p:spPr>
        <p:txBody>
          <a:bodyPr>
            <a:noAutofit/>
          </a:bodyPr>
          <a:lstStyle>
            <a:lvl1pPr marL="0" indent="0" algn="l">
              <a:lnSpc>
                <a:spcPct val="90000"/>
              </a:lnSpc>
              <a:spcBef>
                <a:spcPts val="0"/>
              </a:spcBef>
              <a:buNone/>
              <a:defRPr sz="3200">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z="2500" dirty="0" smtClean="0"/>
              <a:t>Exchange Server 2010 Airlift</a:t>
            </a:r>
          </a:p>
          <a:p>
            <a:r>
              <a:rPr lang="en-US" sz="2500" dirty="0" smtClean="0"/>
              <a:t>Module Number</a:t>
            </a:r>
          </a:p>
          <a:p>
            <a:r>
              <a:rPr lang="en-US" sz="2500" dirty="0" smtClean="0"/>
              <a:t>Microsoft Corporation</a:t>
            </a:r>
            <a:endParaRPr lang="en-US" dirty="0"/>
          </a:p>
        </p:txBody>
      </p:sp>
      <p:pic>
        <p:nvPicPr>
          <p:cNvPr id="10" name="Picture 9" descr="Title_bar_light_YELLOW.png"/>
          <p:cNvPicPr>
            <a:picLocks noChangeAspect="1"/>
          </p:cNvPicPr>
          <p:nvPr/>
        </p:nvPicPr>
        <p:blipFill>
          <a:blip r:embed="rId3"/>
          <a:stretch>
            <a:fillRect/>
          </a:stretch>
        </p:blipFill>
        <p:spPr>
          <a:xfrm>
            <a:off x="0" y="4133850"/>
            <a:ext cx="9144000" cy="2724150"/>
          </a:xfrm>
          <a:prstGeom prst="rect">
            <a:avLst/>
          </a:prstGeom>
        </p:spPr>
      </p:pic>
      <p:pic>
        <p:nvPicPr>
          <p:cNvPr id="9" name="Picture 8" descr="W:\TRANSFER\MBupload\SERVER-new\Logo\Exchange\Exchange\Exchange_h_rgb.png"/>
          <p:cNvPicPr>
            <a:picLocks noChangeAspect="1" noChangeArrowheads="1"/>
          </p:cNvPicPr>
          <p:nvPr/>
        </p:nvPicPr>
        <p:blipFill>
          <a:blip r:embed="rId4"/>
          <a:stretch>
            <a:fillRect/>
          </a:stretch>
        </p:blipFill>
        <p:spPr bwMode="auto">
          <a:xfrm>
            <a:off x="1851296" y="3198627"/>
            <a:ext cx="2720704" cy="782379"/>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itle_bar_light_YELLOW.png"/>
          <p:cNvPicPr>
            <a:picLocks noChangeAspect="1"/>
          </p:cNvPicPr>
          <p:nvPr/>
        </p:nvPicPr>
        <p:blipFill>
          <a:blip r:embed="rId3"/>
          <a:stretch>
            <a:fillRect/>
          </a:stretch>
        </p:blipFill>
        <p:spPr>
          <a:xfrm>
            <a:off x="0" y="4133850"/>
            <a:ext cx="9144000" cy="2724150"/>
          </a:xfrm>
          <a:prstGeom prst="rect">
            <a:avLst/>
          </a:prstGeom>
        </p:spPr>
      </p:pic>
      <p:sp>
        <p:nvSpPr>
          <p:cNvPr id="7" name="Text Placeholder 6"/>
          <p:cNvSpPr>
            <a:spLocks noGrp="1"/>
          </p:cNvSpPr>
          <p:nvPr>
            <p:ph type="body" sz="quarter" idx="10" hasCustomPrompt="1"/>
          </p:nvPr>
        </p:nvSpPr>
        <p:spPr>
          <a:xfrm>
            <a:off x="722048" y="2729806"/>
            <a:ext cx="8040951" cy="1384994"/>
          </a:xfrm>
        </p:spPr>
        <p:txBody>
          <a:bodyPr anchor="b"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9600" b="1" i="1" u="none" strike="noStrike" kern="1200" cap="none" spc="-642" normalizeH="0" baseline="0" noProof="0" dirty="0" smtClean="0">
                <a:ln w="11430"/>
                <a:solidFill>
                  <a:schemeClr val="accent1"/>
                </a:solidFill>
                <a:effectLst>
                  <a:outerShdw blurRad="50800" dist="39000" dir="5460000" algn="tl">
                    <a:srgbClr val="000000">
                      <a:alpha val="38000"/>
                    </a:srgbClr>
                  </a:outerShdw>
                </a:effectLst>
                <a:uLnTx/>
                <a:uFillTx/>
                <a:latin typeface="Segoe" pitchFamily="34" charset="0"/>
                <a:ea typeface="+mn-ea"/>
                <a:cs typeface="+mn-cs"/>
              </a:defRPr>
            </a:lvl1pPr>
          </a:lstStyle>
          <a:p>
            <a:pPr algn="l"/>
            <a:r>
              <a:rPr lang="en-US" sz="9000" dirty="0" smtClean="0"/>
              <a:t>Appendix</a:t>
            </a:r>
            <a:endParaRPr lang="en-US" sz="9000" dirty="0"/>
          </a:p>
        </p:txBody>
      </p:sp>
    </p:spTree>
  </p:cSld>
  <p:clrMapOvr>
    <a:masterClrMapping/>
  </p:clrMapOvr>
  <p:transition>
    <p:fade/>
  </p:transition>
  <p:timing>
    <p:tnLst>
      <p:par>
        <p:cTn id="1" dur="indefinite" restart="never" nodeType="tmRoot"/>
      </p:par>
    </p:tnLst>
  </p:timing>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2" name="Picture 2" descr="Microsoft logo and tagline"/>
          <p:cNvPicPr>
            <a:picLocks noChangeAspect="1" noChangeArrowheads="1"/>
          </p:cNvPicPr>
          <p:nvPr/>
        </p:nvPicPr>
        <p:blipFill>
          <a:blip r:embed="rId2">
            <a:lum bright="-100000"/>
          </a:blip>
          <a:srcRect/>
          <a:stretch>
            <a:fillRect/>
          </a:stretch>
        </p:blipFill>
        <p:spPr bwMode="black">
          <a:xfrm>
            <a:off x="2553626" y="2787386"/>
            <a:ext cx="4036747" cy="872081"/>
          </a:xfrm>
          <a:prstGeom prst="rect">
            <a:avLst/>
          </a:prstGeom>
          <a:noFill/>
        </p:spPr>
      </p:pic>
      <p:sp>
        <p:nvSpPr>
          <p:cNvPr id="4" name="Text Placeholder 3"/>
          <p:cNvSpPr>
            <a:spLocks noGrp="1"/>
          </p:cNvSpPr>
          <p:nvPr>
            <p:ph type="body" sz="quarter" idx="10" hasCustomPrompt="1"/>
          </p:nvPr>
        </p:nvSpPr>
        <p:spPr>
          <a:xfrm>
            <a:off x="838200" y="5334000"/>
            <a:ext cx="7467600" cy="738664"/>
          </a:xfrm>
        </p:spPr>
        <p:txBody>
          <a:bodyPr/>
          <a:lstStyle>
            <a:lvl1pPr>
              <a:buNone/>
              <a:defRPr sz="800">
                <a:solidFill>
                  <a:schemeClr val="tx1"/>
                </a:solidFill>
              </a:defRPr>
            </a:lvl1pPr>
          </a:lstStyle>
          <a:p>
            <a:pPr algn="ctr" defTabSz="914099" eaLnBrk="0" hangingPunct="0"/>
            <a:r>
              <a:rPr lang="en-US" sz="700" dirty="0" smtClean="0">
                <a:latin typeface="Segoe" pitchFamily="34" charset="0"/>
                <a:cs typeface="Arial" charset="0"/>
              </a:rPr>
              <a:t>© 2008 Microsoft Corporation. All rights reserved. Microsoft, Windows, Windows Vista and other product names are or may be registered trademarks and/or trademarks in the U.S. and/or other countries.</a:t>
            </a:r>
          </a:p>
          <a:p>
            <a:pPr algn="ctr" defTabSz="914099" eaLnBrk="0" hangingPunct="0"/>
            <a:r>
              <a:rPr lang="en-US" sz="700" dirty="0" smtClean="0">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smtClean="0">
                <a:latin typeface="Segoe" pitchFamily="34" charset="0"/>
                <a:cs typeface="Arial" charset="0"/>
              </a:rPr>
            </a:br>
            <a:r>
              <a:rPr lang="en-US" sz="700" dirty="0" smtClean="0">
                <a:latin typeface="Segoe" pitchFamily="34" charset="0"/>
                <a:cs typeface="Arial" charset="0"/>
              </a:rPr>
              <a:t>MICROSOFT MAKES NO WARRANTIES, EXPRESS, IMPLIED OR STATUTORY, AS TO THE INFORMATION IN THIS PRESENTATION.</a:t>
            </a:r>
          </a:p>
          <a:p>
            <a:pPr lvl="0"/>
            <a:endParaRPr lang="en-US" dirty="0"/>
          </a:p>
        </p:txBody>
      </p:sp>
    </p:spTree>
  </p:cSld>
  <p:clrMapOvr>
    <a:masterClrMapping/>
  </p:clrMapOvr>
  <p:transition>
    <p:fade/>
  </p:transition>
  <p:timing>
    <p:tnLst>
      <p:par>
        <p:cTn id="1" dur="indefinite" restart="never" nodeType="tmRoot"/>
      </p:par>
    </p:tnLst>
  </p:timing>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1" y="1411554"/>
            <a:ext cx="4114800"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2" y="1411554"/>
            <a:ext cx="4117019"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6"/>
          <p:cNvSpPr>
            <a:spLocks noGrp="1"/>
          </p:cNvSpPr>
          <p:nvPr>
            <p:ph type="ftr" sz="quarter" idx="10"/>
          </p:nvPr>
        </p:nvSpPr>
        <p:spPr>
          <a:xfrm>
            <a:off x="3124200" y="6446837"/>
            <a:ext cx="2895600" cy="365125"/>
          </a:xfrm>
          <a:prstGeom prst="rect">
            <a:avLst/>
          </a:prstGeom>
        </p:spPr>
        <p:txBody>
          <a:bodyPr/>
          <a:lstStyle/>
          <a:p>
            <a:r>
              <a:rPr lang="en-US" dirty="0" smtClean="0"/>
              <a:t>Microsoft Confidential</a:t>
            </a:r>
            <a:endParaRPr lang="en-US" dirty="0"/>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Only w/White Back">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57200" y="274638"/>
            <a:ext cx="8229600" cy="1097280"/>
          </a:xfrm>
          <a:prstGeom prst="rect">
            <a:avLst/>
          </a:prstGeom>
        </p:spPr>
        <p:txBody>
          <a:bodyPr vert="horz" lIns="0" tIns="0" rIns="0" bIns="0" rtlCol="0" anchor="t">
            <a:noAutofit/>
          </a:bodyPr>
          <a:lstStyle>
            <a:lvl1pPr>
              <a:defRPr lang="en-US" sz="4400" b="1" kern="1200" noProof="0" dirty="0" smtClean="0">
                <a:gradFill>
                  <a:gsLst>
                    <a:gs pos="0">
                      <a:schemeClr val="accent4"/>
                    </a:gs>
                    <a:gs pos="100000">
                      <a:schemeClr val="accent4">
                        <a:lumMod val="60000"/>
                        <a:lumOff val="40000"/>
                      </a:schemeClr>
                    </a:gs>
                  </a:gsLst>
                  <a:lin ang="5400000" scaled="0"/>
                </a:gradFill>
                <a:effectLst>
                  <a:outerShdw blurRad="76200" dist="25400" dir="2700000" algn="tl" rotWithShape="0">
                    <a:prstClr val="black">
                      <a:alpha val="60000"/>
                    </a:prstClr>
                  </a:outerShdw>
                </a:effectLst>
                <a:latin typeface="+mj-lt"/>
                <a:ea typeface="+mj-ea"/>
                <a:cs typeface="+mj-cs"/>
              </a:defRPr>
            </a:lvl1pPr>
          </a:lstStyle>
          <a:p>
            <a:pPr marL="0" marR="0" lvl="0" indent="0" defTabSz="914400" rtl="0" eaLnBrk="1" fontAlgn="auto" latinLnBrk="0" hangingPunct="1">
              <a:lnSpc>
                <a:spcPct val="100000"/>
              </a:lnSpc>
              <a:spcBef>
                <a:spcPct val="0"/>
              </a:spcBef>
              <a:spcAft>
                <a:spcPts val="0"/>
              </a:spcAft>
              <a:tabLst/>
              <a:defRPr/>
            </a:pPr>
            <a:r>
              <a:rPr kumimoji="0" lang="en-US" sz="4000" b="1" i="0" u="none" strike="noStrike" kern="1200" cap="none" spc="0" normalizeH="0" baseline="0" noProof="0" dirty="0" smtClean="0">
                <a:ln>
                  <a:noFill/>
                </a:ln>
                <a:gradFill>
                  <a:gsLst>
                    <a:gs pos="0">
                      <a:schemeClr val="accent4"/>
                    </a:gs>
                    <a:gs pos="57000">
                      <a:schemeClr val="accent4">
                        <a:lumMod val="60000"/>
                        <a:lumOff val="40000"/>
                      </a:schemeClr>
                    </a:gs>
                    <a:gs pos="100000">
                      <a:schemeClr val="accent4"/>
                    </a:gs>
                  </a:gsLst>
                  <a:lin ang="5400000" scaled="0"/>
                </a:gradFill>
                <a:effectLst>
                  <a:outerShdw blurRad="38100" dist="38100" dir="2700000" algn="tl">
                    <a:srgbClr val="000000">
                      <a:alpha val="43137"/>
                    </a:srgbClr>
                  </a:outerShdw>
                </a:effectLst>
                <a:uLnTx/>
                <a:uFillTx/>
                <a:latin typeface="Segoe"/>
                <a:ea typeface="+mj-ea"/>
                <a:cs typeface="+mj-cs"/>
              </a:rPr>
              <a:t>PowerPoint Template</a:t>
            </a:r>
            <a:r>
              <a:rPr kumimoji="0" lang="en-US" sz="4000" b="1" i="0" u="none" strike="noStrike" kern="1200" cap="none" spc="0" normalizeH="0" baseline="0" noProof="0" dirty="0" smtClean="0">
                <a:ln>
                  <a:noFill/>
                </a:ln>
                <a:solidFill>
                  <a:schemeClr val="accent4"/>
                </a:solidFill>
                <a:effectLst>
                  <a:outerShdw blurRad="38100" dist="38100" dir="2700000" algn="tl">
                    <a:srgbClr val="000000">
                      <a:alpha val="43137"/>
                    </a:srgbClr>
                  </a:outerShdw>
                </a:effectLst>
                <a:uLnTx/>
                <a:uFillTx/>
                <a:latin typeface="Segoe"/>
                <a:ea typeface="+mj-ea"/>
                <a:cs typeface="+mj-cs"/>
              </a:rPr>
              <a:t/>
            </a:r>
            <a:br>
              <a:rPr kumimoji="0" lang="en-US" sz="4000" b="1" i="0" u="none" strike="noStrike" kern="1200" cap="none" spc="0" normalizeH="0" baseline="0" noProof="0" dirty="0" smtClean="0">
                <a:ln>
                  <a:noFill/>
                </a:ln>
                <a:solidFill>
                  <a:schemeClr val="accent4"/>
                </a:solidFill>
                <a:effectLst>
                  <a:outerShdw blurRad="38100" dist="38100" dir="2700000" algn="tl">
                    <a:srgbClr val="000000">
                      <a:alpha val="43137"/>
                    </a:srgbClr>
                  </a:outerShdw>
                </a:effectLst>
                <a:uLnTx/>
                <a:uFillTx/>
                <a:latin typeface="Segoe"/>
                <a:ea typeface="+mj-ea"/>
                <a:cs typeface="+mj-cs"/>
              </a:rPr>
            </a:br>
            <a:r>
              <a:rPr kumimoji="0" lang="en-US" sz="2400" b="0" i="1"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Segoe"/>
                <a:ea typeface="+mj-ea"/>
                <a:cs typeface="+mj-cs"/>
              </a:rPr>
              <a:t>Subtitle Color</a:t>
            </a:r>
            <a:endParaRPr kumimoji="0" lang="en-US" sz="40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Segoe"/>
              <a:ea typeface="+mj-ea"/>
              <a:cs typeface="+mj-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6" descr="Title_bar_light_YELLOW.png"/>
          <p:cNvPicPr>
            <a:picLocks noChangeAspect="1"/>
          </p:cNvPicPr>
          <p:nvPr userDrawn="1"/>
        </p:nvPicPr>
        <p:blipFill>
          <a:blip r:embed="rId3"/>
          <a:stretch>
            <a:fillRect/>
          </a:stretch>
        </p:blipFill>
        <p:spPr>
          <a:xfrm>
            <a:off x="0" y="4133850"/>
            <a:ext cx="9144000" cy="2724150"/>
          </a:xfrm>
          <a:prstGeom prst="rect">
            <a:avLst/>
          </a:prstGeom>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n w="3175">
                  <a:noFill/>
                </a:ln>
                <a:solidFill>
                  <a:schemeClr val="accent1"/>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itle_bar_light_YELLOW.png"/>
          <p:cNvPicPr>
            <a:picLocks noChangeAspect="1"/>
          </p:cNvPicPr>
          <p:nvPr userDrawn="1"/>
        </p:nvPicPr>
        <p:blipFill>
          <a:blip r:embed="rId3"/>
          <a:stretch>
            <a:fillRect/>
          </a:stretch>
        </p:blipFill>
        <p:spPr>
          <a:xfrm>
            <a:off x="0" y="4133850"/>
            <a:ext cx="9144000" cy="2724150"/>
          </a:xfrm>
          <a:prstGeom prst="rect">
            <a:avLst/>
          </a:prstGeom>
        </p:spPr>
      </p:pic>
      <p:sp>
        <p:nvSpPr>
          <p:cNvPr id="2" name="Title 1"/>
          <p:cNvSpPr>
            <a:spLocks noGrp="1"/>
          </p:cNvSpPr>
          <p:nvPr>
            <p:ph type="ctrTitle"/>
          </p:nvPr>
        </p:nvSpPr>
        <p:spPr>
          <a:xfrm>
            <a:off x="730514" y="649805"/>
            <a:ext cx="7043208" cy="1523494"/>
          </a:xfrm>
        </p:spPr>
        <p:txBody>
          <a:bodyPr anchor="ctr" anchorCtr="0">
            <a:noAutofit/>
          </a:bodyPr>
          <a:lstStyle>
            <a:lvl1pPr>
              <a:lnSpc>
                <a:spcPct val="90000"/>
              </a:lnSpc>
              <a:defRPr sz="5400">
                <a:solidFill>
                  <a:schemeClr val="accent1"/>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0250" y="4344988"/>
            <a:ext cx="7043208"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8" y="2729806"/>
            <a:ext cx="8040951" cy="1384994"/>
          </a:xfrm>
        </p:spPr>
        <p:txBody>
          <a:bodyPr anchor="b" anchorCtr="0">
            <a:noAutofit/>
            <a:scene3d>
              <a:camera prst="orthographicFront"/>
              <a:lightRig rig="flat" dir="t"/>
            </a:scene3d>
            <a:sp3d extrusionH="88900" contourW="2540">
              <a:bevelT w="38100" h="31750"/>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solidFill>
                  <a:schemeClr val="accent1"/>
                </a:soli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03680"/>
          </a:xfrm>
        </p:spPr>
        <p:txBody>
          <a:bodyPr/>
          <a:lstStyle>
            <a:lvl1pPr>
              <a:lnSpc>
                <a:spcPct val="90000"/>
              </a:lnSpc>
              <a:buSzPct val="130000"/>
              <a:buFont typeface="Arial" pitchFamily="34" charset="0"/>
              <a:buChar char="•"/>
              <a:defRPr/>
            </a:lvl1pPr>
            <a:lvl2pPr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tx1"/>
                </a:solidFill>
                <a:latin typeface="+mn-lt"/>
                <a:ea typeface="+mn-ea"/>
                <a:cs typeface="+mn-cs"/>
              </a:defRPr>
            </a:lvl2pPr>
            <a:lvl3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3pPr>
            <a:lvl4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4pPr>
            <a:lvl5pPr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tx1"/>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30188"/>
            <a:ext cx="8382000" cy="664797"/>
          </a:xfrm>
        </p:spPr>
        <p:txBody>
          <a:bodyPr/>
          <a:lstStyle>
            <a:lvl1pPr>
              <a:defRPr lang="en-US" smtClean="0">
                <a:solidFill>
                  <a:schemeClr val="accent1"/>
                </a:solidFill>
                <a:effectLst>
                  <a:outerShdw blurRad="38100" dist="38100" dir="2700000" algn="tl">
                    <a:srgbClr val="000000">
                      <a:alpha val="43137"/>
                    </a:srgbClr>
                  </a:outerShdw>
                </a:effectLst>
              </a:defRPr>
            </a:lvl1pPr>
          </a:lstStyle>
          <a:p>
            <a:r>
              <a:rPr lang="en-US" dirty="0" smtClean="0">
                <a:solidFill>
                  <a:schemeClr val="accent1"/>
                </a:solidFill>
                <a:effectLst>
                  <a:outerShdw blurRad="38100" dist="38100" dir="2700000" algn="tl">
                    <a:srgbClr val="000000">
                      <a:alpha val="43137"/>
                    </a:srgbClr>
                  </a:outerShdw>
                </a:effectLst>
                <a:latin typeface="+mj-lt"/>
              </a:rPr>
              <a:t>Agenda</a:t>
            </a:r>
            <a:endParaRPr lang="en-US" dirty="0"/>
          </a:p>
        </p:txBody>
      </p:sp>
      <p:sp>
        <p:nvSpPr>
          <p:cNvPr id="6" name="Text Placeholder 5"/>
          <p:cNvSpPr>
            <a:spLocks noGrp="1"/>
          </p:cNvSpPr>
          <p:nvPr>
            <p:ph type="body" sz="quarter" idx="10" hasCustomPrompt="1"/>
          </p:nvPr>
        </p:nvSpPr>
        <p:spPr>
          <a:xfrm>
            <a:off x="381000" y="1411552"/>
            <a:ext cx="8382000" cy="926920"/>
          </a:xfrm>
        </p:spPr>
        <p:txBody>
          <a:bodyPr/>
          <a:lstStyle>
            <a:lvl1pPr>
              <a:lnSpc>
                <a:spcPct val="90000"/>
              </a:lnSpc>
              <a:buSzPct val="130000"/>
              <a:buFont typeface="Arial" pitchFamily="34" charset="0"/>
              <a:buChar char="•"/>
              <a:defRPr sz="3200"/>
            </a:lvl1pPr>
            <a:lvl2pPr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tx1"/>
                </a:solidFill>
                <a:latin typeface="+mn-lt"/>
                <a:ea typeface="+mn-ea"/>
                <a:cs typeface="+mn-cs"/>
              </a:defRPr>
            </a:lvl2pPr>
            <a:lvl3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3pPr>
            <a:lvl4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tx1"/>
                </a:solidFill>
                <a:latin typeface="+mn-lt"/>
                <a:ea typeface="+mn-ea"/>
                <a:cs typeface="+mn-cs"/>
              </a:defRPr>
            </a:lvl4pPr>
            <a:lvl5pPr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tx1"/>
                </a:solidFill>
                <a:latin typeface="+mn-lt"/>
                <a:ea typeface="+mn-ea"/>
                <a:cs typeface="+mn-cs"/>
              </a:defRPr>
            </a:lvl5pPr>
          </a:lstStyle>
          <a:p>
            <a:pPr marL="396875" indent="-396875" eaLnBrk="0" hangingPunct="0">
              <a:spcBef>
                <a:spcPts val="75"/>
              </a:spcBef>
              <a:buSzPct val="80000"/>
              <a:buBlip>
                <a:blip r:embed="rId2"/>
              </a:buBlip>
              <a:defRPr/>
            </a:pPr>
            <a:r>
              <a:rPr lang="en-US" sz="3300" dirty="0" smtClean="0">
                <a:latin typeface="+mn-lt"/>
              </a:rPr>
              <a:t>Example of main bullet point</a:t>
            </a:r>
          </a:p>
          <a:p>
            <a:pPr marL="396875" indent="-396875" eaLnBrk="0" hangingPunct="0">
              <a:spcBef>
                <a:spcPts val="75"/>
              </a:spcBef>
              <a:buSzPct val="80000"/>
              <a:buBlip>
                <a:blip r:embed="rId2"/>
              </a:buBlip>
              <a:defRPr/>
            </a:pPr>
            <a:r>
              <a:rPr lang="en-US" sz="3300" dirty="0" smtClean="0"/>
              <a:t>Example of main bullet point </a:t>
            </a:r>
            <a:endParaRPr lang="en-US" sz="3300" dirty="0">
              <a:latin typeface="+mn-lt"/>
            </a:endParaRPr>
          </a:p>
        </p:txBody>
      </p:sp>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30188"/>
            <a:ext cx="8382000" cy="1163395"/>
          </a:xfrm>
        </p:spPr>
        <p:txBody>
          <a:bodyPr/>
          <a:lstStyle>
            <a:lvl1pPr>
              <a:defRPr sz="4800"/>
            </a:lvl1pPr>
          </a:lstStyle>
          <a:p>
            <a:r>
              <a:rPr lang="en-US" dirty="0" smtClean="0">
                <a:solidFill>
                  <a:schemeClr val="tx1"/>
                </a:solidFill>
              </a:rPr>
              <a:t>Title</a:t>
            </a:r>
            <a:r>
              <a:rPr lang="en-US" dirty="0" smtClean="0"/>
              <a:t/>
            </a:r>
            <a:br>
              <a:rPr lang="en-US" dirty="0" smtClean="0"/>
            </a:br>
            <a:r>
              <a:rPr lang="en-US" sz="3600" dirty="0" smtClean="0">
                <a:solidFill>
                  <a:schemeClr val="accent1"/>
                </a:solidFill>
                <a:effectLst>
                  <a:outerShdw blurRad="38100" dist="38100" dir="2700000" algn="tl">
                    <a:srgbClr val="000000">
                      <a:alpha val="43137"/>
                    </a:srgbClr>
                  </a:outerShdw>
                </a:effectLst>
              </a:rPr>
              <a:t>Subtitle color</a:t>
            </a:r>
            <a:endParaRPr lang="en-US" dirty="0"/>
          </a:p>
        </p:txBody>
      </p:sp>
      <p:sp>
        <p:nvSpPr>
          <p:cNvPr id="4" name="Content Placeholder 3"/>
          <p:cNvSpPr>
            <a:spLocks noGrp="1"/>
          </p:cNvSpPr>
          <p:nvPr>
            <p:ph sz="quarter" idx="10" hasCustomPrompt="1"/>
          </p:nvPr>
        </p:nvSpPr>
        <p:spPr>
          <a:xfrm>
            <a:off x="457200" y="1600200"/>
            <a:ext cx="8229600" cy="4044184"/>
          </a:xfrm>
        </p:spPr>
        <p:txBody>
          <a:bodyPr/>
          <a:lstStyle>
            <a:lvl1pPr>
              <a:buNone/>
              <a:defRPr/>
            </a:lvl1pPr>
          </a:lstStyle>
          <a:p>
            <a:pPr>
              <a:buSzPct val="80000"/>
              <a:buBlip>
                <a:blip r:embed="rId2"/>
              </a:buBlip>
            </a:pPr>
            <a:r>
              <a:rPr lang="en-US" dirty="0" smtClean="0"/>
              <a:t>Example of a slide with a subhead</a:t>
            </a:r>
          </a:p>
          <a:p>
            <a:pPr lvl="1">
              <a:buSzPct val="80000"/>
              <a:buBlip>
                <a:blip r:embed="rId3"/>
              </a:buBlip>
            </a:pPr>
            <a:r>
              <a:rPr lang="en-US" dirty="0" smtClean="0"/>
              <a:t>Set the slide title in “title case”</a:t>
            </a:r>
          </a:p>
          <a:p>
            <a:pPr lvl="1">
              <a:buSzPct val="80000"/>
              <a:buBlip>
                <a:blip r:embed="rId3"/>
              </a:buBlip>
            </a:pPr>
            <a:r>
              <a:rPr lang="en-US" dirty="0" smtClean="0"/>
              <a:t>Set subheads in “sentence case”</a:t>
            </a:r>
          </a:p>
          <a:p>
            <a:pPr lvl="1">
              <a:buSzPct val="80000"/>
              <a:buBlip>
                <a:blip r:embed="rId3"/>
              </a:buBlip>
            </a:pPr>
            <a:r>
              <a:rPr lang="en-US" dirty="0" smtClean="0"/>
              <a:t>Generally set subhead to 36pt or smaller so it will fit on a single line</a:t>
            </a:r>
          </a:p>
          <a:p>
            <a:pPr lvl="1">
              <a:buSzPct val="80000"/>
              <a:buBlip>
                <a:blip r:embed="rId3"/>
              </a:buBlip>
            </a:pPr>
            <a:r>
              <a:rPr lang="en-US" dirty="0" smtClean="0"/>
              <a:t>The subhead color is defined for this template but must be selected; In PowerPoint 2007, it is the fourth font color from the left</a:t>
            </a:r>
          </a:p>
          <a:p>
            <a:pPr lvl="0"/>
            <a:endParaRPr lang="en-US" dirty="0"/>
          </a:p>
        </p:txBody>
      </p:sp>
    </p:spTree>
  </p:cSld>
  <p:clrMapOvr>
    <a:masterClrMapping/>
  </p:clrMapOvr>
  <p:transition>
    <p:fade/>
  </p:transition>
  <p:timing>
    <p:tnLst>
      <p:par>
        <p:cTn id="1" dur="indefinite" restart="never" nodeType="tmRoot"/>
      </p:par>
    </p:tnLst>
  </p:timing>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30188"/>
            <a:ext cx="8382000" cy="664797"/>
          </a:xfrm>
        </p:spPr>
        <p:txBody>
          <a:bodyPr/>
          <a:lstStyle>
            <a:lvl1pPr>
              <a:defRPr sz="4800"/>
            </a:lvl1pPr>
          </a:lstStyle>
          <a:p>
            <a:r>
              <a:rPr lang="en-US" dirty="0" smtClean="0">
                <a:solidFill>
                  <a:schemeClr val="tx1"/>
                </a:solidFill>
              </a:rPr>
              <a:t>Title</a:t>
            </a:r>
            <a:endParaRPr lang="en-US" dirty="0"/>
          </a:p>
        </p:txBody>
      </p:sp>
      <p:sp>
        <p:nvSpPr>
          <p:cNvPr id="3" name="Content Placeholder 2"/>
          <p:cNvSpPr>
            <a:spLocks noGrp="1"/>
          </p:cNvSpPr>
          <p:nvPr>
            <p:ph idx="1" hasCustomPrompt="1"/>
          </p:nvPr>
        </p:nvSpPr>
        <p:spPr>
          <a:xfrm>
            <a:off x="381000" y="1412875"/>
            <a:ext cx="8382000" cy="4044184"/>
          </a:xfrm>
        </p:spPr>
        <p:txBody>
          <a:bodyPr/>
          <a:lstStyle>
            <a:lvl1pPr>
              <a:lnSpc>
                <a:spcPct val="90000"/>
              </a:lnSpc>
              <a:buNone/>
              <a:defRPr/>
            </a:lvl1pPr>
            <a:lvl2pPr>
              <a:lnSpc>
                <a:spcPct val="90000"/>
              </a:lnSpc>
              <a:defRPr/>
            </a:lvl2pPr>
            <a:lvl3pPr>
              <a:lnSpc>
                <a:spcPct val="90000"/>
              </a:lnSpc>
              <a:defRPr/>
            </a:lvl3pPr>
            <a:lvl4pPr>
              <a:lnSpc>
                <a:spcPct val="90000"/>
              </a:lnSpc>
              <a:defRPr/>
            </a:lvl4pPr>
            <a:lvl5pPr>
              <a:lnSpc>
                <a:spcPct val="90000"/>
              </a:lnSpc>
              <a:defRPr/>
            </a:lvl5pPr>
          </a:lstStyle>
          <a:p>
            <a:pPr>
              <a:buSzPct val="80000"/>
              <a:buBlip>
                <a:blip r:embed="rId2"/>
              </a:buBlip>
            </a:pPr>
            <a:r>
              <a:rPr lang="en-US" dirty="0" smtClean="0"/>
              <a:t>Example of a slide with a subhead</a:t>
            </a:r>
          </a:p>
          <a:p>
            <a:pPr lvl="1">
              <a:buSzPct val="80000"/>
              <a:buBlip>
                <a:blip r:embed="rId3"/>
              </a:buBlip>
            </a:pPr>
            <a:r>
              <a:rPr lang="en-US" dirty="0" smtClean="0"/>
              <a:t>Set the slide title in “title case”</a:t>
            </a:r>
          </a:p>
          <a:p>
            <a:pPr lvl="1">
              <a:buSzPct val="80000"/>
              <a:buBlip>
                <a:blip r:embed="rId3"/>
              </a:buBlip>
            </a:pPr>
            <a:r>
              <a:rPr lang="en-US" dirty="0" smtClean="0"/>
              <a:t>Set subheads in “sentence case”</a:t>
            </a:r>
          </a:p>
          <a:p>
            <a:pPr lvl="1">
              <a:buSzPct val="80000"/>
              <a:buBlip>
                <a:blip r:embed="rId3"/>
              </a:buBlip>
            </a:pPr>
            <a:r>
              <a:rPr lang="en-US" dirty="0" smtClean="0"/>
              <a:t>Generally set subhead to 36pt or smaller so it will fit on a single line</a:t>
            </a:r>
          </a:p>
          <a:p>
            <a:pPr lvl="1">
              <a:buSzPct val="80000"/>
              <a:buBlip>
                <a:blip r:embed="rId3"/>
              </a:buBlip>
            </a:pPr>
            <a:r>
              <a:rPr lang="en-US" dirty="0" smtClean="0"/>
              <a:t>The subhead color is defined for this template but must be selected; In PowerPoint 2007, it is the fourth font color from the left</a:t>
            </a:r>
          </a:p>
          <a:p>
            <a:pPr lvl="0"/>
            <a:endParaRPr lang="en-US" dirty="0"/>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30188"/>
            <a:ext cx="8382000" cy="1163395"/>
          </a:xfrm>
        </p:spPr>
        <p:txBody>
          <a:bodyPr/>
          <a:lstStyle>
            <a:lvl1pPr>
              <a:defRPr sz="4800"/>
            </a:lvl1pPr>
          </a:lstStyle>
          <a:p>
            <a:r>
              <a:rPr lang="en-US" dirty="0" smtClean="0">
                <a:solidFill>
                  <a:schemeClr val="tx1"/>
                </a:solidFill>
              </a:rPr>
              <a:t>Title</a:t>
            </a:r>
            <a:r>
              <a:rPr lang="en-US" dirty="0" smtClean="0"/>
              <a:t/>
            </a:r>
            <a:br>
              <a:rPr lang="en-US" dirty="0" smtClean="0"/>
            </a:br>
            <a:r>
              <a:rPr lang="en-US" sz="3600" dirty="0" smtClean="0">
                <a:solidFill>
                  <a:schemeClr val="accent1"/>
                </a:solidFill>
                <a:effectLst>
                  <a:outerShdw blurRad="38100" dist="38100" dir="2700000" algn="tl">
                    <a:srgbClr val="000000">
                      <a:alpha val="43137"/>
                    </a:srgbClr>
                  </a:outerShdw>
                </a:effectLst>
              </a:rPr>
              <a:t>Subtitle color</a:t>
            </a:r>
            <a:endParaRPr lang="en-US" dirty="0"/>
          </a:p>
        </p:txBody>
      </p:sp>
      <p:sp>
        <p:nvSpPr>
          <p:cNvPr id="3" name="Content Placeholder 2"/>
          <p:cNvSpPr>
            <a:spLocks noGrp="1"/>
          </p:cNvSpPr>
          <p:nvPr>
            <p:ph sz="half" idx="1" hasCustomPrompt="1"/>
          </p:nvPr>
        </p:nvSpPr>
        <p:spPr>
          <a:xfrm>
            <a:off x="381000" y="1603986"/>
            <a:ext cx="4114800" cy="1514261"/>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a:buSzPct val="80000"/>
              <a:buBlip>
                <a:blip r:embed="rId2"/>
              </a:buBlip>
            </a:pPr>
            <a:r>
              <a:rPr lang="en-US" dirty="0" smtClean="0"/>
              <a:t>Example of a slide with a subhead</a:t>
            </a:r>
          </a:p>
          <a:p>
            <a:pPr lvl="1">
              <a:buSzPct val="80000"/>
              <a:buBlip>
                <a:blip r:embed="rId3"/>
              </a:buBlip>
            </a:pPr>
            <a:r>
              <a:rPr lang="en-US" dirty="0" smtClean="0"/>
              <a:t>Set the slide title in “title case”</a:t>
            </a:r>
          </a:p>
        </p:txBody>
      </p:sp>
      <p:sp>
        <p:nvSpPr>
          <p:cNvPr id="4" name="Content Placeholder 3"/>
          <p:cNvSpPr>
            <a:spLocks noGrp="1"/>
          </p:cNvSpPr>
          <p:nvPr>
            <p:ph sz="half" idx="2" hasCustomPrompt="1"/>
          </p:nvPr>
        </p:nvSpPr>
        <p:spPr>
          <a:xfrm>
            <a:off x="4648200" y="1603986"/>
            <a:ext cx="4114800" cy="1514261"/>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a:buSzPct val="80000"/>
              <a:buBlip>
                <a:blip r:embed="rId2"/>
              </a:buBlip>
            </a:pPr>
            <a:r>
              <a:rPr lang="en-US" dirty="0" smtClean="0"/>
              <a:t>Example of a slide with a subhead</a:t>
            </a:r>
          </a:p>
          <a:p>
            <a:pPr lvl="1">
              <a:buSzPct val="80000"/>
              <a:buBlip>
                <a:blip r:embed="rId3"/>
              </a:buBlip>
            </a:pPr>
            <a:r>
              <a:rPr lang="en-US" dirty="0" smtClean="0"/>
              <a:t>Set the slide title in “title case”</a:t>
            </a:r>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230188"/>
            <a:ext cx="8382000" cy="664797"/>
          </a:xfrm>
        </p:spPr>
        <p:txBody>
          <a:bodyPr/>
          <a:lstStyle>
            <a:lvl1pPr>
              <a:defRPr sz="4800"/>
            </a:lvl1pPr>
          </a:lstStyle>
          <a:p>
            <a:r>
              <a:rPr lang="en-US" dirty="0" smtClean="0">
                <a:solidFill>
                  <a:schemeClr val="tx1"/>
                </a:solidFill>
              </a:rPr>
              <a:t>Title</a:t>
            </a:r>
            <a:endParaRPr lang="en-US" dirty="0"/>
          </a:p>
        </p:txBody>
      </p:sp>
      <p:sp>
        <p:nvSpPr>
          <p:cNvPr id="3" name="Content Placeholder 2"/>
          <p:cNvSpPr>
            <a:spLocks noGrp="1"/>
          </p:cNvSpPr>
          <p:nvPr>
            <p:ph sz="half" idx="1" hasCustomPrompt="1"/>
          </p:nvPr>
        </p:nvSpPr>
        <p:spPr>
          <a:xfrm>
            <a:off x="381000" y="1603986"/>
            <a:ext cx="4114800" cy="1514261"/>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a:buSzPct val="80000"/>
              <a:buBlip>
                <a:blip r:embed="rId2"/>
              </a:buBlip>
            </a:pPr>
            <a:r>
              <a:rPr lang="en-US" dirty="0" smtClean="0"/>
              <a:t>Example of a slide with a subhead</a:t>
            </a:r>
          </a:p>
          <a:p>
            <a:pPr lvl="1">
              <a:buSzPct val="80000"/>
              <a:buBlip>
                <a:blip r:embed="rId3"/>
              </a:buBlip>
            </a:pPr>
            <a:r>
              <a:rPr lang="en-US" dirty="0" smtClean="0"/>
              <a:t>Set the slide title in “title case”</a:t>
            </a:r>
          </a:p>
        </p:txBody>
      </p:sp>
      <p:sp>
        <p:nvSpPr>
          <p:cNvPr id="4" name="Content Placeholder 3"/>
          <p:cNvSpPr>
            <a:spLocks noGrp="1"/>
          </p:cNvSpPr>
          <p:nvPr>
            <p:ph sz="half" idx="2" hasCustomPrompt="1"/>
          </p:nvPr>
        </p:nvSpPr>
        <p:spPr>
          <a:xfrm>
            <a:off x="4648200" y="1603986"/>
            <a:ext cx="4114800" cy="1514261"/>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a:buSzPct val="80000"/>
              <a:buBlip>
                <a:blip r:embed="rId2"/>
              </a:buBlip>
            </a:pPr>
            <a:r>
              <a:rPr lang="en-US" dirty="0" smtClean="0"/>
              <a:t>Example of a slide with a subhead</a:t>
            </a:r>
          </a:p>
          <a:p>
            <a:pPr lvl="1">
              <a:buSzPct val="80000"/>
              <a:buBlip>
                <a:blip r:embed="rId3"/>
              </a:buBlip>
            </a:pPr>
            <a:r>
              <a:rPr lang="en-US" dirty="0" smtClean="0"/>
              <a:t>Set the slide title in “title case”</a:t>
            </a:r>
          </a:p>
        </p:txBody>
      </p:sp>
    </p:spTree>
  </p:cSld>
  <p:clrMapOvr>
    <a:masterClrMapping/>
  </p:clrMapOvr>
  <p:transition>
    <p:fade/>
  </p:transition>
  <p:timing>
    <p:tnLst>
      <p:par>
        <p:cTn id="1" dur="indefinite" restart="never" nodeType="tmRoot"/>
      </p:par>
    </p:tnLst>
  </p:timing>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itle_bar_light_YELLOW.png"/>
          <p:cNvPicPr>
            <a:picLocks noChangeAspect="1"/>
          </p:cNvPicPr>
          <p:nvPr/>
        </p:nvPicPr>
        <p:blipFill>
          <a:blip r:embed="rId3"/>
          <a:stretch>
            <a:fillRect/>
          </a:stretch>
        </p:blipFill>
        <p:spPr>
          <a:xfrm>
            <a:off x="0" y="4133850"/>
            <a:ext cx="9144000" cy="2724150"/>
          </a:xfrm>
          <a:prstGeom prst="rect">
            <a:avLst/>
          </a:prstGeom>
        </p:spPr>
      </p:pic>
      <p:sp>
        <p:nvSpPr>
          <p:cNvPr id="2" name="Title 1"/>
          <p:cNvSpPr>
            <a:spLocks noGrp="1"/>
          </p:cNvSpPr>
          <p:nvPr>
            <p:ph type="ctrTitle" hasCustomPrompt="1"/>
          </p:nvPr>
        </p:nvSpPr>
        <p:spPr>
          <a:xfrm>
            <a:off x="730514" y="649805"/>
            <a:ext cx="7043208" cy="1523494"/>
          </a:xfrm>
        </p:spPr>
        <p:txBody>
          <a:bodyPr anchor="ctr" anchorCtr="0">
            <a:noAutofit/>
          </a:bodyPr>
          <a:lstStyle>
            <a:lvl1pPr>
              <a:lnSpc>
                <a:spcPct val="90000"/>
              </a:lnSpc>
              <a:defRPr sz="5400">
                <a:solidFill>
                  <a:schemeClr val="accent1"/>
                </a:solidFill>
                <a:effectLst>
                  <a:outerShdw blurRad="38100" dist="38100" dir="2700000" algn="tl">
                    <a:srgbClr val="000000">
                      <a:alpha val="43137"/>
                    </a:srgbClr>
                  </a:outerShdw>
                </a:effectLst>
              </a:defRPr>
            </a:lvl1pPr>
          </a:lstStyle>
          <a:p>
            <a:r>
              <a:rPr lang="en-US" dirty="0" smtClean="0"/>
              <a:t>Demo Title </a:t>
            </a:r>
            <a:endParaRPr lang="en-US" dirty="0"/>
          </a:p>
        </p:txBody>
      </p:sp>
      <p:sp>
        <p:nvSpPr>
          <p:cNvPr id="7" name="Text Placeholder 6"/>
          <p:cNvSpPr>
            <a:spLocks noGrp="1"/>
          </p:cNvSpPr>
          <p:nvPr>
            <p:ph type="body" sz="quarter" idx="10" hasCustomPrompt="1"/>
          </p:nvPr>
        </p:nvSpPr>
        <p:spPr>
          <a:xfrm>
            <a:off x="722048" y="2729806"/>
            <a:ext cx="8040951" cy="1384994"/>
          </a:xfrm>
        </p:spPr>
        <p:txBody>
          <a:bodyPr anchor="b" anchorCtr="0">
            <a:noAutofit/>
            <a:scene3d>
              <a:camera prst="orthographicFront"/>
              <a:lightRig rig="flat" dir="t"/>
            </a:scene3d>
            <a:sp3d extrusionH="88900" contourW="2540">
              <a:bevelT w="38100" h="31750"/>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solidFill>
                  <a:schemeClr val="accent1"/>
                </a:soli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Demo</a:t>
            </a:r>
          </a:p>
        </p:txBody>
      </p:sp>
    </p:spTree>
  </p:cSld>
  <p:clrMapOvr>
    <a:masterClrMapping/>
  </p:clrMapOvr>
  <p:transition>
    <p:fade/>
  </p:transition>
  <p:timing>
    <p:tnLst>
      <p:par>
        <p:cTn id="1" dur="indefinite" restart="never" nodeType="tmRoot"/>
      </p:par>
    </p:tnLst>
  </p:timing>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Picture 8" descr="Title_bar_light_YELLOW.png"/>
          <p:cNvPicPr>
            <a:picLocks noChangeAspect="1"/>
          </p:cNvPicPr>
          <p:nvPr/>
        </p:nvPicPr>
        <p:blipFill>
          <a:blip r:embed="rId3"/>
          <a:stretch>
            <a:fillRect/>
          </a:stretch>
        </p:blipFill>
        <p:spPr>
          <a:xfrm>
            <a:off x="0" y="4133850"/>
            <a:ext cx="9144000" cy="2724150"/>
          </a:xfrm>
          <a:prstGeom prst="rect">
            <a:avLst/>
          </a:prstGeom>
        </p:spPr>
      </p:pic>
      <p:sp>
        <p:nvSpPr>
          <p:cNvPr id="7" name="Text Placeholder 6"/>
          <p:cNvSpPr>
            <a:spLocks noGrp="1"/>
          </p:cNvSpPr>
          <p:nvPr>
            <p:ph type="body" sz="quarter" idx="10" hasCustomPrompt="1"/>
          </p:nvPr>
        </p:nvSpPr>
        <p:spPr>
          <a:xfrm>
            <a:off x="722048" y="2729806"/>
            <a:ext cx="8040951" cy="1384994"/>
          </a:xfrm>
        </p:spPr>
        <p:txBody>
          <a:bodyPr anchor="b"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solidFill>
                  <a:schemeClr val="accent1"/>
                </a:soli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Q &amp; A</a:t>
            </a:r>
          </a:p>
        </p:txBody>
      </p:sp>
    </p:spTree>
  </p:cSld>
  <p:clrMapOvr>
    <a:masterClrMapping/>
  </p:clrMapOvr>
  <p:transition>
    <p:fade/>
  </p:transition>
  <p:timing>
    <p:tnLst>
      <p:par>
        <p:cTn id="1" dur="indefinite" restart="never" nodeType="tmRoot"/>
      </p:par>
    </p:tnLst>
  </p:timing>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mtClean="0">
                <a:solidFill>
                  <a:schemeClr val="accent1"/>
                </a:solidFill>
                <a:effectLst>
                  <a:outerShdw blurRad="38100" dist="38100" dir="2700000" algn="tl">
                    <a:srgbClr val="000000">
                      <a:alpha val="43137"/>
                    </a:srgbClr>
                  </a:outerShdw>
                </a:effectLst>
              </a:defRPr>
            </a:lvl1pPr>
          </a:lstStyle>
          <a:p>
            <a:r>
              <a:rPr lang="en-US" dirty="0" smtClean="0">
                <a:solidFill>
                  <a:schemeClr val="accent1"/>
                </a:solidFill>
                <a:effectLst>
                  <a:outerShdw blurRad="38100" dist="38100" dir="2700000" algn="tl">
                    <a:srgbClr val="000000">
                      <a:alpha val="43137"/>
                    </a:srgbClr>
                  </a:outerShdw>
                </a:effectLst>
                <a:latin typeface="+mj-lt"/>
              </a:rPr>
              <a:t>Resources</a:t>
            </a:r>
            <a:endParaRPr lang="en-US" dirty="0"/>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image" Target="../media/image4.png"/><Relationship Id="rId5" Type="http://schemas.openxmlformats.org/officeDocument/2006/relationships/slideLayout" Target="../slideLayouts/slideLayout19.xml"/><Relationship Id="rId10" Type="http://schemas.openxmlformats.org/officeDocument/2006/relationships/image" Target="../media/image1.jpeg"/><Relationship Id="rId4" Type="http://schemas.openxmlformats.org/officeDocument/2006/relationships/slideLayout" Target="../slideLayouts/slideLayout1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3.xml"/><Relationship Id="rId1" Type="http://schemas.openxmlformats.org/officeDocument/2006/relationships/slideLayout" Target="../slideLayouts/slideLayout23.xml"/><Relationship Id="rId4"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56" r:id="rId14"/>
  </p:sldLayoutIdLst>
  <p:transition>
    <p:fade/>
  </p:transition>
  <p:timing>
    <p:tnLst>
      <p:par>
        <p:cTn id="1" dur="indefinite" restart="never" nodeType="tmRoot"/>
      </p:par>
    </p:tnLst>
  </p:timing>
  <p:hf sldNum="0" hdr="0" dt="0"/>
  <p:txStyles>
    <p:titleStyle>
      <a:lvl1pPr algn="l" defTabSz="914363" rtl="0" eaLnBrk="1" latinLnBrk="0" hangingPunct="1">
        <a:lnSpc>
          <a:spcPct val="90000"/>
        </a:lnSpc>
        <a:spcBef>
          <a:spcPct val="0"/>
        </a:spcBef>
        <a:buNone/>
        <a:defRPr lang="en-US" sz="4800" b="0" kern="1200" cap="none" spc="-150" dirty="0" smtClean="0">
          <a:ln w="3175">
            <a:noFill/>
          </a:ln>
          <a:solidFill>
            <a:srgbClr val="4D4D4D"/>
          </a:solidFill>
          <a:effectLst/>
          <a:latin typeface="Segoe" pitchFamily="34" charset="0"/>
          <a:ea typeface="+mn-ea"/>
          <a:cs typeface="Arial" charset="0"/>
        </a:defRPr>
      </a:lvl1pPr>
    </p:titleStyle>
    <p:body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2" descr="W:\TRANSFER\MBupload\SERVER-new\Logo\Exchange\Exchange\Exchange_h_rgb.png"/>
          <p:cNvPicPr>
            <a:picLocks noChangeAspect="1" noChangeArrowheads="1"/>
          </p:cNvPicPr>
          <p:nvPr/>
        </p:nvPicPr>
        <p:blipFill>
          <a:blip r:embed="rId11"/>
          <a:stretch>
            <a:fillRect/>
          </a:stretch>
        </p:blipFill>
        <p:spPr bwMode="auto">
          <a:xfrm>
            <a:off x="457200" y="6019800"/>
            <a:ext cx="1311495" cy="377140"/>
          </a:xfrm>
          <a:prstGeom prst="rect">
            <a:avLst/>
          </a:prstGeom>
          <a:noFill/>
        </p:spPr>
      </p:pic>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Lst>
  <p:transition>
    <p:fade/>
  </p:transition>
  <p:timing>
    <p:tnLst>
      <p:par>
        <p:cTn id="1" dur="indefinite" restart="never" nodeType="tmRoot"/>
      </p:par>
    </p:tnLst>
  </p:timing>
  <p:hf sldNum="0" hdr="0" ftr="0" dt="0"/>
  <p:txStyles>
    <p:titleStyle>
      <a:lvl1pPr algn="l" defTabSz="914363" rtl="0" eaLnBrk="1" latinLnBrk="0" hangingPunct="1">
        <a:lnSpc>
          <a:spcPct val="90000"/>
        </a:lnSpc>
        <a:spcBef>
          <a:spcPct val="0"/>
        </a:spcBef>
        <a:buNone/>
        <a:defRPr lang="en-US" sz="4800" b="0" kern="1200" cap="none" spc="-150" dirty="0" smtClean="0">
          <a:ln w="3175">
            <a:noFill/>
          </a:ln>
          <a:solidFill>
            <a:srgbClr val="4D4D4D"/>
          </a:solidFill>
          <a:effectLst/>
          <a:latin typeface="Segoe" pitchFamily="34" charset="0"/>
          <a:ea typeface="+mn-ea"/>
          <a:cs typeface="Arial" charset="0"/>
        </a:defRPr>
      </a:lvl1pPr>
    </p:titleStyle>
    <p:body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tx1"/>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tx1"/>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55" r:id="rId1"/>
  </p:sldLayoutIdLst>
  <p:transition>
    <p:fade/>
  </p:transition>
  <p:timing>
    <p:tnLst>
      <p:par>
        <p:cTn id="1" dur="indefinite" restart="never" nodeType="tmRoot"/>
      </p:par>
    </p:tnLst>
  </p:timing>
  <p:hf sldNum="0" hdr="0" ftr="0" dt="0"/>
  <p:txStyles>
    <p:titleStyle>
      <a:lvl1pPr algn="l" defTabSz="914363" rtl="0" eaLnBrk="1" latinLnBrk="0" hangingPunct="1">
        <a:lnSpc>
          <a:spcPct val="90000"/>
        </a:lnSpc>
        <a:spcBef>
          <a:spcPct val="0"/>
        </a:spcBef>
        <a:buNone/>
        <a:defRPr lang="en-US" sz="4800" b="0" kern="1200" cap="none" spc="-150" dirty="0">
          <a:ln w="3175">
            <a:noFill/>
          </a:ln>
          <a:solidFill>
            <a:srgbClr val="4D4D4D"/>
          </a:solidFill>
          <a:effectLst/>
          <a:latin typeface="Segoe"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jpeg"/><Relationship Id="rId7"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s>
</file>

<file path=ppt/slides/_rels/slide1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5.png"/><Relationship Id="rId2" Type="http://schemas.openxmlformats.org/officeDocument/2006/relationships/image" Target="../media/image64.png"/><Relationship Id="rId1" Type="http://schemas.openxmlformats.org/officeDocument/2006/relationships/slideLayout" Target="../slideLayouts/slideLayout9.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png"/></Relationships>
</file>

<file path=ppt/slides/_rels/slide1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19.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91.gif"/><Relationship Id="rId18" Type="http://schemas.openxmlformats.org/officeDocument/2006/relationships/image" Target="../media/image96.png"/><Relationship Id="rId3" Type="http://schemas.openxmlformats.org/officeDocument/2006/relationships/image" Target="../media/image82.png"/><Relationship Id="rId21" Type="http://schemas.openxmlformats.org/officeDocument/2006/relationships/image" Target="../media/image99.png"/><Relationship Id="rId7" Type="http://schemas.openxmlformats.org/officeDocument/2006/relationships/image" Target="../media/image85.png"/><Relationship Id="rId12" Type="http://schemas.openxmlformats.org/officeDocument/2006/relationships/image" Target="../media/image90.png"/><Relationship Id="rId17" Type="http://schemas.openxmlformats.org/officeDocument/2006/relationships/image" Target="../media/image95.png"/><Relationship Id="rId2" Type="http://schemas.openxmlformats.org/officeDocument/2006/relationships/notesSlide" Target="../notesSlides/notesSlide16.xml"/><Relationship Id="rId16" Type="http://schemas.openxmlformats.org/officeDocument/2006/relationships/image" Target="../media/image94.png"/><Relationship Id="rId20"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5" Type="http://schemas.openxmlformats.org/officeDocument/2006/relationships/image" Target="../media/image93.jpeg"/><Relationship Id="rId10" Type="http://schemas.openxmlformats.org/officeDocument/2006/relationships/image" Target="../media/image88.png"/><Relationship Id="rId19" Type="http://schemas.openxmlformats.org/officeDocument/2006/relationships/image" Target="../media/image97.png"/><Relationship Id="rId4" Type="http://schemas.openxmlformats.org/officeDocument/2006/relationships/image" Target="../media/image60.png"/><Relationship Id="rId9" Type="http://schemas.openxmlformats.org/officeDocument/2006/relationships/image" Target="../media/image87.png"/><Relationship Id="rId14" Type="http://schemas.openxmlformats.org/officeDocument/2006/relationships/image" Target="../media/image92.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notesSlide" Target="../notesSlides/notesSlide2.xml"/><Relationship Id="rId7" Type="http://schemas.openxmlformats.org/officeDocument/2006/relationships/image" Target="../media/image14.png"/><Relationship Id="rId12" Type="http://schemas.openxmlformats.org/officeDocument/2006/relationships/image" Target="../media/image19.jpeg"/><Relationship Id="rId2" Type="http://schemas.openxmlformats.org/officeDocument/2006/relationships/slideLayout" Target="../slideLayouts/slideLayout9.xml"/><Relationship Id="rId1" Type="http://schemas.openxmlformats.org/officeDocument/2006/relationships/tags" Target="../tags/tag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gif"/><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slides/_rels/slide2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png"/></Relationships>
</file>

<file path=ppt/slides/_rels/slide2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2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13.png"/><Relationship Id="rId4" Type="http://schemas.openxmlformats.org/officeDocument/2006/relationships/image" Target="../media/image112.png"/></Relationships>
</file>

<file path=ppt/slides/_rels/slide2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114.png"/><Relationship Id="rId7" Type="http://schemas.openxmlformats.org/officeDocument/2006/relationships/image" Target="../media/image11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2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2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3.png"/></Relationships>
</file>

<file path=ppt/slides/_rels/slide28.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26.png"/><Relationship Id="rId10" Type="http://schemas.openxmlformats.org/officeDocument/2006/relationships/chart" Target="../charts/chart1.xml"/><Relationship Id="rId4" Type="http://schemas.openxmlformats.org/officeDocument/2006/relationships/image" Target="../media/image125.png"/><Relationship Id="rId9" Type="http://schemas.openxmlformats.org/officeDocument/2006/relationships/image" Target="../media/image130.png"/></Relationships>
</file>

<file path=ppt/slides/_rels/slide29.xml.rels><?xml version="1.0" encoding="UTF-8" standalone="yes"?>
<Relationships xmlns="http://schemas.openxmlformats.org/package/2006/relationships"><Relationship Id="rId3" Type="http://schemas.openxmlformats.org/officeDocument/2006/relationships/image" Target="../media/image131.png"/><Relationship Id="rId7" Type="http://schemas.openxmlformats.org/officeDocument/2006/relationships/image" Target="../media/image135.pn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s>
</file>

<file path=ppt/slides/_rels/slide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24.png"/><Relationship Id="rId4" Type="http://schemas.openxmlformats.org/officeDocument/2006/relationships/image" Target="../media/image23.tiff"/></Relationships>
</file>

<file path=ppt/slides/_rels/slide3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73.png"/><Relationship Id="rId5" Type="http://schemas.openxmlformats.org/officeDocument/2006/relationships/image" Target="../media/image132.png"/><Relationship Id="rId4" Type="http://schemas.openxmlformats.org/officeDocument/2006/relationships/image" Target="../media/image137.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png"/><Relationship Id="rId2" Type="http://schemas.openxmlformats.org/officeDocument/2006/relationships/notesSlide" Target="../notesSlides/notesSlide4.xml"/><Relationship Id="rId16" Type="http://schemas.openxmlformats.org/officeDocument/2006/relationships/image" Target="../media/image38.png"/><Relationship Id="rId1" Type="http://schemas.openxmlformats.org/officeDocument/2006/relationships/slideLayout" Target="../slideLayouts/slideLayout9.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s>
</file>

<file path=ppt/slides/_rels/slide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3027" y="544032"/>
            <a:ext cx="7681913" cy="1523495"/>
          </a:xfrm>
        </p:spPr>
        <p:txBody>
          <a:bodyPr/>
          <a:lstStyle/>
          <a:p>
            <a:r>
              <a:rPr lang="en-US" dirty="0" smtClean="0"/>
              <a:t>Exchange </a:t>
            </a:r>
            <a:r>
              <a:rPr lang="en-US" dirty="0" smtClean="0"/>
              <a:t>Server 2010 </a:t>
            </a:r>
            <a:r>
              <a:rPr lang="en-US" dirty="0"/>
              <a:t>o</a:t>
            </a:r>
            <a:r>
              <a:rPr lang="en-US" dirty="0" smtClean="0"/>
              <a:t>verview</a:t>
            </a:r>
            <a:endParaRPr lang="en-US" dirty="0"/>
          </a:p>
        </p:txBody>
      </p:sp>
      <p:sp>
        <p:nvSpPr>
          <p:cNvPr id="3" name="Subtitle 2"/>
          <p:cNvSpPr>
            <a:spLocks noGrp="1"/>
          </p:cNvSpPr>
          <p:nvPr>
            <p:ph type="subTitle" idx="1"/>
          </p:nvPr>
        </p:nvSpPr>
        <p:spPr>
          <a:xfrm>
            <a:off x="325300" y="4553994"/>
            <a:ext cx="7681913" cy="1389606"/>
          </a:xfrm>
        </p:spPr>
        <p:txBody>
          <a:bodyPr/>
          <a:lstStyle/>
          <a:p>
            <a:r>
              <a:rPr lang="en-US" sz="2400" dirty="0" smtClean="0"/>
              <a:t>Nguyen An Que</a:t>
            </a:r>
          </a:p>
          <a:p>
            <a:r>
              <a:rPr lang="en-US" sz="2400" dirty="0" smtClean="0"/>
              <a:t>Microsoft Vietnam</a:t>
            </a:r>
          </a:p>
          <a:p>
            <a:r>
              <a:rPr lang="en-US" sz="2400" dirty="0" smtClean="0"/>
              <a:t>Que.Nguyen@microsoft.com</a:t>
            </a:r>
            <a:br>
              <a:rPr lang="en-US" sz="2400" dirty="0" smtClean="0"/>
            </a:br>
            <a:r>
              <a:rPr lang="en-US" sz="2400" dirty="0" smtClean="0"/>
              <a:t>blogs.technet.com/</a:t>
            </a:r>
            <a:r>
              <a:rPr lang="en-US" sz="2400" dirty="0" err="1" smtClean="0"/>
              <a:t>quenguyen</a:t>
            </a:r>
            <a:endParaRPr lang="en-US" sz="2400" dirty="0" smtClean="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Edit Transport Rule.jpg"/>
          <p:cNvPicPr>
            <a:picLocks noChangeAspect="1"/>
          </p:cNvPicPr>
          <p:nvPr/>
        </p:nvPicPr>
        <p:blipFill>
          <a:blip r:embed="rId3" cstate="print"/>
          <a:stretch>
            <a:fillRect/>
          </a:stretch>
        </p:blipFill>
        <p:spPr>
          <a:xfrm>
            <a:off x="4703243" y="1816428"/>
            <a:ext cx="4176298" cy="3646078"/>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5" name="Title 4"/>
          <p:cNvSpPr>
            <a:spLocks noGrp="1"/>
          </p:cNvSpPr>
          <p:nvPr>
            <p:ph type="title"/>
          </p:nvPr>
        </p:nvSpPr>
        <p:spPr/>
        <p:txBody>
          <a:bodyPr/>
          <a:lstStyle/>
          <a:p>
            <a:r>
              <a:rPr smtClean="0"/>
              <a:t>Protect Communications</a:t>
            </a:r>
            <a:endParaRPr lang="en-US"/>
          </a:p>
        </p:txBody>
      </p:sp>
      <p:pic>
        <p:nvPicPr>
          <p:cNvPr id="7" name="Picture 5" descr="C:\Users\yannk\Pictures\DVD_ART34\Artwork_Imagery\Icons - Illustrations\_XML ICONS\Servers Exchange email computer.png"/>
          <p:cNvPicPr>
            <a:picLocks noChangeAspect="1" noChangeArrowheads="1"/>
          </p:cNvPicPr>
          <p:nvPr/>
        </p:nvPicPr>
        <p:blipFill>
          <a:blip r:embed="rId4"/>
          <a:srcRect/>
          <a:stretch>
            <a:fillRect/>
          </a:stretch>
        </p:blipFill>
        <p:spPr bwMode="auto">
          <a:xfrm>
            <a:off x="2171846" y="3529689"/>
            <a:ext cx="460808" cy="735332"/>
          </a:xfrm>
          <a:prstGeom prst="rect">
            <a:avLst/>
          </a:prstGeom>
          <a:noFill/>
        </p:spPr>
      </p:pic>
      <p:grpSp>
        <p:nvGrpSpPr>
          <p:cNvPr id="8" name="Group 7"/>
          <p:cNvGrpSpPr/>
          <p:nvPr/>
        </p:nvGrpSpPr>
        <p:grpSpPr>
          <a:xfrm rot="19884754">
            <a:off x="1236008" y="4299141"/>
            <a:ext cx="920976" cy="305918"/>
            <a:chOff x="1600159" y="3782131"/>
            <a:chExt cx="1928521" cy="523118"/>
          </a:xfrm>
        </p:grpSpPr>
        <p:sp>
          <p:nvSpPr>
            <p:cNvPr id="9" name="Right Arrow 8"/>
            <p:cNvSpPr/>
            <p:nvPr/>
          </p:nvSpPr>
          <p:spPr bwMode="auto">
            <a:xfrm rot="21074744">
              <a:off x="1600159" y="3838198"/>
              <a:ext cx="1928521" cy="426452"/>
            </a:xfrm>
            <a:prstGeom prst="rightArrow">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pic>
          <p:nvPicPr>
            <p:cNvPr id="10" name="Picture 6" descr="C:\Users\yannk\AppData\Local\Microsoft\Windows\Temporary Internet Files\Content.IE5\ZKNDO2Z0\MCj04352410000[1].png"/>
            <p:cNvPicPr>
              <a:picLocks noChangeAspect="1" noChangeArrowheads="1"/>
            </p:cNvPicPr>
            <p:nvPr/>
          </p:nvPicPr>
          <p:blipFill>
            <a:blip r:embed="rId5"/>
            <a:srcRect/>
            <a:stretch>
              <a:fillRect/>
            </a:stretch>
          </p:blipFill>
          <p:spPr bwMode="auto">
            <a:xfrm rot="1715246">
              <a:off x="1882696" y="3782131"/>
              <a:ext cx="1219200" cy="523118"/>
            </a:xfrm>
            <a:prstGeom prst="rect">
              <a:avLst/>
            </a:prstGeom>
            <a:noFill/>
          </p:spPr>
        </p:pic>
      </p:grpSp>
      <p:sp>
        <p:nvSpPr>
          <p:cNvPr id="11" name="Rectangular Callout 10"/>
          <p:cNvSpPr/>
          <p:nvPr/>
        </p:nvSpPr>
        <p:spPr bwMode="auto">
          <a:xfrm>
            <a:off x="1828803" y="5538265"/>
            <a:ext cx="6302826" cy="1174769"/>
          </a:xfrm>
          <a:prstGeom prst="wedgeRectCallout">
            <a:avLst>
              <a:gd name="adj1" fmla="val -37567"/>
              <a:gd name="adj2" fmla="val -171243"/>
            </a:avLst>
          </a:prstGeom>
          <a:solidFill>
            <a:schemeClr val="accent2"/>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defTabSz="914099"/>
            <a:r>
              <a:rPr lang="en-US" sz="1400" b="1" dirty="0" smtClean="0">
                <a:solidFill>
                  <a:schemeClr val="bg1"/>
                </a:solidFill>
                <a:effectLst>
                  <a:outerShdw blurRad="38100" dist="38100" dir="2700000" algn="tl">
                    <a:srgbClr val="000000">
                      <a:alpha val="43137"/>
                    </a:srgbClr>
                  </a:outerShdw>
                </a:effectLst>
                <a:latin typeface="Segoe" pitchFamily="34" charset="0"/>
              </a:rPr>
              <a:t>Automatic Content-Based Protection:</a:t>
            </a:r>
          </a:p>
          <a:p>
            <a:pPr defTabSz="914099">
              <a:buFont typeface="Arial" pitchFamily="34" charset="0"/>
              <a:buChar char="•"/>
            </a:pPr>
            <a:r>
              <a:rPr lang="en-US" sz="1400" dirty="0" smtClean="0">
                <a:solidFill>
                  <a:srgbClr val="FFFFFF"/>
                </a:solidFill>
                <a:effectLst>
                  <a:outerShdw blurRad="38100" dist="38100" dir="2700000" algn="tl">
                    <a:srgbClr val="000000">
                      <a:alpha val="43137"/>
                    </a:srgbClr>
                  </a:outerShdw>
                </a:effectLst>
              </a:rPr>
              <a:t> </a:t>
            </a:r>
            <a:r>
              <a:rPr lang="en-US" sz="1400" dirty="0" smtClean="0"/>
              <a:t>Transport Rule action to apply RMS template to e-mail or voice mail</a:t>
            </a:r>
          </a:p>
          <a:p>
            <a:pPr defTabSz="914099">
              <a:buFont typeface="Arial" pitchFamily="34" charset="0"/>
              <a:buChar char="•"/>
            </a:pPr>
            <a:r>
              <a:rPr lang="en-US" sz="1400" dirty="0" smtClean="0"/>
              <a:t> Support for scanning of attachments and searching of protected mail</a:t>
            </a:r>
          </a:p>
          <a:p>
            <a:pPr defTabSz="914099">
              <a:buFont typeface="Arial" pitchFamily="34" charset="0"/>
              <a:buChar char="•"/>
            </a:pPr>
            <a:r>
              <a:rPr lang="en-US" sz="1400" dirty="0" smtClean="0"/>
              <a:t> Internet Confidential and Do Not Forward Policies available out of box</a:t>
            </a:r>
          </a:p>
          <a:p>
            <a:pPr defTabSz="914099">
              <a:buFont typeface="Arial" pitchFamily="34" charset="0"/>
              <a:buChar char="•"/>
            </a:pPr>
            <a:r>
              <a:rPr lang="en-US" sz="1400" dirty="0" smtClean="0"/>
              <a:t> Information protection cross PC, web, and mobile device</a:t>
            </a:r>
          </a:p>
          <a:p>
            <a:pPr defTabSz="914099"/>
            <a:endParaRPr lang="en-US" sz="1400" dirty="0" smtClean="0">
              <a:solidFill>
                <a:schemeClr val="bg1"/>
              </a:solidFill>
              <a:effectLst>
                <a:outerShdw blurRad="38100" dist="38100" dir="2700000" algn="tl">
                  <a:srgbClr val="000000">
                    <a:alpha val="43137"/>
                  </a:srgbClr>
                </a:outerShdw>
              </a:effectLst>
              <a:latin typeface="Segoe" pitchFamily="34" charset="0"/>
            </a:endParaRPr>
          </a:p>
        </p:txBody>
      </p:sp>
      <p:grpSp>
        <p:nvGrpSpPr>
          <p:cNvPr id="12" name="Group 11"/>
          <p:cNvGrpSpPr/>
          <p:nvPr/>
        </p:nvGrpSpPr>
        <p:grpSpPr>
          <a:xfrm rot="19360154">
            <a:off x="2567847" y="3002470"/>
            <a:ext cx="1031452" cy="508786"/>
            <a:chOff x="4955259" y="2689572"/>
            <a:chExt cx="1699269" cy="838199"/>
          </a:xfrm>
        </p:grpSpPr>
        <p:sp>
          <p:nvSpPr>
            <p:cNvPr id="13" name="Right Arrow 12"/>
            <p:cNvSpPr/>
            <p:nvPr/>
          </p:nvSpPr>
          <p:spPr bwMode="auto">
            <a:xfrm>
              <a:off x="4955259" y="3047999"/>
              <a:ext cx="1699269" cy="426452"/>
            </a:xfrm>
            <a:prstGeom prst="rightArrow">
              <a:avLst/>
            </a:prstGeom>
            <a:gradFill>
              <a:gsLst>
                <a:gs pos="0">
                  <a:schemeClr val="accent1">
                    <a:lumMod val="50000"/>
                  </a:schemeClr>
                </a:gs>
                <a:gs pos="80000">
                  <a:schemeClr val="accent1"/>
                </a:gs>
                <a:gs pos="100000">
                  <a:schemeClr val="accent1"/>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grpSp>
          <p:nvGrpSpPr>
            <p:cNvPr id="14" name="Group 26"/>
            <p:cNvGrpSpPr/>
            <p:nvPr/>
          </p:nvGrpSpPr>
          <p:grpSpPr>
            <a:xfrm>
              <a:off x="5105400" y="2689572"/>
              <a:ext cx="1219200" cy="838199"/>
              <a:chOff x="5105400" y="2689572"/>
              <a:chExt cx="1219200" cy="838199"/>
            </a:xfrm>
          </p:grpSpPr>
          <p:pic>
            <p:nvPicPr>
              <p:cNvPr id="15" name="Picture 6" descr="C:\Users\yannk\AppData\Local\Microsoft\Windows\Temporary Internet Files\Content.IE5\ZKNDO2Z0\MCj04352410000[1].png"/>
              <p:cNvPicPr>
                <a:picLocks noChangeAspect="1" noChangeArrowheads="1"/>
              </p:cNvPicPr>
              <p:nvPr/>
            </p:nvPicPr>
            <p:blipFill>
              <a:blip r:embed="rId5"/>
              <a:srcRect/>
              <a:stretch>
                <a:fillRect/>
              </a:stretch>
            </p:blipFill>
            <p:spPr bwMode="auto">
              <a:xfrm>
                <a:off x="5105400" y="2971800"/>
                <a:ext cx="1219200" cy="523118"/>
              </a:xfrm>
              <a:prstGeom prst="rect">
                <a:avLst/>
              </a:prstGeom>
              <a:noFill/>
            </p:spPr>
          </p:pic>
          <p:pic>
            <p:nvPicPr>
              <p:cNvPr id="16" name="Picture 1" descr="C:\Users\yannk\AppData\Local\Microsoft\Windows\Temporary Internet Files\Content.IE5\SL453NAT\MCj04315990000[1].png"/>
              <p:cNvPicPr>
                <a:picLocks noChangeAspect="1" noChangeArrowheads="1"/>
              </p:cNvPicPr>
              <p:nvPr/>
            </p:nvPicPr>
            <p:blipFill>
              <a:blip r:embed="rId6"/>
              <a:srcRect/>
              <a:stretch>
                <a:fillRect/>
              </a:stretch>
            </p:blipFill>
            <p:spPr bwMode="auto">
              <a:xfrm rot="2239846">
                <a:off x="5336291" y="2689572"/>
                <a:ext cx="838200" cy="838199"/>
              </a:xfrm>
              <a:prstGeom prst="rect">
                <a:avLst/>
              </a:prstGeom>
              <a:noFill/>
            </p:spPr>
          </p:pic>
        </p:grpSp>
      </p:grpSp>
      <p:grpSp>
        <p:nvGrpSpPr>
          <p:cNvPr id="18" name="Group 17"/>
          <p:cNvGrpSpPr/>
          <p:nvPr/>
        </p:nvGrpSpPr>
        <p:grpSpPr>
          <a:xfrm>
            <a:off x="836533" y="4772955"/>
            <a:ext cx="761612" cy="880724"/>
            <a:chOff x="304800" y="4724400"/>
            <a:chExt cx="1295400" cy="1497991"/>
          </a:xfrm>
        </p:grpSpPr>
        <p:pic>
          <p:nvPicPr>
            <p:cNvPr id="19" name="Picture 4" descr="C:\Users\yannk\Pictures\DVD_ART34\Artwork_Imagery\Icons - Illustrations\_XML ICONS\PC with flat panel.png"/>
            <p:cNvPicPr>
              <a:picLocks noChangeAspect="1" noChangeArrowheads="1"/>
            </p:cNvPicPr>
            <p:nvPr/>
          </p:nvPicPr>
          <p:blipFill>
            <a:blip r:embed="rId7"/>
            <a:srcRect/>
            <a:stretch>
              <a:fillRect/>
            </a:stretch>
          </p:blipFill>
          <p:spPr bwMode="auto">
            <a:xfrm>
              <a:off x="304800" y="4724400"/>
              <a:ext cx="1295400" cy="1301688"/>
            </a:xfrm>
            <a:prstGeom prst="rect">
              <a:avLst/>
            </a:prstGeom>
            <a:noFill/>
          </p:spPr>
        </p:pic>
        <p:pic>
          <p:nvPicPr>
            <p:cNvPr id="20" name="Picture 19" descr="j0431641.png"/>
            <p:cNvPicPr>
              <a:picLocks noChangeAspect="1"/>
            </p:cNvPicPr>
            <p:nvPr/>
          </p:nvPicPr>
          <p:blipFill>
            <a:blip r:embed="rId8" cstate="print"/>
            <a:stretch>
              <a:fillRect/>
            </a:stretch>
          </p:blipFill>
          <p:spPr>
            <a:xfrm>
              <a:off x="844810" y="5688991"/>
              <a:ext cx="723589" cy="533400"/>
            </a:xfrm>
            <a:prstGeom prst="rect">
              <a:avLst/>
            </a:prstGeom>
          </p:spPr>
        </p:pic>
      </p:grpSp>
      <p:grpSp>
        <p:nvGrpSpPr>
          <p:cNvPr id="21" name="Group 20"/>
          <p:cNvGrpSpPr/>
          <p:nvPr/>
        </p:nvGrpSpPr>
        <p:grpSpPr>
          <a:xfrm>
            <a:off x="3470529" y="2262934"/>
            <a:ext cx="817612" cy="877824"/>
            <a:chOff x="7175313" y="2414337"/>
            <a:chExt cx="1295400" cy="1497991"/>
          </a:xfrm>
        </p:grpSpPr>
        <p:pic>
          <p:nvPicPr>
            <p:cNvPr id="23" name="Picture 4" descr="C:\Users\yannk\Pictures\DVD_ART34\Artwork_Imagery\Icons - Illustrations\_XML ICONS\PC with flat panel.png"/>
            <p:cNvPicPr>
              <a:picLocks noChangeAspect="1" noChangeArrowheads="1"/>
            </p:cNvPicPr>
            <p:nvPr/>
          </p:nvPicPr>
          <p:blipFill>
            <a:blip r:embed="rId7"/>
            <a:srcRect/>
            <a:stretch>
              <a:fillRect/>
            </a:stretch>
          </p:blipFill>
          <p:spPr bwMode="auto">
            <a:xfrm>
              <a:off x="7175313" y="2414337"/>
              <a:ext cx="1295400" cy="1301688"/>
            </a:xfrm>
            <a:prstGeom prst="rect">
              <a:avLst/>
            </a:prstGeom>
            <a:noFill/>
          </p:spPr>
        </p:pic>
        <p:pic>
          <p:nvPicPr>
            <p:cNvPr id="24" name="Picture 23" descr="j0431641.png"/>
            <p:cNvPicPr>
              <a:picLocks noChangeAspect="1"/>
            </p:cNvPicPr>
            <p:nvPr/>
          </p:nvPicPr>
          <p:blipFill>
            <a:blip r:embed="rId8" cstate="print"/>
            <a:stretch>
              <a:fillRect/>
            </a:stretch>
          </p:blipFill>
          <p:spPr>
            <a:xfrm>
              <a:off x="7715323" y="3378928"/>
              <a:ext cx="723589" cy="533400"/>
            </a:xfrm>
            <a:prstGeom prst="rect">
              <a:avLst/>
            </a:prstGeom>
          </p:spPr>
        </p:pic>
      </p:grpSp>
      <p:sp>
        <p:nvSpPr>
          <p:cNvPr id="26" name="Text Placeholder 2"/>
          <p:cNvSpPr txBox="1">
            <a:spLocks/>
          </p:cNvSpPr>
          <p:nvPr/>
        </p:nvSpPr>
        <p:spPr>
          <a:xfrm>
            <a:off x="213733" y="925285"/>
            <a:ext cx="8610600" cy="738664"/>
          </a:xfrm>
          <a:prstGeom prst="rect">
            <a:avLst/>
          </a:prstGeom>
        </p:spPr>
        <p:txBody>
          <a:bodyPr vert="horz" wrap="square" lIns="0" tIns="0" rIns="0" bIns="0" rtlCol="0">
            <a:spAutoFit/>
          </a:bodyPr>
          <a:lstStyle/>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2400" i="1" noProof="0" dirty="0" smtClean="0">
                <a:effectLst>
                  <a:outerShdw blurRad="38100" dist="38100" dir="2700000" algn="tl">
                    <a:srgbClr val="000000">
                      <a:alpha val="43137"/>
                    </a:srgbClr>
                  </a:outerShdw>
                </a:effectLst>
              </a:rPr>
              <a:t>Automatically Protect Messages</a:t>
            </a:r>
          </a:p>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2400" i="1" noProof="0" dirty="0" smtClean="0">
                <a:effectLst>
                  <a:outerShdw blurRad="38100" dist="38100" dir="2700000" algn="tl">
                    <a:srgbClr val="000000">
                      <a:alpha val="43137"/>
                    </a:srgbClr>
                  </a:outerShdw>
                </a:effectLst>
              </a:rPr>
              <a:t>With Centralized Rights Management Rules</a:t>
            </a:r>
            <a:endParaRPr kumimoji="0" lang="en-US" sz="24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endParaRPr>
          </a:p>
        </p:txBody>
      </p:sp>
      <p:pic>
        <p:nvPicPr>
          <p:cNvPr id="27" name="Picture 7" descr="\\eventsql\dvd\Online_ART\DVD_ART34\Logos\Internet Explorer 7\IE Internet Explorer 7 logo bug.png"/>
          <p:cNvPicPr>
            <a:picLocks noChangeAspect="1" noChangeArrowheads="1"/>
          </p:cNvPicPr>
          <p:nvPr/>
        </p:nvPicPr>
        <p:blipFill>
          <a:blip r:embed="rId9" cstate="print"/>
          <a:srcRect/>
          <a:stretch>
            <a:fillRect/>
          </a:stretch>
        </p:blipFill>
        <p:spPr bwMode="auto">
          <a:xfrm>
            <a:off x="213733" y="5164012"/>
            <a:ext cx="620748" cy="596988"/>
          </a:xfrm>
          <a:prstGeom prst="rect">
            <a:avLst/>
          </a:prstGeom>
          <a:noFill/>
        </p:spPr>
      </p:pic>
      <p:pic>
        <p:nvPicPr>
          <p:cNvPr id="1026" name="Picture 2" descr="\\eventsql\dvd\Online_ART\DVD_ART35\Artwork_Imagery\Hardware Photos\OEM HW\Windows Mobile devices (cell phone, pda)\PDA\HTC GPS PocketPC.png"/>
          <p:cNvPicPr>
            <a:picLocks noChangeAspect="1" noChangeArrowheads="1"/>
          </p:cNvPicPr>
          <p:nvPr/>
        </p:nvPicPr>
        <p:blipFill>
          <a:blip r:embed="rId10"/>
          <a:srcRect/>
          <a:stretch>
            <a:fillRect/>
          </a:stretch>
        </p:blipFill>
        <p:spPr bwMode="auto">
          <a:xfrm>
            <a:off x="604428" y="4415033"/>
            <a:ext cx="375780" cy="692226"/>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smtClean="0"/>
              <a:t>Protect Communications</a:t>
            </a:r>
            <a:endParaRPr lang="en-US"/>
          </a:p>
        </p:txBody>
      </p:sp>
      <p:sp>
        <p:nvSpPr>
          <p:cNvPr id="26" name="Text Placeholder 2"/>
          <p:cNvSpPr txBox="1">
            <a:spLocks/>
          </p:cNvSpPr>
          <p:nvPr/>
        </p:nvSpPr>
        <p:spPr>
          <a:xfrm>
            <a:off x="268940" y="1045026"/>
            <a:ext cx="8610600" cy="664797"/>
          </a:xfrm>
          <a:prstGeom prst="rect">
            <a:avLst/>
          </a:prstGeom>
        </p:spPr>
        <p:txBody>
          <a:bodyPr vert="horz" wrap="square" lIns="0" tIns="0" rIns="0" bIns="0" rtlCol="0">
            <a:spAutoFit/>
          </a:bodyPr>
          <a:lstStyle/>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2400" i="1" noProof="0" dirty="0" smtClean="0">
                <a:effectLst>
                  <a:outerShdw blurRad="38100" dist="38100" dir="2700000" algn="tl">
                    <a:srgbClr val="000000">
                      <a:alpha val="43137"/>
                    </a:srgbClr>
                  </a:outerShdw>
                </a:effectLst>
              </a:rPr>
              <a:t>Help Users Make the Right Choices </a:t>
            </a:r>
            <a:r>
              <a:rPr lang="en-US" sz="2400" i="1" noProof="0" dirty="0" smtClean="0">
                <a:effectLst>
                  <a:outerShdw blurRad="38100" dist="38100" dir="2700000" algn="tl">
                    <a:srgbClr val="000000">
                      <a:alpha val="43137"/>
                    </a:srgbClr>
                  </a:outerShdw>
                </a:effectLst>
              </a:rPr>
              <a:t/>
            </a:r>
            <a:br>
              <a:rPr lang="en-US" sz="2400" i="1" noProof="0" dirty="0" smtClean="0">
                <a:effectLst>
                  <a:outerShdw blurRad="38100" dist="38100" dir="2700000" algn="tl">
                    <a:srgbClr val="000000">
                      <a:alpha val="43137"/>
                    </a:srgbClr>
                  </a:outerShdw>
                </a:effectLst>
              </a:rPr>
            </a:br>
            <a:r>
              <a:rPr lang="en-US" sz="2400" i="1" noProof="0" dirty="0" smtClean="0">
                <a:effectLst>
                  <a:outerShdw blurRad="38100" dist="38100" dir="2700000" algn="tl">
                    <a:srgbClr val="000000">
                      <a:alpha val="43137"/>
                    </a:srgbClr>
                  </a:outerShdw>
                </a:effectLst>
              </a:rPr>
              <a:t>When </a:t>
            </a:r>
            <a:r>
              <a:rPr lang="en-US" sz="2400" i="1" noProof="0" dirty="0" smtClean="0">
                <a:effectLst>
                  <a:outerShdw blurRad="38100" dist="38100" dir="2700000" algn="tl">
                    <a:srgbClr val="000000">
                      <a:alpha val="43137"/>
                    </a:srgbClr>
                  </a:outerShdw>
                </a:effectLst>
              </a:rPr>
              <a:t>Sending Sensitive Communication</a:t>
            </a:r>
            <a:endParaRPr kumimoji="0" lang="en-US" sz="24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endParaRPr>
          </a:p>
        </p:txBody>
      </p:sp>
      <p:pic>
        <p:nvPicPr>
          <p:cNvPr id="28" name="Picture 27" descr="mailtip_lilly.jpg"/>
          <p:cNvPicPr>
            <a:picLocks noChangeAspect="1"/>
          </p:cNvPicPr>
          <p:nvPr/>
        </p:nvPicPr>
        <p:blipFill>
          <a:blip r:embed="rId2"/>
          <a:stretch>
            <a:fillRect/>
          </a:stretch>
        </p:blipFill>
        <p:spPr>
          <a:xfrm>
            <a:off x="145383" y="2062976"/>
            <a:ext cx="6746642" cy="2194560"/>
          </a:xfrm>
          <a:prstGeom prst="rect">
            <a:avLst/>
          </a:prstGeom>
          <a:ln>
            <a:noFill/>
          </a:ln>
          <a:effectLst>
            <a:outerShdw blurRad="292100" dist="139700" dir="2700000" algn="tl" rotWithShape="0">
              <a:srgbClr val="333333">
                <a:alpha val="65000"/>
              </a:srgbClr>
            </a:outerShdw>
          </a:effectLst>
        </p:spPr>
      </p:pic>
      <p:pic>
        <p:nvPicPr>
          <p:cNvPr id="36" name="Picture 35" descr="mailtip_largedl.jpg"/>
          <p:cNvPicPr>
            <a:picLocks noChangeAspect="1"/>
          </p:cNvPicPr>
          <p:nvPr/>
        </p:nvPicPr>
        <p:blipFill>
          <a:blip r:embed="rId3"/>
          <a:stretch>
            <a:fillRect/>
          </a:stretch>
        </p:blipFill>
        <p:spPr>
          <a:xfrm>
            <a:off x="792779" y="4453518"/>
            <a:ext cx="7906871" cy="219456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Advanced Security</a:t>
            </a:r>
            <a:endParaRPr lang="en-US"/>
          </a:p>
        </p:txBody>
      </p:sp>
      <p:sp>
        <p:nvSpPr>
          <p:cNvPr id="5" name="Rounded Rectangle 4"/>
          <p:cNvSpPr/>
          <p:nvPr/>
        </p:nvSpPr>
        <p:spPr bwMode="auto">
          <a:xfrm>
            <a:off x="3661682" y="2280409"/>
            <a:ext cx="5267325" cy="2460098"/>
          </a:xfrm>
          <a:prstGeom prst="roundRect">
            <a:avLst>
              <a:gd name="adj" fmla="val 6118"/>
            </a:avLst>
          </a:prstGeom>
          <a:solidFill>
            <a:schemeClr val="accent2"/>
          </a:solidFill>
          <a:ln>
            <a:noFill/>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defTabSz="914099">
              <a:defRPr/>
            </a:pPr>
            <a:endParaRPr lang="en-US" dirty="0"/>
          </a:p>
        </p:txBody>
      </p:sp>
      <p:sp>
        <p:nvSpPr>
          <p:cNvPr id="6" name="Rounded Rectangle 5"/>
          <p:cNvSpPr/>
          <p:nvPr/>
        </p:nvSpPr>
        <p:spPr bwMode="auto">
          <a:xfrm>
            <a:off x="3885289" y="2676308"/>
            <a:ext cx="4825258" cy="1513335"/>
          </a:xfrm>
          <a:prstGeom prst="roundRect">
            <a:avLst>
              <a:gd name="adj" fmla="val 12465"/>
            </a:avLst>
          </a:prstGeom>
          <a:solidFill>
            <a:schemeClr val="tx1">
              <a:alpha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096963">
              <a:defRPr/>
            </a:pPr>
            <a:endParaRPr lang="en-US" dirty="0"/>
          </a:p>
        </p:txBody>
      </p:sp>
      <p:sp>
        <p:nvSpPr>
          <p:cNvPr id="7" name="Rounded Rectangle 6"/>
          <p:cNvSpPr/>
          <p:nvPr/>
        </p:nvSpPr>
        <p:spPr bwMode="auto">
          <a:xfrm>
            <a:off x="231549" y="2280409"/>
            <a:ext cx="2122488" cy="2460098"/>
          </a:xfrm>
          <a:prstGeom prst="roundRect">
            <a:avLst>
              <a:gd name="adj" fmla="val 7464"/>
            </a:avLst>
          </a:prstGeom>
          <a:solidFill>
            <a:schemeClr val="accent2"/>
          </a:solidFill>
          <a:ln>
            <a:noFill/>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defTabSz="914099">
              <a:defRPr/>
            </a:pPr>
            <a:endParaRPr lang="en-US" dirty="0"/>
          </a:p>
        </p:txBody>
      </p:sp>
      <p:sp>
        <p:nvSpPr>
          <p:cNvPr id="8" name="Text Box 154"/>
          <p:cNvSpPr txBox="1">
            <a:spLocks noChangeArrowheads="1"/>
          </p:cNvSpPr>
          <p:nvPr/>
        </p:nvSpPr>
        <p:spPr bwMode="auto">
          <a:xfrm>
            <a:off x="5911170" y="4204004"/>
            <a:ext cx="3097212" cy="430887"/>
          </a:xfrm>
          <a:prstGeom prst="rect">
            <a:avLst/>
          </a:prstGeom>
          <a:noFill/>
          <a:ln w="9525">
            <a:noFill/>
            <a:miter lim="800000"/>
            <a:headEnd/>
            <a:tailEnd/>
          </a:ln>
        </p:spPr>
        <p:txBody>
          <a:bodyPr>
            <a:spAutoFit/>
          </a:bodyPr>
          <a:lstStyle/>
          <a:p>
            <a:pPr>
              <a:spcBef>
                <a:spcPct val="50000"/>
              </a:spcBef>
              <a:defRPr/>
            </a:pPr>
            <a:r>
              <a:rPr lang="en-US" sz="1100" dirty="0">
                <a:solidFill>
                  <a:schemeClr val="bg1"/>
                </a:solidFill>
                <a:latin typeface="+mn-lt"/>
              </a:rPr>
              <a:t>Antivirus and anti-spam protection for Exchange </a:t>
            </a:r>
            <a:r>
              <a:rPr lang="en-US" sz="1100">
                <a:solidFill>
                  <a:schemeClr val="bg1"/>
                </a:solidFill>
                <a:latin typeface="+mn-lt"/>
              </a:rPr>
              <a:t>Server </a:t>
            </a:r>
            <a:r>
              <a:rPr lang="en-US" sz="1100" smtClean="0">
                <a:solidFill>
                  <a:schemeClr val="bg1"/>
                </a:solidFill>
                <a:latin typeface="+mn-lt"/>
              </a:rPr>
              <a:t>2010 </a:t>
            </a:r>
            <a:r>
              <a:rPr lang="en-US" sz="1100" dirty="0">
                <a:solidFill>
                  <a:schemeClr val="bg1"/>
                </a:solidFill>
                <a:latin typeface="+mn-lt"/>
              </a:rPr>
              <a:t>Server Roles</a:t>
            </a:r>
          </a:p>
        </p:txBody>
      </p:sp>
      <p:pic>
        <p:nvPicPr>
          <p:cNvPr id="9" name="Picture 155" descr="Forefront-exchange_wh"/>
          <p:cNvPicPr>
            <a:picLocks noChangeAspect="1" noChangeArrowheads="1"/>
          </p:cNvPicPr>
          <p:nvPr/>
        </p:nvPicPr>
        <p:blipFill>
          <a:blip r:embed="rId2"/>
          <a:stretch>
            <a:fillRect/>
          </a:stretch>
        </p:blipFill>
        <p:spPr bwMode="auto">
          <a:xfrm>
            <a:off x="4056300" y="4255712"/>
            <a:ext cx="1682501" cy="377825"/>
          </a:xfrm>
          <a:prstGeom prst="rect">
            <a:avLst/>
          </a:prstGeom>
          <a:noFill/>
          <a:ln w="9525">
            <a:noFill/>
            <a:miter lim="800000"/>
            <a:headEnd/>
            <a:tailEnd/>
          </a:ln>
        </p:spPr>
      </p:pic>
      <p:sp>
        <p:nvSpPr>
          <p:cNvPr id="10" name="Text Box 156"/>
          <p:cNvSpPr txBox="1">
            <a:spLocks noChangeArrowheads="1"/>
          </p:cNvSpPr>
          <p:nvPr/>
        </p:nvSpPr>
        <p:spPr bwMode="auto">
          <a:xfrm>
            <a:off x="4833257" y="2291289"/>
            <a:ext cx="2971800" cy="400110"/>
          </a:xfrm>
          <a:prstGeom prst="rect">
            <a:avLst/>
          </a:prstGeom>
          <a:noFill/>
          <a:ln w="50800">
            <a:noFill/>
            <a:miter lim="800000"/>
            <a:headEnd/>
            <a:tailEnd/>
          </a:ln>
          <a:effectLst/>
        </p:spPr>
        <p:txBody>
          <a:bodyPr>
            <a:spAutoFit/>
          </a:bodyPr>
          <a:lstStyle/>
          <a:p>
            <a:pPr algn="ctr">
              <a:spcBef>
                <a:spcPct val="50000"/>
              </a:spcBef>
              <a:defRPr/>
            </a:pPr>
            <a:r>
              <a:rPr lang="en-US" dirty="0">
                <a:solidFill>
                  <a:schemeClr val="bg1"/>
                </a:solidFill>
                <a:latin typeface="+mn-lt"/>
              </a:rPr>
              <a:t>On-Premise Software</a:t>
            </a:r>
          </a:p>
        </p:txBody>
      </p:sp>
      <p:sp>
        <p:nvSpPr>
          <p:cNvPr id="12" name="AutoShape 173"/>
          <p:cNvSpPr>
            <a:spLocks noChangeArrowheads="1"/>
          </p:cNvSpPr>
          <p:nvPr/>
        </p:nvSpPr>
        <p:spPr bwMode="auto">
          <a:xfrm>
            <a:off x="995136" y="3049659"/>
            <a:ext cx="1295400" cy="703094"/>
          </a:xfrm>
          <a:prstGeom prst="rightArrow">
            <a:avLst>
              <a:gd name="adj1" fmla="val 50000"/>
              <a:gd name="adj2" fmla="val 50233"/>
            </a:avLst>
          </a:prstGeom>
          <a:gradFill rotWithShape="1">
            <a:gsLst>
              <a:gs pos="0">
                <a:schemeClr val="tx1">
                  <a:lumMod val="50000"/>
                  <a:lumOff val="50000"/>
                  <a:alpha val="40000"/>
                </a:schemeClr>
              </a:gs>
              <a:gs pos="100000">
                <a:schemeClr val="tx1">
                  <a:lumMod val="50000"/>
                  <a:lumOff val="50000"/>
                </a:schemeClr>
              </a:gs>
            </a:gsLst>
            <a:lin ang="0" scaled="1"/>
          </a:gradFill>
          <a:ln w="12700" algn="ctr">
            <a:noFill/>
            <a:miter lim="800000"/>
            <a:headEnd/>
            <a:tailEnd/>
          </a:ln>
        </p:spPr>
        <p:txBody>
          <a:bodyPr anchor="ctr">
            <a:spAutoFit/>
          </a:bodyPr>
          <a:lstStyle/>
          <a:p>
            <a:pPr algn="ctr" eaLnBrk="0" hangingPunct="0">
              <a:lnSpc>
                <a:spcPct val="85000"/>
              </a:lnSpc>
              <a:spcBef>
                <a:spcPct val="20000"/>
              </a:spcBef>
              <a:defRPr/>
            </a:pPr>
            <a:endParaRPr lang="en-US" sz="2000" dirty="0">
              <a:latin typeface="+mn-lt"/>
            </a:endParaRPr>
          </a:p>
        </p:txBody>
      </p:sp>
      <p:pic>
        <p:nvPicPr>
          <p:cNvPr id="13" name="Picture 177" descr="Exchng-Host-Filter_logo"/>
          <p:cNvPicPr>
            <a:picLocks noChangeAspect="1" noChangeArrowheads="1"/>
          </p:cNvPicPr>
          <p:nvPr/>
        </p:nvPicPr>
        <p:blipFill>
          <a:blip r:embed="rId3"/>
          <a:stretch>
            <a:fillRect/>
          </a:stretch>
        </p:blipFill>
        <p:spPr bwMode="auto">
          <a:xfrm>
            <a:off x="372702" y="3996028"/>
            <a:ext cx="1803669" cy="399172"/>
          </a:xfrm>
          <a:prstGeom prst="rect">
            <a:avLst/>
          </a:prstGeom>
          <a:noFill/>
          <a:ln w="9525">
            <a:noFill/>
            <a:miter lim="800000"/>
            <a:headEnd/>
            <a:tailEnd/>
          </a:ln>
        </p:spPr>
      </p:pic>
      <p:sp>
        <p:nvSpPr>
          <p:cNvPr id="14" name="Text Box 125"/>
          <p:cNvSpPr txBox="1">
            <a:spLocks noChangeArrowheads="1"/>
          </p:cNvSpPr>
          <p:nvPr/>
        </p:nvSpPr>
        <p:spPr bwMode="auto">
          <a:xfrm>
            <a:off x="228374" y="2302402"/>
            <a:ext cx="2108200" cy="400110"/>
          </a:xfrm>
          <a:prstGeom prst="rect">
            <a:avLst/>
          </a:prstGeom>
          <a:noFill/>
          <a:ln w="50800">
            <a:noFill/>
            <a:miter lim="800000"/>
            <a:headEnd/>
            <a:tailEnd/>
          </a:ln>
          <a:effectLst/>
        </p:spPr>
        <p:txBody>
          <a:bodyPr>
            <a:spAutoFit/>
          </a:bodyPr>
          <a:lstStyle/>
          <a:p>
            <a:pPr algn="ctr">
              <a:spcBef>
                <a:spcPct val="50000"/>
              </a:spcBef>
              <a:defRPr/>
            </a:pPr>
            <a:r>
              <a:rPr lang="en-US" dirty="0">
                <a:solidFill>
                  <a:schemeClr val="bg1"/>
                </a:solidFill>
                <a:latin typeface="+mn-lt"/>
              </a:rPr>
              <a:t>Hosted Service</a:t>
            </a:r>
          </a:p>
        </p:txBody>
      </p:sp>
      <p:grpSp>
        <p:nvGrpSpPr>
          <p:cNvPr id="16" name="Group 15"/>
          <p:cNvGrpSpPr/>
          <p:nvPr/>
        </p:nvGrpSpPr>
        <p:grpSpPr>
          <a:xfrm>
            <a:off x="3885971" y="3297351"/>
            <a:ext cx="1709737" cy="780427"/>
            <a:chOff x="3983945" y="2747772"/>
            <a:chExt cx="1709737" cy="780427"/>
          </a:xfrm>
        </p:grpSpPr>
        <p:sp>
          <p:nvSpPr>
            <p:cNvPr id="17" name="Text Box 159"/>
            <p:cNvSpPr txBox="1">
              <a:spLocks noChangeArrowheads="1"/>
            </p:cNvSpPr>
            <p:nvPr/>
          </p:nvSpPr>
          <p:spPr bwMode="auto">
            <a:xfrm>
              <a:off x="3983945" y="3251200"/>
              <a:ext cx="1709737" cy="276999"/>
            </a:xfrm>
            <a:prstGeom prst="rect">
              <a:avLst/>
            </a:prstGeom>
            <a:noFill/>
            <a:ln w="12700" algn="ctr">
              <a:noFill/>
              <a:miter lim="800000"/>
              <a:headEnd/>
              <a:tailEnd/>
            </a:ln>
          </p:spPr>
          <p:txBody>
            <a:bodyPr>
              <a:spAutoFit/>
            </a:bodyPr>
            <a:lstStyle/>
            <a:p>
              <a:pPr algn="ctr"/>
              <a:r>
                <a:rPr lang="en-US" sz="1200" dirty="0">
                  <a:solidFill>
                    <a:schemeClr val="bg1"/>
                  </a:solidFill>
                  <a:latin typeface="+mn-lt"/>
                </a:rPr>
                <a:t>Hub Transport Server</a:t>
              </a:r>
            </a:p>
          </p:txBody>
        </p:sp>
        <p:grpSp>
          <p:nvGrpSpPr>
            <p:cNvPr id="18" name="Group 50"/>
            <p:cNvGrpSpPr/>
            <p:nvPr/>
          </p:nvGrpSpPr>
          <p:grpSpPr>
            <a:xfrm>
              <a:off x="4588633" y="2747772"/>
              <a:ext cx="594555" cy="536337"/>
              <a:chOff x="4468890" y="2747772"/>
              <a:chExt cx="594555" cy="536337"/>
            </a:xfrm>
          </p:grpSpPr>
          <p:pic>
            <p:nvPicPr>
              <p:cNvPr id="19" name="Picture 7" descr="C:\Documents and Settings\justin\Desktop\JC015\Servers computer.png"/>
              <p:cNvPicPr>
                <a:picLocks noChangeAspect="1" noChangeArrowheads="1"/>
              </p:cNvPicPr>
              <p:nvPr/>
            </p:nvPicPr>
            <p:blipFill>
              <a:blip r:embed="rId4" cstate="print"/>
              <a:srcRect/>
              <a:stretch>
                <a:fillRect/>
              </a:stretch>
            </p:blipFill>
            <p:spPr bwMode="auto">
              <a:xfrm>
                <a:off x="4468890" y="2747772"/>
                <a:ext cx="391939" cy="536337"/>
              </a:xfrm>
              <a:prstGeom prst="rect">
                <a:avLst/>
              </a:prstGeom>
              <a:noFill/>
            </p:spPr>
          </p:pic>
          <p:pic>
            <p:nvPicPr>
              <p:cNvPr id="20" name="Picture 163" descr="letter"/>
              <p:cNvPicPr>
                <a:picLocks noChangeAspect="1" noChangeArrowheads="1"/>
              </p:cNvPicPr>
              <p:nvPr/>
            </p:nvPicPr>
            <p:blipFill>
              <a:blip r:embed="rId5"/>
              <a:srcRect/>
              <a:stretch>
                <a:fillRect/>
              </a:stretch>
            </p:blipFill>
            <p:spPr bwMode="auto">
              <a:xfrm>
                <a:off x="4708441" y="2847148"/>
                <a:ext cx="355004" cy="315899"/>
              </a:xfrm>
              <a:prstGeom prst="rect">
                <a:avLst/>
              </a:prstGeom>
              <a:noFill/>
              <a:ln w="9525">
                <a:noFill/>
                <a:miter lim="800000"/>
                <a:headEnd/>
                <a:tailEnd/>
              </a:ln>
              <a:effectLst>
                <a:outerShdw dist="35921" dir="2700000" algn="ctr" rotWithShape="0">
                  <a:schemeClr val="tx2">
                    <a:alpha val="50000"/>
                  </a:schemeClr>
                </a:outerShdw>
              </a:effectLst>
            </p:spPr>
          </p:pic>
        </p:grpSp>
      </p:grpSp>
      <p:grpSp>
        <p:nvGrpSpPr>
          <p:cNvPr id="21" name="Group 20"/>
          <p:cNvGrpSpPr/>
          <p:nvPr/>
        </p:nvGrpSpPr>
        <p:grpSpPr>
          <a:xfrm>
            <a:off x="5687783" y="3297351"/>
            <a:ext cx="1120948" cy="780427"/>
            <a:chOff x="5785757" y="2747772"/>
            <a:chExt cx="1120948" cy="780427"/>
          </a:xfrm>
        </p:grpSpPr>
        <p:sp>
          <p:nvSpPr>
            <p:cNvPr id="22" name="Text Box 158"/>
            <p:cNvSpPr txBox="1">
              <a:spLocks noChangeArrowheads="1"/>
            </p:cNvSpPr>
            <p:nvPr/>
          </p:nvSpPr>
          <p:spPr bwMode="auto">
            <a:xfrm>
              <a:off x="5785757" y="3251200"/>
              <a:ext cx="1120948" cy="276999"/>
            </a:xfrm>
            <a:prstGeom prst="rect">
              <a:avLst/>
            </a:prstGeom>
            <a:noFill/>
            <a:ln w="12700" algn="ctr">
              <a:noFill/>
              <a:miter lim="800000"/>
              <a:headEnd/>
              <a:tailEnd/>
            </a:ln>
          </p:spPr>
          <p:txBody>
            <a:bodyPr wrap="none">
              <a:spAutoFit/>
            </a:bodyPr>
            <a:lstStyle/>
            <a:p>
              <a:pPr algn="ctr"/>
              <a:r>
                <a:rPr lang="en-US" sz="1200" dirty="0">
                  <a:solidFill>
                    <a:schemeClr val="bg1"/>
                  </a:solidFill>
                  <a:latin typeface="+mn-lt"/>
                </a:rPr>
                <a:t>Mailbox Server</a:t>
              </a:r>
            </a:p>
          </p:txBody>
        </p:sp>
        <p:pic>
          <p:nvPicPr>
            <p:cNvPr id="23" name="Picture 7" descr="C:\Documents and Settings\justin\Desktop\JC015\Servers computer.png"/>
            <p:cNvPicPr>
              <a:picLocks noChangeAspect="1" noChangeArrowheads="1"/>
            </p:cNvPicPr>
            <p:nvPr/>
          </p:nvPicPr>
          <p:blipFill>
            <a:blip r:embed="rId4" cstate="print"/>
            <a:srcRect/>
            <a:stretch>
              <a:fillRect/>
            </a:stretch>
          </p:blipFill>
          <p:spPr bwMode="auto">
            <a:xfrm>
              <a:off x="6058205" y="2747772"/>
              <a:ext cx="391939" cy="536337"/>
            </a:xfrm>
            <a:prstGeom prst="rect">
              <a:avLst/>
            </a:prstGeom>
            <a:noFill/>
          </p:spPr>
        </p:pic>
        <p:pic>
          <p:nvPicPr>
            <p:cNvPr id="24" name="Picture 166" descr="box"/>
            <p:cNvPicPr>
              <a:picLocks noChangeAspect="1" noChangeArrowheads="1"/>
            </p:cNvPicPr>
            <p:nvPr/>
          </p:nvPicPr>
          <p:blipFill>
            <a:blip r:embed="rId6"/>
            <a:srcRect/>
            <a:stretch>
              <a:fillRect/>
            </a:stretch>
          </p:blipFill>
          <p:spPr bwMode="auto">
            <a:xfrm>
              <a:off x="6281262" y="2827309"/>
              <a:ext cx="290308" cy="358629"/>
            </a:xfrm>
            <a:prstGeom prst="rect">
              <a:avLst/>
            </a:prstGeom>
            <a:noFill/>
            <a:ln w="9525">
              <a:noFill/>
              <a:miter lim="800000"/>
              <a:headEnd/>
              <a:tailEnd/>
            </a:ln>
            <a:effectLst>
              <a:outerShdw dist="35921" dir="2700000" algn="ctr" rotWithShape="0">
                <a:schemeClr val="tx2">
                  <a:alpha val="50000"/>
                </a:schemeClr>
              </a:outerShdw>
            </a:effectLst>
          </p:spPr>
        </p:pic>
      </p:grpSp>
      <p:grpSp>
        <p:nvGrpSpPr>
          <p:cNvPr id="25" name="Group 24"/>
          <p:cNvGrpSpPr/>
          <p:nvPr/>
        </p:nvGrpSpPr>
        <p:grpSpPr>
          <a:xfrm>
            <a:off x="7121296" y="3297351"/>
            <a:ext cx="1433534" cy="780427"/>
            <a:chOff x="7219270" y="2747772"/>
            <a:chExt cx="1433534" cy="780427"/>
          </a:xfrm>
        </p:grpSpPr>
        <p:pic>
          <p:nvPicPr>
            <p:cNvPr id="26" name="Picture 7" descr="C:\Documents and Settings\justin\Desktop\JC015\Servers computer.png"/>
            <p:cNvPicPr>
              <a:picLocks noChangeAspect="1" noChangeArrowheads="1"/>
            </p:cNvPicPr>
            <p:nvPr/>
          </p:nvPicPr>
          <p:blipFill>
            <a:blip r:embed="rId4" cstate="print"/>
            <a:srcRect/>
            <a:stretch>
              <a:fillRect/>
            </a:stretch>
          </p:blipFill>
          <p:spPr bwMode="auto">
            <a:xfrm>
              <a:off x="7647520" y="2747772"/>
              <a:ext cx="391939" cy="536337"/>
            </a:xfrm>
            <a:prstGeom prst="rect">
              <a:avLst/>
            </a:prstGeom>
            <a:noFill/>
          </p:spPr>
        </p:pic>
        <p:sp>
          <p:nvSpPr>
            <p:cNvPr id="27" name="Text Box 160"/>
            <p:cNvSpPr txBox="1">
              <a:spLocks noChangeArrowheads="1"/>
            </p:cNvSpPr>
            <p:nvPr/>
          </p:nvSpPr>
          <p:spPr bwMode="auto">
            <a:xfrm>
              <a:off x="7219270" y="3251200"/>
              <a:ext cx="1433534" cy="276999"/>
            </a:xfrm>
            <a:prstGeom prst="rect">
              <a:avLst/>
            </a:prstGeom>
            <a:noFill/>
            <a:ln w="12700" algn="ctr">
              <a:noFill/>
              <a:miter lim="800000"/>
              <a:headEnd/>
              <a:tailEnd/>
            </a:ln>
          </p:spPr>
          <p:txBody>
            <a:bodyPr wrap="none">
              <a:spAutoFit/>
            </a:bodyPr>
            <a:lstStyle/>
            <a:p>
              <a:pPr algn="ctr"/>
              <a:r>
                <a:rPr lang="en-US" sz="1200">
                  <a:solidFill>
                    <a:schemeClr val="bg1"/>
                  </a:solidFill>
                  <a:latin typeface="+mn-lt"/>
                </a:rPr>
                <a:t>Client Access Server</a:t>
              </a:r>
            </a:p>
          </p:txBody>
        </p:sp>
        <p:grpSp>
          <p:nvGrpSpPr>
            <p:cNvPr id="28" name="Group 41"/>
            <p:cNvGrpSpPr/>
            <p:nvPr/>
          </p:nvGrpSpPr>
          <p:grpSpPr>
            <a:xfrm>
              <a:off x="7842665" y="2932711"/>
              <a:ext cx="365617" cy="334364"/>
              <a:chOff x="7505208" y="2932711"/>
              <a:chExt cx="365617" cy="334364"/>
            </a:xfrm>
          </p:grpSpPr>
          <p:pic>
            <p:nvPicPr>
              <p:cNvPr id="29" name="Picture 169" descr="letter"/>
              <p:cNvPicPr>
                <a:picLocks noChangeAspect="1" noChangeArrowheads="1"/>
              </p:cNvPicPr>
              <p:nvPr/>
            </p:nvPicPr>
            <p:blipFill>
              <a:blip r:embed="rId7"/>
              <a:srcRect/>
              <a:stretch>
                <a:fillRect/>
              </a:stretch>
            </p:blipFill>
            <p:spPr bwMode="auto">
              <a:xfrm>
                <a:off x="7534852" y="2932711"/>
                <a:ext cx="335973" cy="309936"/>
              </a:xfrm>
              <a:prstGeom prst="rect">
                <a:avLst/>
              </a:prstGeom>
              <a:noFill/>
              <a:ln w="9525">
                <a:noFill/>
                <a:miter lim="800000"/>
                <a:headEnd/>
                <a:tailEnd/>
              </a:ln>
              <a:effectLst>
                <a:outerShdw dist="35921" dir="2700000" algn="ctr" rotWithShape="0">
                  <a:schemeClr val="tx2">
                    <a:alpha val="50000"/>
                  </a:schemeClr>
                </a:outerShdw>
              </a:effectLst>
            </p:spPr>
          </p:pic>
          <p:pic>
            <p:nvPicPr>
              <p:cNvPr id="30" name="Picture 170" descr="man1"/>
              <p:cNvPicPr>
                <a:picLocks noChangeAspect="1" noChangeArrowheads="1"/>
              </p:cNvPicPr>
              <p:nvPr/>
            </p:nvPicPr>
            <p:blipFill>
              <a:blip r:embed="rId8"/>
              <a:srcRect/>
              <a:stretch>
                <a:fillRect/>
              </a:stretch>
            </p:blipFill>
            <p:spPr bwMode="auto">
              <a:xfrm>
                <a:off x="7505208" y="3013630"/>
                <a:ext cx="197631" cy="253445"/>
              </a:xfrm>
              <a:prstGeom prst="rect">
                <a:avLst/>
              </a:prstGeom>
              <a:noFill/>
              <a:ln w="9525">
                <a:noFill/>
                <a:miter lim="800000"/>
                <a:headEnd/>
                <a:tailEnd/>
              </a:ln>
              <a:effectLst>
                <a:outerShdw dist="35921" dir="2700000" algn="ctr" rotWithShape="0">
                  <a:schemeClr val="tx2">
                    <a:alpha val="50000"/>
                  </a:schemeClr>
                </a:outerShdw>
              </a:effectLst>
            </p:spPr>
          </p:pic>
        </p:grpSp>
      </p:grpSp>
      <p:grpSp>
        <p:nvGrpSpPr>
          <p:cNvPr id="31" name="Group 59"/>
          <p:cNvGrpSpPr/>
          <p:nvPr/>
        </p:nvGrpSpPr>
        <p:grpSpPr>
          <a:xfrm>
            <a:off x="293913" y="3064173"/>
            <a:ext cx="1156447" cy="612314"/>
            <a:chOff x="2372980" y="2731906"/>
            <a:chExt cx="1299303" cy="687953"/>
          </a:xfrm>
        </p:grpSpPr>
        <p:pic>
          <p:nvPicPr>
            <p:cNvPr id="32" name="Picture 3" descr="C:\Documents and Settings\justin\Desktop\JC015\cloud illustration icon.png"/>
            <p:cNvPicPr>
              <a:picLocks noChangeAspect="1" noChangeArrowheads="1"/>
            </p:cNvPicPr>
            <p:nvPr/>
          </p:nvPicPr>
          <p:blipFill>
            <a:blip r:embed="rId9" cstate="print"/>
            <a:srcRect/>
            <a:stretch>
              <a:fillRect/>
            </a:stretch>
          </p:blipFill>
          <p:spPr bwMode="auto">
            <a:xfrm>
              <a:off x="2372980" y="2731906"/>
              <a:ext cx="1299303" cy="687953"/>
            </a:xfrm>
            <a:prstGeom prst="rect">
              <a:avLst/>
            </a:prstGeom>
            <a:noFill/>
          </p:spPr>
        </p:pic>
        <p:sp>
          <p:nvSpPr>
            <p:cNvPr id="33" name="TextBox 32"/>
            <p:cNvSpPr txBox="1"/>
            <p:nvPr/>
          </p:nvSpPr>
          <p:spPr>
            <a:xfrm>
              <a:off x="2470824" y="2942776"/>
              <a:ext cx="1088507" cy="311217"/>
            </a:xfrm>
            <a:prstGeom prst="rect">
              <a:avLst/>
            </a:prstGeom>
            <a:noFill/>
          </p:spPr>
          <p:txBody>
            <a:bodyPr wrap="square" rtlCol="0">
              <a:spAutoFit/>
            </a:bodyPr>
            <a:lstStyle/>
            <a:p>
              <a:pPr algn="ctr"/>
              <a:r>
                <a:rPr lang="en-US" sz="1200" dirty="0" smtClean="0">
                  <a:solidFill>
                    <a:schemeClr val="accent3">
                      <a:lumMod val="75000"/>
                    </a:schemeClr>
                  </a:solidFill>
                  <a:latin typeface="+mn-lt"/>
                </a:rPr>
                <a:t>Internet</a:t>
              </a:r>
              <a:endParaRPr lang="en-US" sz="1200" dirty="0">
                <a:solidFill>
                  <a:schemeClr val="accent3">
                    <a:lumMod val="75000"/>
                  </a:schemeClr>
                </a:solidFill>
                <a:latin typeface="+mn-lt"/>
              </a:endParaRPr>
            </a:p>
          </p:txBody>
        </p:sp>
      </p:grpSp>
      <p:sp>
        <p:nvSpPr>
          <p:cNvPr id="34" name="TextBox 33"/>
          <p:cNvSpPr txBox="1"/>
          <p:nvPr/>
        </p:nvSpPr>
        <p:spPr>
          <a:xfrm>
            <a:off x="1513114" y="3260118"/>
            <a:ext cx="664029" cy="276999"/>
          </a:xfrm>
          <a:prstGeom prst="rect">
            <a:avLst/>
          </a:prstGeom>
          <a:noFill/>
        </p:spPr>
        <p:txBody>
          <a:bodyPr wrap="square" rtlCol="0">
            <a:spAutoFit/>
          </a:bodyPr>
          <a:lstStyle/>
          <a:p>
            <a:r>
              <a:rPr lang="en-US" sz="1200" dirty="0" smtClean="0">
                <a:solidFill>
                  <a:schemeClr val="bg1"/>
                </a:solidFill>
                <a:latin typeface="+mn-lt"/>
              </a:rPr>
              <a:t>SMTP      </a:t>
            </a:r>
          </a:p>
        </p:txBody>
      </p:sp>
      <p:pic>
        <p:nvPicPr>
          <p:cNvPr id="37" name="Picture 6" descr="C:\Documents and Settings\justin\Desktop\JC015\Security firewall fire wall secure.png"/>
          <p:cNvPicPr>
            <a:picLocks noChangeAspect="1" noChangeArrowheads="1"/>
          </p:cNvPicPr>
          <p:nvPr/>
        </p:nvPicPr>
        <p:blipFill>
          <a:blip r:embed="rId10"/>
          <a:srcRect/>
          <a:stretch>
            <a:fillRect/>
          </a:stretch>
        </p:blipFill>
        <p:spPr bwMode="auto">
          <a:xfrm>
            <a:off x="2645843" y="3049884"/>
            <a:ext cx="707065" cy="1091769"/>
          </a:xfrm>
          <a:prstGeom prst="rect">
            <a:avLst/>
          </a:prstGeom>
          <a:noFill/>
        </p:spPr>
      </p:pic>
      <p:sp>
        <p:nvSpPr>
          <p:cNvPr id="38" name="Text Placeholder 2"/>
          <p:cNvSpPr txBox="1">
            <a:spLocks/>
          </p:cNvSpPr>
          <p:nvPr/>
        </p:nvSpPr>
        <p:spPr>
          <a:xfrm>
            <a:off x="268940" y="1055912"/>
            <a:ext cx="8610600" cy="664797"/>
          </a:xfrm>
          <a:prstGeom prst="rect">
            <a:avLst/>
          </a:prstGeom>
        </p:spPr>
        <p:txBody>
          <a:bodyPr vert="horz" wrap="square" lIns="0" tIns="0" rIns="0" bIns="0" rtlCol="0">
            <a:spAutoFit/>
          </a:bodyPr>
          <a:lstStyle/>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2400" i="1" noProof="0" dirty="0" smtClean="0">
                <a:effectLst>
                  <a:outerShdw blurRad="38100" dist="38100" dir="2700000" algn="tl">
                    <a:srgbClr val="000000">
                      <a:alpha val="43137"/>
                    </a:srgbClr>
                  </a:outerShdw>
                </a:effectLst>
              </a:rPr>
              <a:t>Stop Malicious Software and Spam </a:t>
            </a:r>
            <a:r>
              <a:rPr lang="en-US" sz="2400" i="1" noProof="0" dirty="0" smtClean="0">
                <a:effectLst>
                  <a:outerShdw blurRad="38100" dist="38100" dir="2700000" algn="tl">
                    <a:srgbClr val="000000">
                      <a:alpha val="43137"/>
                    </a:srgbClr>
                  </a:outerShdw>
                </a:effectLst>
              </a:rPr>
              <a:t/>
            </a:r>
            <a:br>
              <a:rPr lang="en-US" sz="2400" i="1" noProof="0" dirty="0" smtClean="0">
                <a:effectLst>
                  <a:outerShdw blurRad="38100" dist="38100" dir="2700000" algn="tl">
                    <a:srgbClr val="000000">
                      <a:alpha val="43137"/>
                    </a:srgbClr>
                  </a:outerShdw>
                </a:effectLst>
              </a:rPr>
            </a:br>
            <a:r>
              <a:rPr lang="en-US" sz="2400" i="1" noProof="0" dirty="0" smtClean="0">
                <a:effectLst>
                  <a:outerShdw blurRad="38100" dist="38100" dir="2700000" algn="tl">
                    <a:srgbClr val="000000">
                      <a:alpha val="43137"/>
                    </a:srgbClr>
                  </a:outerShdw>
                </a:effectLst>
              </a:rPr>
              <a:t>from </a:t>
            </a:r>
            <a:r>
              <a:rPr lang="en-US" sz="2400" i="1" noProof="0" dirty="0" smtClean="0">
                <a:effectLst>
                  <a:outerShdw blurRad="38100" dist="38100" dir="2700000" algn="tl">
                    <a:srgbClr val="000000">
                      <a:alpha val="43137"/>
                    </a:srgbClr>
                  </a:outerShdw>
                </a:effectLst>
              </a:rPr>
              <a:t>Entering into the Messaging Environment </a:t>
            </a:r>
            <a:endParaRPr kumimoji="0" lang="en-US" sz="24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endParaRPr>
          </a:p>
        </p:txBody>
      </p:sp>
      <p:pic>
        <p:nvPicPr>
          <p:cNvPr id="39" name="Picture 38" descr="ExchangeSvr2010_h_rgb_r.png"/>
          <p:cNvPicPr>
            <a:picLocks noChangeAspect="1"/>
          </p:cNvPicPr>
          <p:nvPr/>
        </p:nvPicPr>
        <p:blipFill>
          <a:blip r:embed="rId11"/>
          <a:stretch>
            <a:fillRect/>
          </a:stretch>
        </p:blipFill>
        <p:spPr>
          <a:xfrm>
            <a:off x="5242118" y="2732064"/>
            <a:ext cx="2138944" cy="345688"/>
          </a:xfrm>
          <a:prstGeom prst="rect">
            <a:avLst/>
          </a:prstGeom>
        </p:spPr>
      </p:pic>
      <p:sp>
        <p:nvSpPr>
          <p:cNvPr id="56" name="Rectangle 55"/>
          <p:cNvSpPr/>
          <p:nvPr/>
        </p:nvSpPr>
        <p:spPr>
          <a:xfrm>
            <a:off x="178419" y="4891800"/>
            <a:ext cx="8753708" cy="948978"/>
          </a:xfrm>
          <a:prstGeom prst="rect">
            <a:avLst/>
          </a:prstGeom>
        </p:spPr>
        <p:txBody>
          <a:bodyPr wrap="square">
            <a:spAutoFit/>
          </a:bodyPr>
          <a:lstStyle/>
          <a:p>
            <a:pPr marL="396875" indent="-396875" eaLnBrk="0" hangingPunct="0">
              <a:spcBef>
                <a:spcPts val="75"/>
              </a:spcBef>
              <a:buSzPct val="80000"/>
              <a:buBlip>
                <a:blip r:embed="rId12"/>
              </a:buBlip>
              <a:defRPr/>
            </a:pPr>
            <a:r>
              <a:rPr lang="en-US" smtClean="0"/>
              <a:t>Multiple scan engines throughout the corporate infrastructure</a:t>
            </a:r>
          </a:p>
          <a:p>
            <a:pPr marL="396875" indent="-396875" eaLnBrk="0" hangingPunct="0">
              <a:spcBef>
                <a:spcPts val="75"/>
              </a:spcBef>
              <a:buSzPct val="80000"/>
              <a:buBlip>
                <a:blip r:embed="rId12"/>
              </a:buBlip>
              <a:defRPr/>
            </a:pPr>
            <a:r>
              <a:rPr lang="en-US" smtClean="0"/>
              <a:t>Tight integration with Exchange maximizes availability and performance</a:t>
            </a:r>
          </a:p>
          <a:p>
            <a:pPr marL="396875" indent="-396875" eaLnBrk="0" hangingPunct="0">
              <a:spcBef>
                <a:spcPts val="75"/>
              </a:spcBef>
              <a:buSzPct val="80000"/>
              <a:buBlip>
                <a:blip r:embed="rId12"/>
              </a:buBlip>
              <a:defRPr/>
            </a:pPr>
            <a:r>
              <a:rPr lang="en-US" smtClean="0"/>
              <a:t>Easy-to-use management console provides central configuration and operation</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81000" y="2426680"/>
            <a:ext cx="8382000" cy="3108543"/>
          </a:xfrm>
        </p:spPr>
        <p:txBody>
          <a:bodyPr/>
          <a:lstStyle/>
          <a:p>
            <a:pPr>
              <a:buNone/>
            </a:pPr>
            <a:r>
              <a:rPr lang="en-US" sz="2200" b="1" dirty="0" smtClean="0"/>
              <a:t>Delivered in Exchange Server 2007</a:t>
            </a:r>
          </a:p>
          <a:p>
            <a:pPr marL="396875" lvl="0" indent="-396875" eaLnBrk="0" hangingPunct="0">
              <a:spcBef>
                <a:spcPts val="75"/>
              </a:spcBef>
              <a:buSzPct val="80000"/>
              <a:buBlip>
                <a:blip r:embed="rId3"/>
              </a:buBlip>
              <a:defRPr/>
            </a:pPr>
            <a:r>
              <a:rPr lang="en-US" sz="2400" dirty="0" smtClean="0"/>
              <a:t>Outlook experience on the web, phone, and mobile device</a:t>
            </a:r>
          </a:p>
          <a:p>
            <a:pPr marL="396875" lvl="0" indent="-396875" eaLnBrk="0" hangingPunct="0">
              <a:spcBef>
                <a:spcPts val="75"/>
              </a:spcBef>
              <a:buSzPct val="80000"/>
              <a:buBlip>
                <a:blip r:embed="rId3"/>
              </a:buBlip>
              <a:defRPr/>
            </a:pPr>
            <a:r>
              <a:rPr lang="en-US" sz="2400" dirty="0" smtClean="0"/>
              <a:t>Single inbox for voice mail, e-mail, and fax</a:t>
            </a:r>
          </a:p>
          <a:p>
            <a:pPr marL="396875" lvl="0" indent="-396875" eaLnBrk="0" hangingPunct="0">
              <a:spcBef>
                <a:spcPts val="75"/>
              </a:spcBef>
              <a:buSzPct val="80000"/>
              <a:buBlip>
                <a:blip r:embed="rId3"/>
              </a:buBlip>
              <a:defRPr/>
            </a:pPr>
            <a:r>
              <a:rPr lang="en-US" sz="2400" dirty="0" smtClean="0"/>
              <a:t>Increased productivity with improved calendar experience</a:t>
            </a:r>
            <a:br>
              <a:rPr lang="en-US" sz="2400" dirty="0" smtClean="0"/>
            </a:br>
            <a:endParaRPr lang="en-US" sz="2400" dirty="0" smtClean="0"/>
          </a:p>
          <a:p>
            <a:pPr>
              <a:buNone/>
            </a:pPr>
            <a:r>
              <a:rPr lang="en-US" sz="2200" b="1" dirty="0" smtClean="0"/>
              <a:t>Building on these Investments in Exchange Server 2010</a:t>
            </a:r>
          </a:p>
          <a:p>
            <a:pPr marL="396875" indent="-396875" eaLnBrk="0" hangingPunct="0">
              <a:spcBef>
                <a:spcPts val="75"/>
              </a:spcBef>
              <a:buSzPct val="80000"/>
              <a:buBlip>
                <a:blip r:embed="rId3"/>
              </a:buBlip>
              <a:defRPr/>
            </a:pPr>
            <a:r>
              <a:rPr lang="en-US" sz="2400" dirty="0" smtClean="0"/>
              <a:t>Easier Inbox navigation with updated conversation view</a:t>
            </a:r>
          </a:p>
          <a:p>
            <a:pPr marL="396875" indent="-396875" eaLnBrk="0" hangingPunct="0">
              <a:spcBef>
                <a:spcPts val="75"/>
              </a:spcBef>
              <a:buSzPct val="80000"/>
              <a:buBlip>
                <a:blip r:embed="rId3"/>
              </a:buBlip>
              <a:defRPr/>
            </a:pPr>
            <a:r>
              <a:rPr lang="en-US" sz="2400" dirty="0" smtClean="0"/>
              <a:t>Enhanced voice mail with text preview</a:t>
            </a:r>
          </a:p>
          <a:p>
            <a:pPr marL="396875" indent="-396875" eaLnBrk="0" hangingPunct="0">
              <a:spcBef>
                <a:spcPts val="75"/>
              </a:spcBef>
              <a:buSzPct val="80000"/>
              <a:buBlip>
                <a:blip r:embed="rId3"/>
              </a:buBlip>
              <a:defRPr/>
            </a:pPr>
            <a:r>
              <a:rPr lang="en-US" sz="2400" dirty="0" smtClean="0"/>
              <a:t>Share free/busy calendar details with external partners</a:t>
            </a:r>
          </a:p>
        </p:txBody>
      </p:sp>
      <p:sp>
        <p:nvSpPr>
          <p:cNvPr id="14" name="Rounded Rectangle 13"/>
          <p:cNvSpPr/>
          <p:nvPr/>
        </p:nvSpPr>
        <p:spPr bwMode="auto">
          <a:xfrm>
            <a:off x="-219919" y="1234994"/>
            <a:ext cx="9583838" cy="882953"/>
          </a:xfrm>
          <a:prstGeom prst="roundRect">
            <a:avLst>
              <a:gd name="adj" fmla="val 9033"/>
            </a:avLst>
          </a:prstGeom>
          <a:gradFill>
            <a:gsLst>
              <a:gs pos="0">
                <a:schemeClr val="accent2"/>
              </a:gs>
              <a:gs pos="80000">
                <a:schemeClr val="accent2"/>
              </a:gs>
              <a:gs pos="100000">
                <a:schemeClr val="accent2"/>
              </a:gs>
            </a:gsLst>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182880" tIns="45718" rIns="182880" bIns="45718" numCol="1" rtlCol="0" anchor="ctr" anchorCtr="0" compatLnSpc="1">
            <a:prstTxWarp prst="textNoShape">
              <a:avLst/>
            </a:prstTxWarp>
          </a:bodyPr>
          <a:lstStyle/>
          <a:p>
            <a:pPr algn="ctr" defTabSz="914099"/>
            <a:r>
              <a:rPr lang="en-US" sz="2400" dirty="0" smtClean="0">
                <a:solidFill>
                  <a:srgbClr val="FFFFFF"/>
                </a:solidFill>
                <a:effectLst>
                  <a:outerShdw blurRad="38100" dist="38100" dir="2700000" algn="tl">
                    <a:srgbClr val="000000">
                      <a:alpha val="43137"/>
                    </a:srgbClr>
                  </a:outerShdw>
                </a:effectLst>
                <a:latin typeface="Segoe" pitchFamily="34" charset="0"/>
              </a:rPr>
              <a:t>Help manage communication overload by offering an easy to navigate, universal inbox with advanced messaging features</a:t>
            </a:r>
          </a:p>
        </p:txBody>
      </p:sp>
      <p:sp>
        <p:nvSpPr>
          <p:cNvPr id="5" name="Title 4"/>
          <p:cNvSpPr>
            <a:spLocks noGrp="1"/>
          </p:cNvSpPr>
          <p:nvPr>
            <p:ph type="title"/>
          </p:nvPr>
        </p:nvSpPr>
        <p:spPr/>
        <p:txBody>
          <a:bodyPr/>
          <a:lstStyle/>
          <a:p>
            <a:r>
              <a:rPr dirty="0" smtClean="0">
                <a:solidFill>
                  <a:schemeClr val="accent1"/>
                </a:solidFill>
                <a:effectLst>
                  <a:outerShdw blurRad="38100" dist="38100" dir="2700000" algn="tl">
                    <a:srgbClr val="000000">
                      <a:alpha val="43137"/>
                    </a:srgbClr>
                  </a:outerShdw>
                </a:effectLst>
              </a:rPr>
              <a:t>2. Anywhere </a:t>
            </a:r>
            <a:r>
              <a:rPr dirty="0" smtClean="0">
                <a:solidFill>
                  <a:schemeClr val="accent1"/>
                </a:solidFill>
                <a:effectLst>
                  <a:outerShdw blurRad="38100" dist="38100" dir="2700000" algn="tl">
                    <a:srgbClr val="000000">
                      <a:alpha val="43137"/>
                    </a:srgbClr>
                  </a:outerShdw>
                </a:effectLst>
              </a:rPr>
              <a:t>Access</a:t>
            </a:r>
            <a:endParaRPr lang="en-US" dirty="0">
              <a:solidFill>
                <a:schemeClr val="accent1"/>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dissolve">
                                      <p:cBhvr>
                                        <p:cTn id="10" dur="500"/>
                                        <p:tgtEl>
                                          <p:spTgt spid="7">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dissolve">
                                      <p:cBhvr>
                                        <p:cTn id="13" dur="500"/>
                                        <p:tgtEl>
                                          <p:spTgt spid="7">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dissolve">
                                      <p:cBhvr>
                                        <p:cTn id="16" dur="500"/>
                                        <p:tgtEl>
                                          <p:spTgt spid="7">
                                            <p:txEl>
                                              <p:pRg st="3" end="3"/>
                                            </p:txEl>
                                          </p:spTgt>
                                        </p:tgtEl>
                                      </p:cBhvr>
                                    </p:animEffect>
                                  </p:childTnLst>
                                </p:cTn>
                              </p:par>
                            </p:childTnLst>
                          </p:cTn>
                        </p:par>
                        <p:par>
                          <p:cTn id="17" fill="hold">
                            <p:stCondLst>
                              <p:cond delay="500"/>
                            </p:stCondLst>
                            <p:childTnLst>
                              <p:par>
                                <p:cTn id="18" presetID="9" presetClass="entr" presetSubtype="0" fill="hold" nodeType="afterEffect">
                                  <p:stCondLst>
                                    <p:cond delay="0"/>
                                  </p:stCondLst>
                                  <p:childTnLst>
                                    <p:set>
                                      <p:cBhvr>
                                        <p:cTn id="19" dur="1" fill="hold">
                                          <p:stCondLst>
                                            <p:cond delay="0"/>
                                          </p:stCondLst>
                                        </p:cTn>
                                        <p:tgtEl>
                                          <p:spTgt spid="7">
                                            <p:txEl>
                                              <p:pRg st="4" end="4"/>
                                            </p:txEl>
                                          </p:spTgt>
                                        </p:tgtEl>
                                        <p:attrNameLst>
                                          <p:attrName>style.visibility</p:attrName>
                                        </p:attrNameLst>
                                      </p:cBhvr>
                                      <p:to>
                                        <p:strVal val="visible"/>
                                      </p:to>
                                    </p:set>
                                    <p:animEffect transition="in" filter="dissolve">
                                      <p:cBhvr>
                                        <p:cTn id="20" dur="500"/>
                                        <p:tgtEl>
                                          <p:spTgt spid="7">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animEffect transition="in" filter="dissolve">
                                      <p:cBhvr>
                                        <p:cTn id="23" dur="500"/>
                                        <p:tgtEl>
                                          <p:spTgt spid="7">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7">
                                            <p:txEl>
                                              <p:pRg st="6" end="6"/>
                                            </p:txEl>
                                          </p:spTgt>
                                        </p:tgtEl>
                                        <p:attrNameLst>
                                          <p:attrName>style.visibility</p:attrName>
                                        </p:attrNameLst>
                                      </p:cBhvr>
                                      <p:to>
                                        <p:strVal val="visible"/>
                                      </p:to>
                                    </p:set>
                                    <p:animEffect transition="in" filter="dissolve">
                                      <p:cBhvr>
                                        <p:cTn id="26" dur="500"/>
                                        <p:tgtEl>
                                          <p:spTgt spid="7">
                                            <p:txEl>
                                              <p:pRg st="6" end="6"/>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animEffect transition="in" filter="dissolve">
                                      <p:cBhvr>
                                        <p:cTn id="29"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0"/>
          <p:cNvGrpSpPr/>
          <p:nvPr/>
        </p:nvGrpSpPr>
        <p:grpSpPr>
          <a:xfrm>
            <a:off x="725274" y="2209800"/>
            <a:ext cx="7693451" cy="4037931"/>
            <a:chOff x="725274" y="2209800"/>
            <a:chExt cx="7693451" cy="4037931"/>
          </a:xfrm>
        </p:grpSpPr>
        <p:pic>
          <p:nvPicPr>
            <p:cNvPr id="17" name="Picture 4"/>
            <p:cNvPicPr>
              <a:picLocks noChangeAspect="1" noChangeArrowheads="1"/>
            </p:cNvPicPr>
            <p:nvPr/>
          </p:nvPicPr>
          <p:blipFill>
            <a:blip r:embed="rId3" cstate="print"/>
            <a:srcRect l="205" t="702" r="-150" b="20237"/>
            <a:stretch>
              <a:fillRect/>
            </a:stretch>
          </p:blipFill>
          <p:spPr bwMode="auto">
            <a:xfrm>
              <a:off x="725274" y="2209800"/>
              <a:ext cx="7693451" cy="4037931"/>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20" name="Freeform 19"/>
            <p:cNvSpPr/>
            <p:nvPr/>
          </p:nvSpPr>
          <p:spPr bwMode="auto">
            <a:xfrm>
              <a:off x="1542108" y="5315420"/>
              <a:ext cx="547689" cy="85726"/>
            </a:xfrm>
            <a:custGeom>
              <a:avLst/>
              <a:gdLst>
                <a:gd name="connsiteX0" fmla="*/ 0 w 1"/>
                <a:gd name="connsiteY0" fmla="*/ 0 h 1"/>
                <a:gd name="connsiteX1" fmla="*/ 1 w 1"/>
                <a:gd name="connsiteY1" fmla="*/ 0 h 1"/>
                <a:gd name="connsiteX2" fmla="*/ 1 w 1"/>
                <a:gd name="connsiteY2" fmla="*/ 1 h 1"/>
                <a:gd name="connsiteX3" fmla="*/ 0 w 1"/>
                <a:gd name="connsiteY3" fmla="*/ 1 h 1"/>
                <a:gd name="connsiteX4" fmla="*/ 0 w 1"/>
                <a:gd name="connsiteY4" fmla="*/ 0 h 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 h="1">
                  <a:moveTo>
                    <a:pt x="0" y="0"/>
                  </a:moveTo>
                  <a:lnTo>
                    <a:pt x="1" y="0"/>
                  </a:lnTo>
                  <a:lnTo>
                    <a:pt x="1" y="1"/>
                  </a:lnTo>
                  <a:lnTo>
                    <a:pt x="0" y="1"/>
                  </a:lnTo>
                  <a:lnTo>
                    <a:pt x="0" y="0"/>
                  </a:lnTo>
                  <a:close/>
                </a:path>
              </a:pathLst>
            </a:custGeom>
            <a:ln>
              <a:solidFill>
                <a:schemeClr val="tx1"/>
              </a:solidFill>
              <a:headEnd type="none" w="med" len="med"/>
              <a:tailEnd type="none" w="med" len="med"/>
            </a:ln>
            <a:effectLst/>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1001">
              <a:schemeClr val="lt1"/>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latin typeface="Segoe" pitchFamily="34" charset="0"/>
              </a:endParaRPr>
            </a:p>
          </p:txBody>
        </p:sp>
      </p:grpSp>
      <p:sp>
        <p:nvSpPr>
          <p:cNvPr id="2" name="Title 1"/>
          <p:cNvSpPr>
            <a:spLocks noGrp="1"/>
          </p:cNvSpPr>
          <p:nvPr>
            <p:ph type="title"/>
          </p:nvPr>
        </p:nvSpPr>
        <p:spPr>
          <a:xfrm>
            <a:off x="381000" y="230188"/>
            <a:ext cx="8382000" cy="609398"/>
          </a:xfrm>
        </p:spPr>
        <p:txBody>
          <a:bodyPr/>
          <a:lstStyle/>
          <a:p>
            <a:r>
              <a:rPr sz="4400" smtClean="0"/>
              <a:t>Manage Inbox Overload</a:t>
            </a:r>
            <a:endParaRPr lang="en-US" sz="4400" dirty="0"/>
          </a:p>
        </p:txBody>
      </p:sp>
      <p:sp>
        <p:nvSpPr>
          <p:cNvPr id="4" name="Text Placeholder 2"/>
          <p:cNvSpPr txBox="1">
            <a:spLocks/>
          </p:cNvSpPr>
          <p:nvPr/>
        </p:nvSpPr>
        <p:spPr>
          <a:xfrm>
            <a:off x="268940" y="1001482"/>
            <a:ext cx="8610600" cy="664797"/>
          </a:xfrm>
          <a:prstGeom prst="rect">
            <a:avLst/>
          </a:prstGeom>
        </p:spPr>
        <p:txBody>
          <a:bodyPr vert="horz" wrap="square" lIns="0" tIns="0" rIns="0" bIns="0" rtlCol="0">
            <a:spAutoFit/>
          </a:bodyPr>
          <a:lstStyle/>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2400" i="1" noProof="0" dirty="0" smtClean="0">
                <a:effectLst>
                  <a:outerShdw blurRad="38100" dist="38100" dir="2700000" algn="tl">
                    <a:srgbClr val="000000">
                      <a:alpha val="43137"/>
                    </a:srgbClr>
                  </a:outerShdw>
                </a:effectLst>
              </a:rPr>
              <a:t>Easily Organize </a:t>
            </a:r>
            <a:r>
              <a:rPr lang="en-US" sz="2400" i="1" noProof="0" dirty="0" smtClean="0">
                <a:effectLst>
                  <a:outerShdw blurRad="38100" dist="38100" dir="2700000" algn="tl">
                    <a:srgbClr val="000000">
                      <a:alpha val="43137"/>
                    </a:srgbClr>
                  </a:outerShdw>
                </a:effectLst>
              </a:rPr>
              <a:t>and </a:t>
            </a:r>
            <a:r>
              <a:rPr lang="en-US" sz="2400" i="1" noProof="0" dirty="0" smtClean="0">
                <a:effectLst>
                  <a:outerShdw blurRad="38100" dist="38100" dir="2700000" algn="tl">
                    <a:srgbClr val="000000">
                      <a:alpha val="43137"/>
                    </a:srgbClr>
                  </a:outerShdw>
                </a:effectLst>
              </a:rPr>
              <a:t>Navigate</a:t>
            </a:r>
            <a:br>
              <a:rPr lang="en-US" sz="2400" i="1" noProof="0" dirty="0" smtClean="0">
                <a:effectLst>
                  <a:outerShdw blurRad="38100" dist="38100" dir="2700000" algn="tl">
                    <a:srgbClr val="000000">
                      <a:alpha val="43137"/>
                    </a:srgbClr>
                  </a:outerShdw>
                </a:effectLst>
              </a:rPr>
            </a:br>
            <a:r>
              <a:rPr lang="en-US" sz="2400" i="1" noProof="0" dirty="0" smtClean="0">
                <a:effectLst>
                  <a:outerShdw blurRad="38100" dist="38100" dir="2700000" algn="tl">
                    <a:srgbClr val="000000">
                      <a:alpha val="43137"/>
                    </a:srgbClr>
                  </a:outerShdw>
                </a:effectLst>
              </a:rPr>
              <a:t>Using </a:t>
            </a:r>
            <a:r>
              <a:rPr lang="en-US" sz="2400" i="1" noProof="0" dirty="0" smtClean="0">
                <a:effectLst>
                  <a:outerShdw blurRad="38100" dist="38100" dir="2700000" algn="tl">
                    <a:srgbClr val="000000">
                      <a:alpha val="43137"/>
                    </a:srgbClr>
                  </a:outerShdw>
                </a:effectLst>
              </a:rPr>
              <a:t>Enhanced Conversation View and Filtering</a:t>
            </a:r>
            <a:endParaRPr kumimoji="0" lang="en-US" sz="24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endParaRPr>
          </a:p>
        </p:txBody>
      </p:sp>
      <p:pic>
        <p:nvPicPr>
          <p:cNvPr id="10" name="Picture 9"/>
          <p:cNvPicPr>
            <a:picLocks noChangeAspect="1"/>
          </p:cNvPicPr>
          <p:nvPr/>
        </p:nvPicPr>
        <p:blipFill>
          <a:blip r:embed="rId4" cstate="print"/>
          <a:srcRect/>
          <a:stretch>
            <a:fillRect/>
          </a:stretch>
        </p:blipFill>
        <p:spPr>
          <a:xfrm>
            <a:off x="4064487" y="2921478"/>
            <a:ext cx="1645920" cy="1999488"/>
          </a:xfrm>
          <a:prstGeom prst="rect">
            <a:avLst/>
          </a:prstGeom>
          <a:ln>
            <a:noFill/>
          </a:ln>
          <a:effectLst>
            <a:outerShdw blurRad="292100" dist="139700" dir="2700000" algn="tl" rotWithShape="0">
              <a:srgbClr val="333333">
                <a:alpha val="65000"/>
              </a:srgbClr>
            </a:outerShdw>
          </a:effectLst>
        </p:spPr>
      </p:pic>
      <p:sp>
        <p:nvSpPr>
          <p:cNvPr id="15" name="TextBox 14"/>
          <p:cNvSpPr txBox="1"/>
          <p:nvPr/>
        </p:nvSpPr>
        <p:spPr>
          <a:xfrm>
            <a:off x="1981199" y="2734234"/>
            <a:ext cx="2438401"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dirty="0" smtClean="0">
                <a:effectLst>
                  <a:glow rad="101600">
                    <a:schemeClr val="bg1">
                      <a:lumMod val="95000"/>
                      <a:lumOff val="5000"/>
                      <a:alpha val="60000"/>
                    </a:schemeClr>
                  </a:glow>
                </a:effectLst>
              </a:rPr>
              <a:t>Filtering</a:t>
            </a:r>
            <a:endParaRPr lang="en-US" dirty="0">
              <a:effectLst>
                <a:glow rad="101600">
                  <a:schemeClr val="bg1">
                    <a:lumMod val="95000"/>
                    <a:lumOff val="5000"/>
                    <a:alpha val="60000"/>
                  </a:schemeClr>
                </a:glow>
              </a:effectLst>
            </a:endParaRPr>
          </a:p>
        </p:txBody>
      </p:sp>
      <p:cxnSp>
        <p:nvCxnSpPr>
          <p:cNvPr id="16" name="Straight Arrow Connector 15"/>
          <p:cNvCxnSpPr/>
          <p:nvPr/>
        </p:nvCxnSpPr>
        <p:spPr>
          <a:xfrm rot="10800000">
            <a:off x="3199091" y="3124199"/>
            <a:ext cx="839509" cy="5334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6172199" y="2362200"/>
            <a:ext cx="2438401"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dirty="0" smtClean="0">
                <a:effectLst>
                  <a:glow rad="101600">
                    <a:schemeClr val="bg1">
                      <a:lumMod val="95000"/>
                      <a:lumOff val="5000"/>
                      <a:alpha val="60000"/>
                    </a:schemeClr>
                  </a:glow>
                </a:effectLst>
              </a:rPr>
              <a:t>Conversation View</a:t>
            </a:r>
            <a:endParaRPr lang="en-US" dirty="0">
              <a:effectLst>
                <a:glow rad="101600">
                  <a:schemeClr val="bg1">
                    <a:lumMod val="95000"/>
                    <a:lumOff val="5000"/>
                    <a:alpha val="60000"/>
                  </a:schemeClr>
                </a:glow>
              </a:effectLst>
            </a:endParaRPr>
          </a:p>
        </p:txBody>
      </p:sp>
      <p:cxnSp>
        <p:nvCxnSpPr>
          <p:cNvPr id="13" name="Straight Arrow Connector 12"/>
          <p:cNvCxnSpPr/>
          <p:nvPr/>
        </p:nvCxnSpPr>
        <p:spPr>
          <a:xfrm rot="5400000" flipH="1" flipV="1">
            <a:off x="6709427" y="2833502"/>
            <a:ext cx="762000" cy="599326"/>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pic>
        <p:nvPicPr>
          <p:cNvPr id="14" name="Picture 13" descr="ignorethread.jpg"/>
          <p:cNvPicPr>
            <a:picLocks noChangeAspect="1"/>
          </p:cNvPicPr>
          <p:nvPr/>
        </p:nvPicPr>
        <p:blipFill>
          <a:blip r:embed="rId5"/>
          <a:stretch>
            <a:fillRect/>
          </a:stretch>
        </p:blipFill>
        <p:spPr>
          <a:xfrm>
            <a:off x="223773" y="5330283"/>
            <a:ext cx="5373390" cy="13046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TextBox 17"/>
          <p:cNvSpPr txBox="1"/>
          <p:nvPr/>
        </p:nvSpPr>
        <p:spPr>
          <a:xfrm>
            <a:off x="0" y="4466064"/>
            <a:ext cx="1226633"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mtClean="0">
                <a:effectLst>
                  <a:glow rad="101600">
                    <a:schemeClr val="bg1">
                      <a:lumMod val="95000"/>
                      <a:lumOff val="5000"/>
                      <a:alpha val="60000"/>
                    </a:schemeClr>
                  </a:glow>
                </a:effectLst>
              </a:rPr>
              <a:t>Ignore</a:t>
            </a:r>
            <a:endParaRPr lang="en-US" dirty="0">
              <a:effectLst>
                <a:glow rad="101600">
                  <a:schemeClr val="bg1">
                    <a:lumMod val="95000"/>
                    <a:lumOff val="5000"/>
                    <a:alpha val="60000"/>
                  </a:schemeClr>
                </a:glow>
              </a:effectLst>
            </a:endParaRPr>
          </a:p>
        </p:txBody>
      </p:sp>
      <p:cxnSp>
        <p:nvCxnSpPr>
          <p:cNvPr id="19" name="Straight Arrow Connector 18"/>
          <p:cNvCxnSpPr>
            <a:endCxn id="18" idx="2"/>
          </p:cNvCxnSpPr>
          <p:nvPr/>
        </p:nvCxnSpPr>
        <p:spPr>
          <a:xfrm rot="16200000" flipV="1">
            <a:off x="566596" y="4882117"/>
            <a:ext cx="1442742" cy="1349299"/>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up)">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1000"/>
                                        <p:tgtEl>
                                          <p:spTgt spid="15"/>
                                        </p:tgtEl>
                                      </p:cBhvr>
                                    </p:animEffect>
                                    <p:set>
                                      <p:cBhvr>
                                        <p:cTn id="20" dur="1" fill="hold">
                                          <p:stCondLst>
                                            <p:cond delay="999"/>
                                          </p:stCondLst>
                                        </p:cTn>
                                        <p:tgtEl>
                                          <p:spTgt spid="15"/>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1000"/>
                                        <p:tgtEl>
                                          <p:spTgt spid="16"/>
                                        </p:tgtEl>
                                      </p:cBhvr>
                                    </p:animEffect>
                                    <p:set>
                                      <p:cBhvr>
                                        <p:cTn id="23" dur="1" fill="hold">
                                          <p:stCondLst>
                                            <p:cond delay="999"/>
                                          </p:stCondLst>
                                        </p:cTn>
                                        <p:tgtEl>
                                          <p:spTgt spid="16"/>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1000"/>
                                        <p:tgtEl>
                                          <p:spTgt spid="10"/>
                                        </p:tgtEl>
                                      </p:cBhvr>
                                    </p:animEffect>
                                    <p:set>
                                      <p:cBhvr>
                                        <p:cTn id="26" dur="1" fill="hold">
                                          <p:stCondLst>
                                            <p:cond delay="999"/>
                                          </p:stCondLst>
                                        </p:cTn>
                                        <p:tgtEl>
                                          <p:spTgt spid="10"/>
                                        </p:tgtEl>
                                        <p:attrNameLst>
                                          <p:attrName>style.visibility</p:attrName>
                                        </p:attrNameLst>
                                      </p:cBhvr>
                                      <p:to>
                                        <p:strVal val="hidden"/>
                                      </p:to>
                                    </p:se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1500"/>
                            </p:stCondLst>
                            <p:childTnLst>
                              <p:par>
                                <p:cTn id="32" presetID="22" presetClass="entr" presetSubtype="1"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2500"/>
                            </p:stCondLst>
                            <p:childTnLst>
                              <p:par>
                                <p:cTn id="40" presetID="22" presetClass="entr" presetSubtype="1"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2"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 Inbox Overload</a:t>
            </a:r>
            <a:endParaRPr lang="en-US" dirty="0"/>
          </a:p>
        </p:txBody>
      </p:sp>
      <p:sp>
        <p:nvSpPr>
          <p:cNvPr id="3" name="Text Placeholder 2"/>
          <p:cNvSpPr>
            <a:spLocks noGrp="1"/>
          </p:cNvSpPr>
          <p:nvPr>
            <p:ph type="body" sz="quarter" idx="10"/>
          </p:nvPr>
        </p:nvSpPr>
        <p:spPr>
          <a:xfrm>
            <a:off x="250368" y="1117630"/>
            <a:ext cx="8382000" cy="664797"/>
          </a:xfrm>
        </p:spPr>
        <p:txBody>
          <a:bodyPr/>
          <a:lstStyle/>
          <a:p>
            <a:r>
              <a:rPr lang="en-US" sz="2400" dirty="0" smtClean="0"/>
              <a:t>Search everywhere for emails from someone, containing some keywords and sent someday last week</a:t>
            </a:r>
            <a:endParaRPr lang="en-US" sz="2400" dirty="0"/>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457" y="2647949"/>
            <a:ext cx="8667474" cy="2359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770911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bwMode="auto">
          <a:xfrm>
            <a:off x="5703852" y="4943693"/>
            <a:ext cx="3724507" cy="914400"/>
          </a:xfrm>
          <a:prstGeom prst="roundRect">
            <a:avLst/>
          </a:prstGeom>
          <a:gradFill>
            <a:gsLst>
              <a:gs pos="0">
                <a:schemeClr val="accent2">
                  <a:alpha val="10000"/>
                </a:schemeClr>
              </a:gs>
              <a:gs pos="80000">
                <a:schemeClr val="accent2">
                  <a:alpha val="68000"/>
                </a:schemeClr>
              </a:gs>
              <a:gs pos="100000">
                <a:schemeClr val="accent2">
                  <a:alpha val="90000"/>
                </a:schemeClr>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24" name="Rounded Rectangle 23"/>
          <p:cNvSpPr/>
          <p:nvPr/>
        </p:nvSpPr>
        <p:spPr bwMode="auto">
          <a:xfrm>
            <a:off x="5703852" y="3233842"/>
            <a:ext cx="3724507" cy="914400"/>
          </a:xfrm>
          <a:prstGeom prst="roundRect">
            <a:avLst/>
          </a:prstGeom>
          <a:gradFill>
            <a:gsLst>
              <a:gs pos="0">
                <a:schemeClr val="accent2">
                  <a:alpha val="10000"/>
                </a:schemeClr>
              </a:gs>
              <a:gs pos="80000">
                <a:schemeClr val="accent2">
                  <a:alpha val="68000"/>
                </a:schemeClr>
              </a:gs>
              <a:gs pos="100000">
                <a:schemeClr val="accent2">
                  <a:alpha val="90000"/>
                </a:schemeClr>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smtClean="0"/>
              <a:t>Manage Inbox Overload</a:t>
            </a:r>
            <a:endParaRPr lang="en-US" dirty="0"/>
          </a:p>
        </p:txBody>
      </p:sp>
      <p:sp>
        <p:nvSpPr>
          <p:cNvPr id="10" name="Text Placeholder 2"/>
          <p:cNvSpPr txBox="1">
            <a:spLocks/>
          </p:cNvSpPr>
          <p:nvPr/>
        </p:nvSpPr>
        <p:spPr>
          <a:xfrm>
            <a:off x="268940" y="1143000"/>
            <a:ext cx="8610600" cy="664797"/>
          </a:xfrm>
          <a:prstGeom prst="rect">
            <a:avLst/>
          </a:prstGeom>
        </p:spPr>
        <p:txBody>
          <a:bodyPr vert="horz" wrap="square" lIns="0" tIns="0" rIns="0" bIns="0" rtlCol="0">
            <a:spAutoFit/>
          </a:bodyPr>
          <a:lstStyle/>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2400" i="1" noProof="0" dirty="0" smtClean="0">
                <a:effectLst>
                  <a:outerShdw blurRad="38100" dist="38100" dir="2700000" algn="tl">
                    <a:srgbClr val="000000">
                      <a:alpha val="43137"/>
                    </a:srgbClr>
                  </a:outerShdw>
                </a:effectLst>
              </a:rPr>
              <a:t>Help Reduce Unnecessary and </a:t>
            </a:r>
            <a:r>
              <a:rPr lang="en-US" sz="2400" i="1" noProof="0" dirty="0" smtClean="0">
                <a:effectLst>
                  <a:outerShdw blurRad="38100" dist="38100" dir="2700000" algn="tl">
                    <a:srgbClr val="000000">
                      <a:alpha val="43137"/>
                    </a:srgbClr>
                  </a:outerShdw>
                </a:effectLst>
              </a:rPr>
              <a:t/>
            </a:r>
            <a:br>
              <a:rPr lang="en-US" sz="2400" i="1" noProof="0" dirty="0" smtClean="0">
                <a:effectLst>
                  <a:outerShdw blurRad="38100" dist="38100" dir="2700000" algn="tl">
                    <a:srgbClr val="000000">
                      <a:alpha val="43137"/>
                    </a:srgbClr>
                  </a:outerShdw>
                </a:effectLst>
              </a:rPr>
            </a:br>
            <a:r>
              <a:rPr lang="en-US" sz="2400" i="1" noProof="0" dirty="0" smtClean="0">
                <a:effectLst>
                  <a:outerShdw blurRad="38100" dist="38100" dir="2700000" algn="tl">
                    <a:srgbClr val="000000">
                      <a:alpha val="43137"/>
                    </a:srgbClr>
                  </a:outerShdw>
                </a:effectLst>
              </a:rPr>
              <a:t>Undeliverable </a:t>
            </a:r>
            <a:r>
              <a:rPr lang="en-US" sz="2400" i="1" noProof="0" dirty="0" smtClean="0">
                <a:effectLst>
                  <a:outerShdw blurRad="38100" dist="38100" dir="2700000" algn="tl">
                    <a:srgbClr val="000000">
                      <a:alpha val="43137"/>
                    </a:srgbClr>
                  </a:outerShdw>
                </a:effectLst>
              </a:rPr>
              <a:t>E-Mail Through New Sender MailTips</a:t>
            </a:r>
            <a:endParaRPr kumimoji="0" lang="en-US" sz="24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endParaRPr>
          </a:p>
        </p:txBody>
      </p:sp>
      <p:sp>
        <p:nvSpPr>
          <p:cNvPr id="9" name="TextBox 8"/>
          <p:cNvSpPr txBox="1"/>
          <p:nvPr/>
        </p:nvSpPr>
        <p:spPr>
          <a:xfrm>
            <a:off x="6597650" y="5018691"/>
            <a:ext cx="2546350" cy="646331"/>
          </a:xfrm>
          <a:prstGeom prst="rect">
            <a:avLst/>
          </a:prstGeom>
          <a:noFill/>
          <a:effectLst/>
        </p:spPr>
        <p:txBody>
          <a:bodyPr wrap="square" rtlCol="0">
            <a:spAutoFit/>
          </a:bodyPr>
          <a:lstStyle/>
          <a:p>
            <a:pPr algn="ctr"/>
            <a:r>
              <a:rPr lang="en-US" dirty="0" smtClean="0">
                <a:effectLst>
                  <a:outerShdw blurRad="38100" dist="38100" dir="2700000" algn="tl">
                    <a:srgbClr val="000000">
                      <a:alpha val="43137"/>
                    </a:srgbClr>
                  </a:outerShdw>
                </a:effectLst>
              </a:rPr>
              <a:t>Reduce </a:t>
            </a:r>
            <a:r>
              <a:rPr lang="en-US" dirty="0" smtClean="0">
                <a:effectLst>
                  <a:outerShdw blurRad="38100" dist="38100" dir="2700000" algn="tl">
                    <a:srgbClr val="000000">
                      <a:alpha val="43137"/>
                    </a:srgbClr>
                  </a:outerShdw>
                </a:effectLst>
              </a:rPr>
              <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Non-Delivery </a:t>
            </a:r>
            <a:r>
              <a:rPr lang="en-US" dirty="0" smtClean="0">
                <a:effectLst>
                  <a:outerShdw blurRad="38100" dist="38100" dir="2700000" algn="tl">
                    <a:srgbClr val="000000">
                      <a:alpha val="43137"/>
                    </a:srgbClr>
                  </a:outerShdw>
                </a:effectLst>
              </a:rPr>
              <a:t>Reports</a:t>
            </a:r>
            <a:endParaRPr lang="en-US" dirty="0">
              <a:effectLst>
                <a:outerShdw blurRad="38100" dist="38100" dir="2700000" algn="tl">
                  <a:srgbClr val="000000">
                    <a:alpha val="43137"/>
                  </a:srgbClr>
                </a:outerShdw>
              </a:effectLst>
            </a:endParaRPr>
          </a:p>
        </p:txBody>
      </p:sp>
      <p:sp>
        <p:nvSpPr>
          <p:cNvPr id="15" name="TextBox 14"/>
          <p:cNvSpPr txBox="1"/>
          <p:nvPr/>
        </p:nvSpPr>
        <p:spPr>
          <a:xfrm>
            <a:off x="6738937" y="3304818"/>
            <a:ext cx="2263776" cy="646331"/>
          </a:xfrm>
          <a:prstGeom prst="rect">
            <a:avLst/>
          </a:prstGeom>
          <a:noFill/>
          <a:effectLst/>
        </p:spPr>
        <p:txBody>
          <a:bodyPr wrap="square" rtlCol="0">
            <a:spAutoFit/>
          </a:bodyPr>
          <a:lstStyle/>
          <a:p>
            <a:pPr algn="ctr"/>
            <a:r>
              <a:rPr lang="en-US" dirty="0" smtClean="0">
                <a:effectLst>
                  <a:outerShdw blurRad="38100" dist="38100" dir="2700000" algn="tl">
                    <a:srgbClr val="000000">
                      <a:alpha val="43137"/>
                    </a:srgbClr>
                  </a:outerShdw>
                </a:effectLst>
              </a:rPr>
              <a:t>Remove Extra Steps and E-Mail</a:t>
            </a:r>
            <a:endParaRPr lang="en-US" dirty="0">
              <a:effectLst>
                <a:outerShdw blurRad="38100" dist="38100" dir="2700000" algn="tl">
                  <a:srgbClr val="000000">
                    <a:alpha val="43137"/>
                  </a:srgbClr>
                </a:outerShdw>
              </a:effectLst>
            </a:endParaRPr>
          </a:p>
        </p:txBody>
      </p:sp>
      <p:pic>
        <p:nvPicPr>
          <p:cNvPr id="21" name="Picture 2"/>
          <p:cNvPicPr>
            <a:picLocks noChangeAspect="1" noChangeArrowheads="1"/>
          </p:cNvPicPr>
          <p:nvPr/>
        </p:nvPicPr>
        <p:blipFill>
          <a:blip r:embed="rId3"/>
          <a:stretch>
            <a:fillRect/>
          </a:stretch>
        </p:blipFill>
        <p:spPr bwMode="auto">
          <a:xfrm>
            <a:off x="181245" y="2262690"/>
            <a:ext cx="6350546" cy="4429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2209800" y="2209800"/>
            <a:ext cx="4724400" cy="4280291"/>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2" name="Title 1"/>
          <p:cNvSpPr>
            <a:spLocks noGrp="1"/>
          </p:cNvSpPr>
          <p:nvPr>
            <p:ph type="title"/>
          </p:nvPr>
        </p:nvSpPr>
        <p:spPr/>
        <p:txBody>
          <a:bodyPr/>
          <a:lstStyle/>
          <a:p>
            <a:r>
              <a:rPr smtClean="0"/>
              <a:t>Enhance Voice Mail</a:t>
            </a:r>
            <a:endParaRPr lang="en-US" dirty="0"/>
          </a:p>
        </p:txBody>
      </p:sp>
      <p:sp>
        <p:nvSpPr>
          <p:cNvPr id="10" name="Text Placeholder 2"/>
          <p:cNvSpPr txBox="1">
            <a:spLocks/>
          </p:cNvSpPr>
          <p:nvPr/>
        </p:nvSpPr>
        <p:spPr>
          <a:xfrm>
            <a:off x="268940" y="1143000"/>
            <a:ext cx="8610600" cy="775597"/>
          </a:xfrm>
          <a:prstGeom prst="rect">
            <a:avLst/>
          </a:prstGeom>
        </p:spPr>
        <p:txBody>
          <a:bodyPr vert="horz" wrap="square" lIns="0" tIns="0" rIns="0" bIns="0" rtlCol="0">
            <a:spAutoFit/>
          </a:bodyPr>
          <a:lstStyle/>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2800" i="1" noProof="0" dirty="0" smtClean="0">
                <a:effectLst>
                  <a:outerShdw blurRad="38100" dist="38100" dir="2700000" algn="tl">
                    <a:srgbClr val="000000">
                      <a:alpha val="43137"/>
                    </a:srgbClr>
                  </a:outerShdw>
                </a:effectLst>
              </a:rPr>
              <a:t>Quickly Triage and Take Action </a:t>
            </a:r>
            <a:r>
              <a:rPr lang="en-US" sz="2800" i="1" noProof="0" dirty="0" smtClean="0">
                <a:effectLst>
                  <a:outerShdw blurRad="38100" dist="38100" dir="2700000" algn="tl">
                    <a:srgbClr val="000000">
                      <a:alpha val="43137"/>
                    </a:srgbClr>
                  </a:outerShdw>
                </a:effectLst>
              </a:rPr>
              <a:t/>
            </a:r>
            <a:br>
              <a:rPr lang="en-US" sz="2800" i="1" noProof="0" dirty="0" smtClean="0">
                <a:effectLst>
                  <a:outerShdw blurRad="38100" dist="38100" dir="2700000" algn="tl">
                    <a:srgbClr val="000000">
                      <a:alpha val="43137"/>
                    </a:srgbClr>
                  </a:outerShdw>
                </a:effectLst>
              </a:rPr>
            </a:br>
            <a:r>
              <a:rPr lang="en-US" sz="2800" i="1" noProof="0" dirty="0" smtClean="0">
                <a:effectLst>
                  <a:outerShdw blurRad="38100" dist="38100" dir="2700000" algn="tl">
                    <a:srgbClr val="000000">
                      <a:alpha val="43137"/>
                    </a:srgbClr>
                  </a:outerShdw>
                </a:effectLst>
              </a:rPr>
              <a:t>on </a:t>
            </a:r>
            <a:r>
              <a:rPr lang="en-US" sz="2800" i="1" noProof="0" dirty="0" smtClean="0">
                <a:effectLst>
                  <a:outerShdw blurRad="38100" dist="38100" dir="2700000" algn="tl">
                    <a:srgbClr val="000000">
                      <a:alpha val="43137"/>
                    </a:srgbClr>
                  </a:outerShdw>
                </a:effectLst>
              </a:rPr>
              <a:t>Messages with Voice Mail Preview</a:t>
            </a:r>
            <a:endParaRPr kumimoji="0" lang="en-US" sz="28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endParaRPr>
          </a:p>
        </p:txBody>
      </p:sp>
      <p:sp>
        <p:nvSpPr>
          <p:cNvPr id="5" name="TextBox 4"/>
          <p:cNvSpPr txBox="1"/>
          <p:nvPr/>
        </p:nvSpPr>
        <p:spPr>
          <a:xfrm>
            <a:off x="4190999" y="3124200"/>
            <a:ext cx="2057401"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effectLst>
                  <a:glow rad="101600">
                    <a:schemeClr val="bg1">
                      <a:lumMod val="95000"/>
                      <a:lumOff val="5000"/>
                      <a:alpha val="60000"/>
                    </a:schemeClr>
                  </a:glow>
                </a:effectLst>
              </a:rPr>
              <a:t>Audio Playback</a:t>
            </a:r>
            <a:endParaRPr lang="en-US" dirty="0">
              <a:effectLst>
                <a:glow rad="101600">
                  <a:schemeClr val="bg1">
                    <a:lumMod val="95000"/>
                    <a:lumOff val="5000"/>
                    <a:alpha val="60000"/>
                  </a:schemeClr>
                </a:glow>
              </a:effectLst>
            </a:endParaRPr>
          </a:p>
        </p:txBody>
      </p:sp>
      <p:cxnSp>
        <p:nvCxnSpPr>
          <p:cNvPr id="6" name="Straight Arrow Connector 5"/>
          <p:cNvCxnSpPr/>
          <p:nvPr/>
        </p:nvCxnSpPr>
        <p:spPr>
          <a:xfrm rot="10800000" flipH="1">
            <a:off x="3483427" y="3298370"/>
            <a:ext cx="696074" cy="342257"/>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0" y="3124200"/>
            <a:ext cx="2057400"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mtClean="0">
                <a:effectLst>
                  <a:glow rad="101600">
                    <a:schemeClr val="bg1">
                      <a:lumMod val="95000"/>
                      <a:lumOff val="5000"/>
                      <a:alpha val="60000"/>
                    </a:schemeClr>
                  </a:glow>
                </a:effectLst>
              </a:rPr>
              <a:t>Text Preview </a:t>
            </a:r>
            <a:r>
              <a:rPr lang="en-US" dirty="0" smtClean="0">
                <a:effectLst>
                  <a:glow rad="101600">
                    <a:schemeClr val="bg1">
                      <a:lumMod val="95000"/>
                      <a:lumOff val="5000"/>
                      <a:alpha val="60000"/>
                    </a:schemeClr>
                  </a:glow>
                </a:effectLst>
              </a:rPr>
              <a:t/>
            </a:r>
            <a:br>
              <a:rPr lang="en-US" dirty="0" smtClean="0">
                <a:effectLst>
                  <a:glow rad="101600">
                    <a:schemeClr val="bg1">
                      <a:lumMod val="95000"/>
                      <a:lumOff val="5000"/>
                      <a:alpha val="60000"/>
                    </a:schemeClr>
                  </a:glow>
                </a:effectLst>
              </a:rPr>
            </a:br>
            <a:r>
              <a:rPr lang="en-US" dirty="0" smtClean="0">
                <a:effectLst>
                  <a:glow rad="101600">
                    <a:schemeClr val="bg1">
                      <a:lumMod val="95000"/>
                      <a:lumOff val="5000"/>
                      <a:alpha val="60000"/>
                    </a:schemeClr>
                  </a:glow>
                </a:effectLst>
              </a:rPr>
              <a:t>of Voice Mail</a:t>
            </a:r>
            <a:endParaRPr lang="en-US" dirty="0">
              <a:effectLst>
                <a:glow rad="101600">
                  <a:schemeClr val="bg1">
                    <a:lumMod val="95000"/>
                    <a:lumOff val="5000"/>
                    <a:alpha val="60000"/>
                  </a:schemeClr>
                </a:glow>
              </a:effectLst>
            </a:endParaRPr>
          </a:p>
        </p:txBody>
      </p:sp>
      <p:cxnSp>
        <p:nvCxnSpPr>
          <p:cNvPr id="12" name="Straight Arrow Connector 11"/>
          <p:cNvCxnSpPr/>
          <p:nvPr/>
        </p:nvCxnSpPr>
        <p:spPr>
          <a:xfrm rot="10800000">
            <a:off x="1513726" y="3772542"/>
            <a:ext cx="696074" cy="342257"/>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24400" y="4768334"/>
            <a:ext cx="2286000"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effectLst>
                  <a:glow rad="101600">
                    <a:schemeClr val="bg1">
                      <a:lumMod val="95000"/>
                      <a:lumOff val="5000"/>
                      <a:alpha val="60000"/>
                    </a:schemeClr>
                  </a:glow>
                </a:effectLst>
              </a:rPr>
              <a:t>Contextual Contact Actions</a:t>
            </a:r>
            <a:endParaRPr lang="en-US" dirty="0">
              <a:effectLst>
                <a:glow rad="101600">
                  <a:schemeClr val="bg1">
                    <a:lumMod val="95000"/>
                    <a:lumOff val="5000"/>
                    <a:alpha val="60000"/>
                  </a:schemeClr>
                </a:glow>
              </a:effectLst>
            </a:endParaRPr>
          </a:p>
        </p:txBody>
      </p:sp>
      <p:cxnSp>
        <p:nvCxnSpPr>
          <p:cNvPr id="15" name="Straight Arrow Connector 14"/>
          <p:cNvCxnSpPr/>
          <p:nvPr/>
        </p:nvCxnSpPr>
        <p:spPr>
          <a:xfrm>
            <a:off x="4038600" y="4800600"/>
            <a:ext cx="674302" cy="141905"/>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image002"/>
          <p:cNvPicPr>
            <a:picLocks noChangeAspect="1" noChangeArrowheads="1"/>
          </p:cNvPicPr>
          <p:nvPr/>
        </p:nvPicPr>
        <p:blipFill>
          <a:blip r:embed="rId3" cstate="print"/>
          <a:srcRect/>
          <a:stretch>
            <a:fillRect/>
          </a:stretch>
        </p:blipFill>
        <p:spPr bwMode="auto">
          <a:xfrm>
            <a:off x="740734" y="2209800"/>
            <a:ext cx="5678311" cy="3657600"/>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pic>
        <p:nvPicPr>
          <p:cNvPr id="17" name="Picture 3" descr="image001"/>
          <p:cNvPicPr>
            <a:picLocks noChangeAspect="1" noChangeArrowheads="1"/>
          </p:cNvPicPr>
          <p:nvPr/>
        </p:nvPicPr>
        <p:blipFill>
          <a:blip r:embed="rId4" cstate="print"/>
          <a:srcRect/>
          <a:stretch>
            <a:fillRect/>
          </a:stretch>
        </p:blipFill>
        <p:spPr bwMode="auto">
          <a:xfrm>
            <a:off x="4191000" y="2786750"/>
            <a:ext cx="4926771" cy="3800372"/>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2" name="Title 1"/>
          <p:cNvSpPr>
            <a:spLocks noGrp="1"/>
          </p:cNvSpPr>
          <p:nvPr>
            <p:ph type="title"/>
          </p:nvPr>
        </p:nvSpPr>
        <p:spPr/>
        <p:txBody>
          <a:bodyPr/>
          <a:lstStyle/>
          <a:p>
            <a:r>
              <a:rPr smtClean="0"/>
              <a:t>Enhance Voice Mail</a:t>
            </a:r>
            <a:endParaRPr lang="en-US" dirty="0"/>
          </a:p>
        </p:txBody>
      </p:sp>
      <p:sp>
        <p:nvSpPr>
          <p:cNvPr id="10" name="Text Placeholder 2"/>
          <p:cNvSpPr txBox="1">
            <a:spLocks/>
          </p:cNvSpPr>
          <p:nvPr/>
        </p:nvSpPr>
        <p:spPr>
          <a:xfrm>
            <a:off x="268940" y="1143000"/>
            <a:ext cx="8610600" cy="886397"/>
          </a:xfrm>
          <a:prstGeom prst="rect">
            <a:avLst/>
          </a:prstGeom>
        </p:spPr>
        <p:txBody>
          <a:bodyPr vert="horz" wrap="square" lIns="0" tIns="0" rIns="0" bIns="0" rtlCol="0">
            <a:spAutoFit/>
          </a:bodyPr>
          <a:lstStyle/>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3200" i="1" noProof="0" dirty="0" smtClean="0">
                <a:effectLst>
                  <a:outerShdw blurRad="38100" dist="38100" dir="2700000" algn="tl">
                    <a:srgbClr val="000000">
                      <a:alpha val="43137"/>
                    </a:srgbClr>
                  </a:outerShdw>
                </a:effectLst>
              </a:rPr>
              <a:t>Create Customized Voice Mail Menus with Personal Auto Attendant</a:t>
            </a:r>
            <a:endParaRPr kumimoji="0" lang="en-US" sz="32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9" name="TextBox 8"/>
          <p:cNvSpPr txBox="1"/>
          <p:nvPr/>
        </p:nvSpPr>
        <p:spPr>
          <a:xfrm>
            <a:off x="0" y="4916269"/>
            <a:ext cx="2133600"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dirty="0" smtClean="0">
                <a:effectLst>
                  <a:glow rad="101600">
                    <a:schemeClr val="bg1">
                      <a:lumMod val="95000"/>
                      <a:lumOff val="5000"/>
                      <a:alpha val="60000"/>
                    </a:schemeClr>
                  </a:glow>
                </a:effectLst>
              </a:rPr>
              <a:t>Managing Auto Attendants</a:t>
            </a:r>
            <a:endParaRPr lang="en-US" dirty="0">
              <a:effectLst>
                <a:glow rad="101600">
                  <a:schemeClr val="bg1">
                    <a:lumMod val="95000"/>
                    <a:lumOff val="5000"/>
                    <a:alpha val="60000"/>
                  </a:schemeClr>
                </a:glow>
              </a:effectLst>
            </a:endParaRPr>
          </a:p>
        </p:txBody>
      </p:sp>
      <p:cxnSp>
        <p:nvCxnSpPr>
          <p:cNvPr id="11" name="Straight Arrow Connector 10"/>
          <p:cNvCxnSpPr/>
          <p:nvPr/>
        </p:nvCxnSpPr>
        <p:spPr>
          <a:xfrm rot="10800000" flipV="1">
            <a:off x="1028046" y="4343399"/>
            <a:ext cx="495954" cy="466165"/>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6400800" y="5144869"/>
            <a:ext cx="2743200"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dirty="0" smtClean="0">
                <a:effectLst>
                  <a:glow rad="101600">
                    <a:schemeClr val="bg1">
                      <a:lumMod val="95000"/>
                      <a:lumOff val="5000"/>
                      <a:alpha val="60000"/>
                    </a:schemeClr>
                  </a:glow>
                </a:effectLst>
              </a:rPr>
              <a:t>Defining a Personalized Voice Mail Menu</a:t>
            </a:r>
            <a:endParaRPr lang="en-US" dirty="0">
              <a:effectLst>
                <a:glow rad="101600">
                  <a:schemeClr val="bg1">
                    <a:lumMod val="95000"/>
                    <a:lumOff val="5000"/>
                    <a:alpha val="60000"/>
                  </a:schemeClr>
                </a:glow>
              </a:effectLst>
            </a:endParaRPr>
          </a:p>
        </p:txBody>
      </p:sp>
      <p:cxnSp>
        <p:nvCxnSpPr>
          <p:cNvPr id="15" name="Straight Arrow Connector 14"/>
          <p:cNvCxnSpPr/>
          <p:nvPr/>
        </p:nvCxnSpPr>
        <p:spPr>
          <a:xfrm rot="10800000">
            <a:off x="6019801" y="4572000"/>
            <a:ext cx="839509" cy="533400"/>
          </a:xfrm>
          <a:prstGeom prst="straightConnector1">
            <a:avLst/>
          </a:prstGeom>
          <a:ln cap="flat" cmpd="sng">
            <a:solidFill>
              <a:srgbClr val="FFC000"/>
            </a:solidFill>
            <a:headEnd type="none" w="med" len="med"/>
            <a:tailEnd type="triangl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ounded Rectangle 50"/>
          <p:cNvSpPr/>
          <p:nvPr/>
        </p:nvSpPr>
        <p:spPr bwMode="auto">
          <a:xfrm>
            <a:off x="6076044" y="2261841"/>
            <a:ext cx="2906486" cy="3692912"/>
          </a:xfrm>
          <a:prstGeom prst="roundRect">
            <a:avLst>
              <a:gd name="adj" fmla="val 19593"/>
            </a:avLst>
          </a:prstGeom>
          <a:gradFill flip="none" rotWithShape="1">
            <a:gsLst>
              <a:gs pos="0">
                <a:schemeClr val="accent2">
                  <a:alpha val="73000"/>
                </a:schemeClr>
              </a:gs>
              <a:gs pos="5000">
                <a:schemeClr val="accent2">
                  <a:alpha val="3000"/>
                </a:schemeClr>
              </a:gs>
              <a:gs pos="19000">
                <a:schemeClr val="accent2">
                  <a:alpha val="16000"/>
                </a:schemeClr>
              </a:gs>
              <a:gs pos="78000">
                <a:schemeClr val="accent2"/>
              </a:gs>
            </a:gsLst>
            <a:lin ang="16200000" scaled="1"/>
            <a:tileRect/>
          </a:gradFill>
          <a:ln w="635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76197" tIns="304788" rIns="76197" bIns="38098" rtlCol="0" anchor="t"/>
          <a:lstStyle/>
          <a:p>
            <a:pPr marL="145509" indent="-145509">
              <a:lnSpc>
                <a:spcPct val="85000"/>
              </a:lnSpc>
              <a:spcBef>
                <a:spcPct val="15000"/>
              </a:spcBef>
              <a:buClr>
                <a:srgbClr val="FFFFFF"/>
              </a:buClr>
              <a:buSzPct val="95000"/>
              <a:buBlip>
                <a:blip r:embed="rId3"/>
              </a:buBlip>
            </a:pPr>
            <a:endParaRPr lang="en-US" sz="1100" dirty="0" smtClean="0">
              <a:solidFill>
                <a:srgbClr val="FFFFFF"/>
              </a:solidFill>
            </a:endParaRPr>
          </a:p>
        </p:txBody>
      </p:sp>
      <p:sp>
        <p:nvSpPr>
          <p:cNvPr id="50" name="Rounded Rectangle 49"/>
          <p:cNvSpPr/>
          <p:nvPr/>
        </p:nvSpPr>
        <p:spPr bwMode="auto">
          <a:xfrm>
            <a:off x="190500" y="2261841"/>
            <a:ext cx="2906486" cy="3692912"/>
          </a:xfrm>
          <a:prstGeom prst="roundRect">
            <a:avLst>
              <a:gd name="adj" fmla="val 19593"/>
            </a:avLst>
          </a:prstGeom>
          <a:gradFill flip="none" rotWithShape="1">
            <a:gsLst>
              <a:gs pos="0">
                <a:schemeClr val="accent2">
                  <a:alpha val="73000"/>
                </a:schemeClr>
              </a:gs>
              <a:gs pos="5000">
                <a:schemeClr val="accent2">
                  <a:alpha val="3000"/>
                </a:schemeClr>
              </a:gs>
              <a:gs pos="19000">
                <a:schemeClr val="accent2">
                  <a:alpha val="16000"/>
                </a:schemeClr>
              </a:gs>
              <a:gs pos="78000">
                <a:schemeClr val="accent2"/>
              </a:gs>
            </a:gsLst>
            <a:lin ang="16200000" scaled="1"/>
            <a:tileRect/>
          </a:gradFill>
          <a:ln w="635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76197" tIns="304788" rIns="76197" bIns="38098" rtlCol="0" anchor="t"/>
          <a:lstStyle/>
          <a:p>
            <a:pPr marL="145509" indent="-145509">
              <a:lnSpc>
                <a:spcPct val="85000"/>
              </a:lnSpc>
              <a:spcBef>
                <a:spcPct val="15000"/>
              </a:spcBef>
              <a:buClr>
                <a:srgbClr val="FFFFFF"/>
              </a:buClr>
              <a:buSzPct val="95000"/>
              <a:buBlip>
                <a:blip r:embed="rId3"/>
              </a:buBlip>
            </a:pPr>
            <a:endParaRPr lang="en-US" sz="1100" dirty="0" smtClean="0">
              <a:solidFill>
                <a:srgbClr val="FFFFFF"/>
              </a:solidFill>
            </a:endParaRPr>
          </a:p>
        </p:txBody>
      </p:sp>
      <p:sp>
        <p:nvSpPr>
          <p:cNvPr id="2" name="Title 1"/>
          <p:cNvSpPr>
            <a:spLocks noGrp="1"/>
          </p:cNvSpPr>
          <p:nvPr>
            <p:ph type="title"/>
          </p:nvPr>
        </p:nvSpPr>
        <p:spPr>
          <a:xfrm>
            <a:off x="381000" y="230188"/>
            <a:ext cx="8382000" cy="609398"/>
          </a:xfrm>
        </p:spPr>
        <p:txBody>
          <a:bodyPr/>
          <a:lstStyle/>
          <a:p>
            <a:r>
              <a:rPr sz="4400" smtClean="0"/>
              <a:t>Collaborate Effectively</a:t>
            </a:r>
            <a:endParaRPr lang="en-US" sz="4400" dirty="0"/>
          </a:p>
        </p:txBody>
      </p:sp>
      <p:sp>
        <p:nvSpPr>
          <p:cNvPr id="3" name="Text Placeholder 2"/>
          <p:cNvSpPr>
            <a:spLocks noGrp="1"/>
          </p:cNvSpPr>
          <p:nvPr>
            <p:ph type="body" sz="quarter" idx="10"/>
          </p:nvPr>
        </p:nvSpPr>
        <p:spPr>
          <a:xfrm>
            <a:off x="304800" y="2261841"/>
            <a:ext cx="8382000" cy="1526572"/>
          </a:xfrm>
        </p:spPr>
        <p:txBody>
          <a:bodyPr/>
          <a:lstStyle/>
          <a:p>
            <a:endParaRPr lang="en-US" dirty="0" smtClean="0"/>
          </a:p>
          <a:p>
            <a:endParaRPr lang="en-US" dirty="0" smtClean="0"/>
          </a:p>
          <a:p>
            <a:endParaRPr lang="en-US" dirty="0"/>
          </a:p>
        </p:txBody>
      </p:sp>
      <p:sp>
        <p:nvSpPr>
          <p:cNvPr id="7" name="Text Placeholder 2"/>
          <p:cNvSpPr txBox="1">
            <a:spLocks/>
          </p:cNvSpPr>
          <p:nvPr/>
        </p:nvSpPr>
        <p:spPr>
          <a:xfrm>
            <a:off x="381000" y="1063750"/>
            <a:ext cx="8382000" cy="886397"/>
          </a:xfrm>
          <a:prstGeom prst="rect">
            <a:avLst/>
          </a:prstGeom>
        </p:spPr>
        <p:txBody>
          <a:bodyPr vert="horz" lIns="0" tIns="0" rIns="0" bIns="0" rtlCol="0">
            <a:spAutoFit/>
          </a:bodyPr>
          <a:lstStyle/>
          <a:p>
            <a:pPr marL="396875" lvl="0" indent="-396875" algn="ctr">
              <a:lnSpc>
                <a:spcPct val="90000"/>
              </a:lnSpc>
              <a:spcBef>
                <a:spcPct val="20000"/>
              </a:spcBef>
              <a:defRPr/>
            </a:pPr>
            <a:r>
              <a:rPr lang="en-US" sz="3200" i="1" dirty="0" smtClean="0">
                <a:effectLst>
                  <a:outerShdw blurRad="38100" dist="38100" dir="2700000" algn="tl">
                    <a:srgbClr val="000000">
                      <a:alpha val="43137"/>
                    </a:srgbClr>
                  </a:outerShdw>
                </a:effectLst>
              </a:rPr>
              <a:t>A Familiar and Rich Outlook Experience Across Clients, Devices and Platforms</a:t>
            </a:r>
            <a:endParaRPr lang="en-US" sz="3200" i="1" dirty="0">
              <a:effectLst>
                <a:outerShdw blurRad="38100" dist="38100" dir="2700000" algn="tl">
                  <a:srgbClr val="000000">
                    <a:alpha val="43137"/>
                  </a:srgbClr>
                </a:outerShdw>
              </a:effectLst>
            </a:endParaRPr>
          </a:p>
        </p:txBody>
      </p:sp>
      <p:sp>
        <p:nvSpPr>
          <p:cNvPr id="49" name="Rounded Rectangle 48"/>
          <p:cNvSpPr/>
          <p:nvPr/>
        </p:nvSpPr>
        <p:spPr bwMode="auto">
          <a:xfrm>
            <a:off x="3133272" y="2261841"/>
            <a:ext cx="2906486" cy="3692912"/>
          </a:xfrm>
          <a:prstGeom prst="roundRect">
            <a:avLst>
              <a:gd name="adj" fmla="val 19593"/>
            </a:avLst>
          </a:prstGeom>
          <a:gradFill flip="none" rotWithShape="1">
            <a:gsLst>
              <a:gs pos="0">
                <a:schemeClr val="accent2">
                  <a:alpha val="73000"/>
                </a:schemeClr>
              </a:gs>
              <a:gs pos="5000">
                <a:schemeClr val="accent2">
                  <a:alpha val="3000"/>
                </a:schemeClr>
              </a:gs>
              <a:gs pos="19000">
                <a:schemeClr val="accent2">
                  <a:alpha val="16000"/>
                </a:schemeClr>
              </a:gs>
              <a:gs pos="78000">
                <a:schemeClr val="accent2"/>
              </a:gs>
            </a:gsLst>
            <a:lin ang="16200000" scaled="1"/>
            <a:tileRect/>
          </a:gradFill>
          <a:ln w="6350">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76197" tIns="304788" rIns="76197" bIns="38098" rtlCol="0" anchor="t"/>
          <a:lstStyle/>
          <a:p>
            <a:pPr marL="145509" indent="-145509">
              <a:lnSpc>
                <a:spcPct val="85000"/>
              </a:lnSpc>
              <a:spcBef>
                <a:spcPct val="15000"/>
              </a:spcBef>
              <a:buClr>
                <a:srgbClr val="FFFFFF"/>
              </a:buClr>
              <a:buSzPct val="95000"/>
              <a:buBlip>
                <a:blip r:embed="rId3"/>
              </a:buBlip>
            </a:pPr>
            <a:endParaRPr lang="en-US" sz="1100" dirty="0" smtClean="0">
              <a:solidFill>
                <a:srgbClr val="FFFFFF"/>
              </a:solidFill>
            </a:endParaRPr>
          </a:p>
        </p:txBody>
      </p:sp>
      <p:sp>
        <p:nvSpPr>
          <p:cNvPr id="52" name="Text Box 54"/>
          <p:cNvSpPr txBox="1">
            <a:spLocks noChangeArrowheads="1"/>
          </p:cNvSpPr>
          <p:nvPr/>
        </p:nvSpPr>
        <p:spPr bwMode="auto">
          <a:xfrm>
            <a:off x="214706" y="2445546"/>
            <a:ext cx="2833295" cy="493657"/>
          </a:xfrm>
          <a:prstGeom prst="rect">
            <a:avLst/>
          </a:prstGeom>
          <a:noFill/>
          <a:ln w="9525">
            <a:noFill/>
            <a:miter lim="800000"/>
            <a:headEnd/>
            <a:tailEnd/>
          </a:ln>
        </p:spPr>
        <p:txBody>
          <a:bodyPr wrap="square" lIns="76197" tIns="38098" rIns="76197" bIns="38098">
            <a:spAutoFit/>
          </a:bodyPr>
          <a:lstStyle/>
          <a:p>
            <a:pPr algn="ctr" defTabSz="914063">
              <a:lnSpc>
                <a:spcPct val="75000"/>
              </a:lnSpc>
              <a:defRPr/>
            </a:pPr>
            <a:r>
              <a:rPr lang="en-US" sz="3600" spc="-104" dirty="0" smtClean="0">
                <a:ln w="3175">
                  <a:noFill/>
                </a:ln>
                <a:solidFill>
                  <a:schemeClr val="tx2"/>
                </a:solidFill>
                <a:effectLst>
                  <a:outerShdw blurRad="38100" dist="38100" dir="2700000" algn="tl">
                    <a:srgbClr val="000000">
                      <a:alpha val="43137"/>
                    </a:srgbClr>
                  </a:outerShdw>
                </a:effectLst>
                <a:latin typeface="Segoe" pitchFamily="34" charset="0"/>
                <a:cs typeface="Arial" charset="0"/>
              </a:rPr>
              <a:t>Desktop</a:t>
            </a:r>
            <a:endParaRPr lang="en-US" sz="2000" spc="-104" dirty="0" smtClean="0">
              <a:ln w="3175">
                <a:noFill/>
              </a:ln>
              <a:solidFill>
                <a:schemeClr val="tx2"/>
              </a:solidFill>
              <a:effectLst>
                <a:outerShdw blurRad="38100" dist="38100" dir="2700000" algn="tl">
                  <a:srgbClr val="000000">
                    <a:alpha val="43137"/>
                  </a:srgbClr>
                </a:outerShdw>
              </a:effectLst>
              <a:latin typeface="Segoe" pitchFamily="34" charset="0"/>
              <a:cs typeface="Arial" charset="0"/>
            </a:endParaRPr>
          </a:p>
        </p:txBody>
      </p:sp>
      <p:sp>
        <p:nvSpPr>
          <p:cNvPr id="53" name="Text Box 52"/>
          <p:cNvSpPr txBox="1">
            <a:spLocks noChangeArrowheads="1"/>
          </p:cNvSpPr>
          <p:nvPr/>
        </p:nvSpPr>
        <p:spPr bwMode="auto">
          <a:xfrm>
            <a:off x="3230218" y="2445546"/>
            <a:ext cx="2738783" cy="493657"/>
          </a:xfrm>
          <a:prstGeom prst="rect">
            <a:avLst/>
          </a:prstGeom>
          <a:noFill/>
          <a:ln w="9525">
            <a:noFill/>
            <a:miter lim="800000"/>
            <a:headEnd/>
            <a:tailEnd/>
          </a:ln>
        </p:spPr>
        <p:txBody>
          <a:bodyPr wrap="square" lIns="76197" tIns="38098" rIns="76197" bIns="38098">
            <a:spAutoFit/>
          </a:bodyPr>
          <a:lstStyle/>
          <a:p>
            <a:pPr algn="ctr" defTabSz="914063">
              <a:lnSpc>
                <a:spcPct val="75000"/>
              </a:lnSpc>
              <a:defRPr/>
            </a:pPr>
            <a:r>
              <a:rPr lang="en-US" sz="3600" spc="-104" dirty="0" smtClean="0">
                <a:ln w="3175">
                  <a:noFill/>
                </a:ln>
                <a:solidFill>
                  <a:schemeClr val="tx2"/>
                </a:solidFill>
                <a:effectLst>
                  <a:outerShdw blurRad="38100" dist="38100" dir="2700000" algn="tl">
                    <a:srgbClr val="000000">
                      <a:alpha val="43137"/>
                    </a:srgbClr>
                  </a:outerShdw>
                </a:effectLst>
                <a:latin typeface="Segoe" pitchFamily="34" charset="0"/>
                <a:cs typeface="Arial" charset="0"/>
              </a:rPr>
              <a:t>Web</a:t>
            </a:r>
            <a:endParaRPr lang="en-US" sz="2000" spc="-104" dirty="0" smtClean="0">
              <a:ln w="3175">
                <a:noFill/>
              </a:ln>
              <a:solidFill>
                <a:schemeClr val="tx2"/>
              </a:solidFill>
              <a:effectLst>
                <a:outerShdw blurRad="38100" dist="38100" dir="2700000" algn="tl">
                  <a:srgbClr val="000000">
                    <a:alpha val="43137"/>
                  </a:srgbClr>
                </a:outerShdw>
              </a:effectLst>
              <a:latin typeface="Segoe" pitchFamily="34" charset="0"/>
              <a:cs typeface="Arial" charset="0"/>
            </a:endParaRPr>
          </a:p>
        </p:txBody>
      </p:sp>
      <p:sp>
        <p:nvSpPr>
          <p:cNvPr id="54" name="Text Box 55"/>
          <p:cNvSpPr txBox="1">
            <a:spLocks noChangeArrowheads="1"/>
          </p:cNvSpPr>
          <p:nvPr/>
        </p:nvSpPr>
        <p:spPr bwMode="auto">
          <a:xfrm>
            <a:off x="6143005" y="2445546"/>
            <a:ext cx="2788408" cy="493657"/>
          </a:xfrm>
          <a:prstGeom prst="rect">
            <a:avLst/>
          </a:prstGeom>
          <a:noFill/>
          <a:ln w="9525">
            <a:noFill/>
            <a:miter lim="800000"/>
            <a:headEnd/>
            <a:tailEnd/>
          </a:ln>
        </p:spPr>
        <p:txBody>
          <a:bodyPr wrap="square" lIns="76197" tIns="38098" rIns="76197" bIns="38098">
            <a:spAutoFit/>
          </a:bodyPr>
          <a:lstStyle/>
          <a:p>
            <a:pPr algn="ctr" defTabSz="914063">
              <a:lnSpc>
                <a:spcPct val="75000"/>
              </a:lnSpc>
              <a:defRPr/>
            </a:pPr>
            <a:r>
              <a:rPr lang="en-US" sz="3600" spc="-104" dirty="0" smtClean="0">
                <a:ln w="3175">
                  <a:noFill/>
                </a:ln>
                <a:solidFill>
                  <a:schemeClr val="tx2"/>
                </a:solidFill>
                <a:effectLst>
                  <a:outerShdw blurRad="38100" dist="38100" dir="2700000" algn="tl">
                    <a:srgbClr val="000000">
                      <a:alpha val="43137"/>
                    </a:srgbClr>
                  </a:outerShdw>
                </a:effectLst>
                <a:latin typeface="Segoe" pitchFamily="34" charset="0"/>
                <a:cs typeface="Arial" charset="0"/>
              </a:rPr>
              <a:t>Mobile</a:t>
            </a:r>
            <a:endParaRPr lang="en-US" sz="2000" spc="-104" dirty="0" smtClean="0">
              <a:ln w="3175">
                <a:noFill/>
              </a:ln>
              <a:solidFill>
                <a:schemeClr val="tx2"/>
              </a:solidFill>
              <a:effectLst>
                <a:outerShdw blurRad="38100" dist="38100" dir="2700000" algn="tl">
                  <a:srgbClr val="000000">
                    <a:alpha val="43137"/>
                  </a:srgbClr>
                </a:outerShdw>
              </a:effectLst>
              <a:latin typeface="Segoe" pitchFamily="34" charset="0"/>
              <a:cs typeface="Arial" charset="0"/>
            </a:endParaRPr>
          </a:p>
        </p:txBody>
      </p:sp>
      <p:pic>
        <p:nvPicPr>
          <p:cNvPr id="1031" name="Picture 7" descr="\\eventsql\dvd\Online_ART\DVD_ART34\Logos\Internet Explorer 7\IE Internet Explorer 7 logo bug.png"/>
          <p:cNvPicPr>
            <a:picLocks noChangeAspect="1" noChangeArrowheads="1"/>
          </p:cNvPicPr>
          <p:nvPr/>
        </p:nvPicPr>
        <p:blipFill>
          <a:blip r:embed="rId4" cstate="print"/>
          <a:srcRect/>
          <a:stretch>
            <a:fillRect/>
          </a:stretch>
        </p:blipFill>
        <p:spPr bwMode="auto">
          <a:xfrm>
            <a:off x="3276600" y="3974592"/>
            <a:ext cx="914400" cy="879398"/>
          </a:xfrm>
          <a:prstGeom prst="rect">
            <a:avLst/>
          </a:prstGeom>
          <a:noFill/>
        </p:spPr>
      </p:pic>
      <p:pic>
        <p:nvPicPr>
          <p:cNvPr id="3079" name="Picture 7" descr="\\eventsql\dvd\Online_ART\DVD_ART34\Logos\Microsoft Office 2007 - all products\Outlook 2007\Office Outlook 2007 logo rev.png"/>
          <p:cNvPicPr>
            <a:picLocks noChangeAspect="1" noChangeArrowheads="1"/>
          </p:cNvPicPr>
          <p:nvPr/>
        </p:nvPicPr>
        <p:blipFill>
          <a:blip r:embed="rId5" cstate="print"/>
          <a:srcRect/>
          <a:stretch>
            <a:fillRect/>
          </a:stretch>
        </p:blipFill>
        <p:spPr bwMode="auto">
          <a:xfrm>
            <a:off x="396240" y="3086523"/>
            <a:ext cx="2560320" cy="422351"/>
          </a:xfrm>
          <a:prstGeom prst="rect">
            <a:avLst/>
          </a:prstGeom>
          <a:noFill/>
        </p:spPr>
      </p:pic>
      <p:pic>
        <p:nvPicPr>
          <p:cNvPr id="3080" name="Picture 8" descr="\\eventsql\dvd\Online_ART\DVD_ART34\Logos\Microsoft Office for Mac - all products\Office 2008 for MAC\Entourage 2008 for Mac\Entourage Mac 2008 logo r.png"/>
          <p:cNvPicPr>
            <a:picLocks noChangeAspect="1" noChangeArrowheads="1"/>
          </p:cNvPicPr>
          <p:nvPr/>
        </p:nvPicPr>
        <p:blipFill>
          <a:blip r:embed="rId6" cstate="print"/>
          <a:srcRect/>
          <a:stretch>
            <a:fillRect/>
          </a:stretch>
        </p:blipFill>
        <p:spPr bwMode="auto">
          <a:xfrm>
            <a:off x="335280" y="4437225"/>
            <a:ext cx="2651760" cy="365647"/>
          </a:xfrm>
          <a:prstGeom prst="rect">
            <a:avLst/>
          </a:prstGeom>
          <a:noFill/>
        </p:spPr>
      </p:pic>
      <p:pic>
        <p:nvPicPr>
          <p:cNvPr id="3081" name="Picture 9" descr="\\eventsql\dvd\Online_ART\DVD_ART34\Logos\Microsoft Office 2007 - all products\Office Outlook Web Access\Office Outlook Web Access logo rev v.png"/>
          <p:cNvPicPr>
            <a:picLocks noChangeAspect="1" noChangeArrowheads="1"/>
          </p:cNvPicPr>
          <p:nvPr/>
        </p:nvPicPr>
        <p:blipFill>
          <a:blip r:embed="rId7" cstate="print"/>
          <a:srcRect/>
          <a:stretch>
            <a:fillRect/>
          </a:stretch>
        </p:blipFill>
        <p:spPr bwMode="auto">
          <a:xfrm>
            <a:off x="3408853" y="2977658"/>
            <a:ext cx="2306147" cy="640080"/>
          </a:xfrm>
          <a:prstGeom prst="rect">
            <a:avLst/>
          </a:prstGeom>
          <a:noFill/>
        </p:spPr>
      </p:pic>
      <p:grpSp>
        <p:nvGrpSpPr>
          <p:cNvPr id="4" name="Group 40"/>
          <p:cNvGrpSpPr/>
          <p:nvPr/>
        </p:nvGrpSpPr>
        <p:grpSpPr>
          <a:xfrm>
            <a:off x="6194484" y="3094662"/>
            <a:ext cx="2622946" cy="406072"/>
            <a:chOff x="6194484" y="3210668"/>
            <a:chExt cx="2622946" cy="406072"/>
          </a:xfrm>
        </p:grpSpPr>
        <p:pic>
          <p:nvPicPr>
            <p:cNvPr id="3082" name="Picture 10" descr="\\eventsql\dvd\Online_ART\DVD_ART34\Logos\Microsoft Office Mobile product logos\Outlook Mobile\Office Outlook Mobile logo rev.png"/>
            <p:cNvPicPr>
              <a:picLocks noChangeAspect="1" noChangeArrowheads="1"/>
            </p:cNvPicPr>
            <p:nvPr/>
          </p:nvPicPr>
          <p:blipFill>
            <a:blip r:embed="rId8" cstate="print"/>
            <a:srcRect/>
            <a:stretch>
              <a:fillRect/>
            </a:stretch>
          </p:blipFill>
          <p:spPr bwMode="auto">
            <a:xfrm>
              <a:off x="6194484" y="3210668"/>
              <a:ext cx="1463040" cy="406072"/>
            </a:xfrm>
            <a:prstGeom prst="rect">
              <a:avLst/>
            </a:prstGeom>
            <a:noFill/>
          </p:spPr>
        </p:pic>
        <p:pic>
          <p:nvPicPr>
            <p:cNvPr id="3083" name="Picture 11" descr="\\eventsql\dvd\Online_ART\DVD_ART34\Logos\Windows Mobile\Windows Mobile logo r v.png"/>
            <p:cNvPicPr>
              <a:picLocks noChangeAspect="1" noChangeArrowheads="1"/>
            </p:cNvPicPr>
            <p:nvPr/>
          </p:nvPicPr>
          <p:blipFill>
            <a:blip r:embed="rId9" cstate="print"/>
            <a:srcRect/>
            <a:stretch>
              <a:fillRect/>
            </a:stretch>
          </p:blipFill>
          <p:spPr bwMode="auto">
            <a:xfrm>
              <a:off x="7726777" y="3239594"/>
              <a:ext cx="1090653" cy="348221"/>
            </a:xfrm>
            <a:prstGeom prst="rect">
              <a:avLst/>
            </a:prstGeom>
            <a:noFill/>
          </p:spPr>
        </p:pic>
      </p:grpSp>
      <p:grpSp>
        <p:nvGrpSpPr>
          <p:cNvPr id="5" name="Group 54"/>
          <p:cNvGrpSpPr/>
          <p:nvPr/>
        </p:nvGrpSpPr>
        <p:grpSpPr>
          <a:xfrm>
            <a:off x="6127899" y="3497772"/>
            <a:ext cx="2819400" cy="2362200"/>
            <a:chOff x="6096000" y="3598131"/>
            <a:chExt cx="2819400" cy="2362200"/>
          </a:xfrm>
        </p:grpSpPr>
        <p:sp>
          <p:nvSpPr>
            <p:cNvPr id="43" name="Rounded Rectangle 42"/>
            <p:cNvSpPr/>
            <p:nvPr/>
          </p:nvSpPr>
          <p:spPr bwMode="auto">
            <a:xfrm>
              <a:off x="6096000" y="3598131"/>
              <a:ext cx="2819400" cy="2362200"/>
            </a:xfrm>
            <a:prstGeom prst="roundRect">
              <a:avLst/>
            </a:prstGeom>
            <a:gradFill flip="none" rotWithShape="1">
              <a:gsLst>
                <a:gs pos="0">
                  <a:srgbClr val="5E9EFF"/>
                </a:gs>
                <a:gs pos="39999">
                  <a:srgbClr val="85C2FF"/>
                </a:gs>
                <a:gs pos="70000">
                  <a:srgbClr val="C4D6EB"/>
                </a:gs>
                <a:gs pos="100000">
                  <a:srgbClr val="FFEBFA"/>
                </a:gs>
              </a:gsLst>
              <a:lin ang="4200000" scaled="0"/>
              <a:tileRect/>
            </a:gradFill>
            <a:ln>
              <a:headEnd type="none" w="med" len="med"/>
              <a:tailEnd type="none" w="med" len="med"/>
            </a:ln>
            <a:effectLst>
              <a:outerShdw blurRad="50800" dist="38100" dir="2700000" algn="tl" rotWithShape="0">
                <a:prstClr val="black">
                  <a:alpha val="40000"/>
                </a:prstClr>
              </a:outerShdw>
              <a:softEdge rad="127000"/>
            </a:effectLst>
          </p:spPr>
          <p:style>
            <a:lnRef idx="1">
              <a:schemeClr val="dk1"/>
            </a:lnRef>
            <a:fillRef idx="1003">
              <a:schemeClr val="lt1"/>
            </a:fillRef>
            <a:effectRef idx="1">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62" name="Picture 3"/>
            <p:cNvPicPr>
              <a:picLocks noChangeAspect="1" noChangeArrowheads="1"/>
            </p:cNvPicPr>
            <p:nvPr/>
          </p:nvPicPr>
          <p:blipFill>
            <a:blip r:embed="rId10" cstate="print">
              <a:clrChange>
                <a:clrFrom>
                  <a:srgbClr val="FFFFFF"/>
                </a:clrFrom>
                <a:clrTo>
                  <a:srgbClr val="FFFFFF">
                    <a:alpha val="0"/>
                  </a:srgbClr>
                </a:clrTo>
              </a:clrChange>
            </a:blip>
            <a:srcRect/>
            <a:stretch>
              <a:fillRect/>
            </a:stretch>
          </p:blipFill>
          <p:spPr bwMode="auto">
            <a:xfrm>
              <a:off x="6248400" y="4846147"/>
              <a:ext cx="914400" cy="199784"/>
            </a:xfrm>
            <a:prstGeom prst="rect">
              <a:avLst/>
            </a:prstGeom>
            <a:noFill/>
            <a:ln w="9525">
              <a:noFill/>
              <a:miter lim="800000"/>
              <a:headEnd/>
              <a:tailEnd/>
            </a:ln>
            <a:effectLst/>
          </p:spPr>
        </p:pic>
        <p:pic>
          <p:nvPicPr>
            <p:cNvPr id="3085" name="Picture 13" descr="\\eventsql\dvd\Online_ART\DVD_ART34\Logos\Exchange ActiveSync\Exchange ActiveSync logo bl.png"/>
            <p:cNvPicPr>
              <a:picLocks noChangeAspect="1" noChangeArrowheads="1"/>
            </p:cNvPicPr>
            <p:nvPr/>
          </p:nvPicPr>
          <p:blipFill>
            <a:blip r:embed="rId11" cstate="print"/>
            <a:srcRect/>
            <a:stretch>
              <a:fillRect/>
            </a:stretch>
          </p:blipFill>
          <p:spPr bwMode="auto">
            <a:xfrm>
              <a:off x="7026367" y="3782430"/>
              <a:ext cx="1005840" cy="490189"/>
            </a:xfrm>
            <a:prstGeom prst="rect">
              <a:avLst/>
            </a:prstGeom>
            <a:noFill/>
          </p:spPr>
        </p:pic>
        <p:pic>
          <p:nvPicPr>
            <p:cNvPr id="68" name="Picture 9"/>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7084831" y="5548851"/>
              <a:ext cx="914400" cy="253219"/>
            </a:xfrm>
            <a:prstGeom prst="rect">
              <a:avLst/>
            </a:prstGeom>
            <a:noFill/>
            <a:ln w="9525">
              <a:noFill/>
              <a:miter lim="800000"/>
              <a:headEnd/>
              <a:tailEnd/>
            </a:ln>
            <a:effectLst/>
          </p:spPr>
        </p:pic>
        <p:pic>
          <p:nvPicPr>
            <p:cNvPr id="46" name="Picture 45" descr="palm-logo-text.gif"/>
            <p:cNvPicPr>
              <a:picLocks noChangeAspect="1"/>
            </p:cNvPicPr>
            <p:nvPr/>
          </p:nvPicPr>
          <p:blipFill>
            <a:blip r:embed="rId13" cstate="print">
              <a:clrChange>
                <a:clrFrom>
                  <a:srgbClr val="000000"/>
                </a:clrFrom>
                <a:clrTo>
                  <a:srgbClr val="000000">
                    <a:alpha val="0"/>
                  </a:srgbClr>
                </a:clrTo>
              </a:clrChange>
            </a:blip>
            <a:srcRect t="50000"/>
            <a:stretch>
              <a:fillRect/>
            </a:stretch>
          </p:blipFill>
          <p:spPr>
            <a:xfrm>
              <a:off x="7960161" y="4978945"/>
              <a:ext cx="684107" cy="274320"/>
            </a:xfrm>
            <a:prstGeom prst="rect">
              <a:avLst/>
            </a:prstGeom>
          </p:spPr>
        </p:pic>
        <p:pic>
          <p:nvPicPr>
            <p:cNvPr id="64" name="Picture 5"/>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7439239" y="5285904"/>
              <a:ext cx="1005840" cy="215085"/>
            </a:xfrm>
            <a:prstGeom prst="rect">
              <a:avLst/>
            </a:prstGeom>
            <a:noFill/>
            <a:ln w="9525">
              <a:noFill/>
              <a:miter lim="800000"/>
              <a:headEnd/>
              <a:tailEnd/>
            </a:ln>
            <a:effectLst/>
          </p:spPr>
        </p:pic>
        <p:pic>
          <p:nvPicPr>
            <p:cNvPr id="3089" name="Picture 17" descr="http://download.dataviz.com/materials/imagegallery/company/DataViz_Logo_LoRes.jpg"/>
            <p:cNvPicPr>
              <a:picLocks noChangeAspect="1" noChangeArrowheads="1"/>
            </p:cNvPicPr>
            <p:nvPr/>
          </p:nvPicPr>
          <p:blipFill>
            <a:blip r:embed="rId15" cstate="print">
              <a:clrChange>
                <a:clrFrom>
                  <a:srgbClr val="FFFFFF"/>
                </a:clrFrom>
                <a:clrTo>
                  <a:srgbClr val="FFFFFF">
                    <a:alpha val="0"/>
                  </a:srgbClr>
                </a:clrTo>
              </a:clrChange>
            </a:blip>
            <a:srcRect/>
            <a:stretch>
              <a:fillRect/>
            </a:stretch>
          </p:blipFill>
          <p:spPr bwMode="auto">
            <a:xfrm>
              <a:off x="6472621" y="4436331"/>
              <a:ext cx="766379" cy="274320"/>
            </a:xfrm>
            <a:prstGeom prst="rect">
              <a:avLst/>
            </a:prstGeom>
            <a:noFill/>
          </p:spPr>
        </p:pic>
        <p:pic>
          <p:nvPicPr>
            <p:cNvPr id="67" name="Picture 8"/>
            <p:cNvPicPr>
              <a:picLocks noChangeAspect="1" noChangeArrowheads="1"/>
            </p:cNvPicPr>
            <p:nvPr/>
          </p:nvPicPr>
          <p:blipFill>
            <a:blip r:embed="rId16" cstate="print"/>
            <a:srcRect/>
            <a:stretch>
              <a:fillRect/>
            </a:stretch>
          </p:blipFill>
          <p:spPr bwMode="auto">
            <a:xfrm>
              <a:off x="6324600" y="5251710"/>
              <a:ext cx="914400" cy="230155"/>
            </a:xfrm>
            <a:prstGeom prst="rect">
              <a:avLst/>
            </a:prstGeom>
            <a:noFill/>
            <a:ln w="9525">
              <a:noFill/>
              <a:miter lim="800000"/>
              <a:headEnd/>
              <a:tailEnd/>
            </a:ln>
            <a:effectLst>
              <a:softEdge rad="31750"/>
            </a:effectLst>
          </p:spPr>
        </p:pic>
        <p:pic>
          <p:nvPicPr>
            <p:cNvPr id="65" name="Picture 6"/>
            <p:cNvPicPr>
              <a:picLocks noChangeAspect="1" noChangeArrowheads="1"/>
            </p:cNvPicPr>
            <p:nvPr/>
          </p:nvPicPr>
          <p:blipFill>
            <a:blip r:embed="rId17" cstate="print"/>
            <a:srcRect/>
            <a:stretch>
              <a:fillRect/>
            </a:stretch>
          </p:blipFill>
          <p:spPr bwMode="auto">
            <a:xfrm>
              <a:off x="7837967" y="4599364"/>
              <a:ext cx="914400" cy="353465"/>
            </a:xfrm>
            <a:prstGeom prst="rect">
              <a:avLst/>
            </a:prstGeom>
            <a:noFill/>
            <a:ln w="9525">
              <a:noFill/>
              <a:miter lim="800000"/>
              <a:headEnd/>
              <a:tailEnd/>
            </a:ln>
            <a:effectLst>
              <a:softEdge rad="63500"/>
            </a:effectLst>
          </p:spPr>
        </p:pic>
        <p:pic>
          <p:nvPicPr>
            <p:cNvPr id="69" name="Picture 10"/>
            <p:cNvPicPr>
              <a:picLocks noChangeAspect="1" noChangeArrowheads="1"/>
            </p:cNvPicPr>
            <p:nvPr/>
          </p:nvPicPr>
          <p:blipFill>
            <a:blip r:embed="rId18" cstate="print">
              <a:clrChange>
                <a:clrFrom>
                  <a:srgbClr val="F5F8FB"/>
                </a:clrFrom>
                <a:clrTo>
                  <a:srgbClr val="F5F8FB">
                    <a:alpha val="0"/>
                  </a:srgbClr>
                </a:clrTo>
              </a:clrChange>
            </a:blip>
            <a:srcRect/>
            <a:stretch>
              <a:fillRect/>
            </a:stretch>
          </p:blipFill>
          <p:spPr bwMode="auto">
            <a:xfrm>
              <a:off x="7391400" y="4360131"/>
              <a:ext cx="607006" cy="274320"/>
            </a:xfrm>
            <a:prstGeom prst="rect">
              <a:avLst/>
            </a:prstGeom>
            <a:noFill/>
            <a:ln w="9525">
              <a:noFill/>
              <a:miter lim="800000"/>
              <a:headEnd/>
              <a:tailEnd/>
            </a:ln>
            <a:effectLst>
              <a:softEdge rad="31750"/>
            </a:effectLst>
          </p:spPr>
        </p:pic>
        <p:pic>
          <p:nvPicPr>
            <p:cNvPr id="70" name="Picture 8"/>
            <p:cNvPicPr>
              <a:picLocks noChangeAspect="1" noChangeArrowheads="1"/>
            </p:cNvPicPr>
            <p:nvPr/>
          </p:nvPicPr>
          <p:blipFill>
            <a:blip r:embed="rId19" cstate="print"/>
            <a:srcRect/>
            <a:stretch>
              <a:fillRect/>
            </a:stretch>
          </p:blipFill>
          <p:spPr bwMode="auto">
            <a:xfrm>
              <a:off x="7200900" y="4730498"/>
              <a:ext cx="609600" cy="469868"/>
            </a:xfrm>
            <a:prstGeom prst="rect">
              <a:avLst/>
            </a:prstGeom>
            <a:noFill/>
            <a:ln w="9525">
              <a:noFill/>
              <a:miter lim="800000"/>
              <a:headEnd/>
              <a:tailEnd/>
            </a:ln>
            <a:effectLst>
              <a:softEdge rad="31750"/>
            </a:effectLst>
          </p:spPr>
        </p:pic>
      </p:grpSp>
      <p:pic>
        <p:nvPicPr>
          <p:cNvPr id="57" name="Picture 4" descr="http://www.mozilla.com/img/press/firefox-logo.png"/>
          <p:cNvPicPr>
            <a:picLocks noChangeAspect="1" noChangeArrowheads="1"/>
          </p:cNvPicPr>
          <p:nvPr/>
        </p:nvPicPr>
        <p:blipFill>
          <a:blip r:embed="rId20" cstate="print"/>
          <a:srcRect l="14130" t="13098" r="12826" b="14511"/>
          <a:stretch>
            <a:fillRect/>
          </a:stretch>
        </p:blipFill>
        <p:spPr bwMode="auto">
          <a:xfrm>
            <a:off x="4116094" y="4610427"/>
            <a:ext cx="890546" cy="882594"/>
          </a:xfrm>
          <a:prstGeom prst="rect">
            <a:avLst/>
          </a:prstGeom>
          <a:noFill/>
        </p:spPr>
      </p:pic>
      <p:pic>
        <p:nvPicPr>
          <p:cNvPr id="58" name="Picture 6" descr="http://blog.tice.de/a_icons/icons/512%20Safari%20Leopard.png"/>
          <p:cNvPicPr>
            <a:picLocks noChangeAspect="1" noChangeArrowheads="1"/>
          </p:cNvPicPr>
          <p:nvPr/>
        </p:nvPicPr>
        <p:blipFill>
          <a:blip r:embed="rId21" cstate="print"/>
          <a:srcRect/>
          <a:stretch>
            <a:fillRect/>
          </a:stretch>
        </p:blipFill>
        <p:spPr bwMode="auto">
          <a:xfrm>
            <a:off x="4992624" y="3912225"/>
            <a:ext cx="950976" cy="950976"/>
          </a:xfrm>
          <a:prstGeom prst="rect">
            <a:avLst/>
          </a:prstGeom>
          <a:noFill/>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bwMode="auto">
          <a:xfrm>
            <a:off x="-390293" y="1438507"/>
            <a:ext cx="9924586" cy="1427356"/>
          </a:xfrm>
          <a:prstGeom prst="roundRect">
            <a:avLst/>
          </a:prstGeom>
          <a:gradFill>
            <a:gsLst>
              <a:gs pos="0">
                <a:schemeClr val="accent2"/>
              </a:gs>
              <a:gs pos="80000">
                <a:schemeClr val="accent2"/>
              </a:gs>
              <a:gs pos="100000">
                <a:schemeClr val="accent2"/>
              </a:gs>
            </a:gsLst>
          </a:gra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sp>
        <p:nvSpPr>
          <p:cNvPr id="42" name="Text Box 34"/>
          <p:cNvSpPr txBox="1">
            <a:spLocks noChangeArrowheads="1"/>
          </p:cNvSpPr>
          <p:nvPr/>
        </p:nvSpPr>
        <p:spPr bwMode="auto">
          <a:xfrm>
            <a:off x="3139839" y="1530239"/>
            <a:ext cx="2615858" cy="1261878"/>
          </a:xfrm>
          <a:prstGeom prst="rect">
            <a:avLst/>
          </a:prstGeom>
          <a:noFill/>
          <a:ln w="9525">
            <a:noFill/>
            <a:miter lim="800000"/>
            <a:headEnd/>
            <a:tailEnd/>
          </a:ln>
        </p:spPr>
        <p:txBody>
          <a:bodyPr wrap="square" lIns="76194" tIns="38097" rIns="76194" bIns="38097">
            <a:spAutoFit/>
          </a:bodyPr>
          <a:lstStyle/>
          <a:p>
            <a:pPr marL="100534" indent="-100534" algn="ctr">
              <a:spcBef>
                <a:spcPct val="50000"/>
              </a:spcBef>
              <a:defRPr/>
            </a:pPr>
            <a:r>
              <a:rPr lang="en-US" sz="1400" b="1" dirty="0" smtClean="0">
                <a:solidFill>
                  <a:schemeClr val="bg1"/>
                </a:solidFill>
                <a:effectLst>
                  <a:outerShdw blurRad="38100" dist="38100" dir="2700000" algn="tl">
                    <a:srgbClr val="000000">
                      <a:alpha val="43137"/>
                    </a:srgbClr>
                  </a:outerShdw>
                </a:effectLst>
                <a:latin typeface="Segoe Semibold" pitchFamily="34" charset="0"/>
                <a:cs typeface="Arial" pitchFamily="34" charset="0"/>
              </a:rPr>
              <a:t>“I need to deliver secure and compliant communications tools to support a highly distributed workforce.”</a:t>
            </a:r>
          </a:p>
          <a:p>
            <a:pPr marL="100534" indent="-100534" algn="ctr">
              <a:spcBef>
                <a:spcPct val="50000"/>
              </a:spcBef>
              <a:defRPr/>
            </a:pPr>
            <a:r>
              <a:rPr lang="en-US" sz="1400" b="1" dirty="0" smtClean="0">
                <a:solidFill>
                  <a:schemeClr val="bg1"/>
                </a:solidFill>
                <a:effectLst>
                  <a:outerShdw blurRad="38100" dist="38100" dir="2700000" algn="tl">
                    <a:srgbClr val="000000">
                      <a:alpha val="43137"/>
                    </a:srgbClr>
                  </a:outerShdw>
                </a:effectLst>
                <a:latin typeface="Segoe Semibold" pitchFamily="34" charset="0"/>
                <a:cs typeface="Arial" pitchFamily="34" charset="0"/>
              </a:rPr>
              <a:t>- CIO/Technology Director</a:t>
            </a:r>
            <a:endParaRPr lang="en-US" sz="1400" b="1" dirty="0">
              <a:solidFill>
                <a:schemeClr val="bg1"/>
              </a:solidFill>
              <a:effectLst>
                <a:outerShdw blurRad="38100" dist="38100" dir="2700000" algn="tl">
                  <a:srgbClr val="000000">
                    <a:alpha val="43137"/>
                  </a:srgbClr>
                </a:outerShdw>
              </a:effectLst>
              <a:latin typeface="Segoe Semibold" pitchFamily="34" charset="0"/>
              <a:cs typeface="Arial" pitchFamily="34" charset="0"/>
            </a:endParaRPr>
          </a:p>
        </p:txBody>
      </p:sp>
      <p:sp>
        <p:nvSpPr>
          <p:cNvPr id="47" name="Text Box 34"/>
          <p:cNvSpPr txBox="1">
            <a:spLocks noChangeArrowheads="1"/>
          </p:cNvSpPr>
          <p:nvPr/>
        </p:nvSpPr>
        <p:spPr bwMode="auto">
          <a:xfrm>
            <a:off x="6276202" y="1530239"/>
            <a:ext cx="2489982" cy="1261878"/>
          </a:xfrm>
          <a:prstGeom prst="rect">
            <a:avLst/>
          </a:prstGeom>
          <a:noFill/>
          <a:ln w="9525">
            <a:noFill/>
            <a:miter lim="800000"/>
            <a:headEnd/>
            <a:tailEnd/>
          </a:ln>
        </p:spPr>
        <p:txBody>
          <a:bodyPr wrap="square" lIns="76194" tIns="38097" rIns="76194" bIns="38097">
            <a:spAutoFit/>
          </a:bodyPr>
          <a:lstStyle/>
          <a:p>
            <a:pPr marL="100534" indent="-100534" algn="ctr">
              <a:spcBef>
                <a:spcPct val="50000"/>
              </a:spcBef>
              <a:defRPr/>
            </a:pPr>
            <a:r>
              <a:rPr lang="en-US" sz="1400" b="1" dirty="0" smtClean="0">
                <a:solidFill>
                  <a:schemeClr val="bg1"/>
                </a:solidFill>
                <a:effectLst>
                  <a:outerShdw blurRad="38100" dist="38100" dir="2700000" algn="tl">
                    <a:srgbClr val="000000">
                      <a:alpha val="43137"/>
                    </a:srgbClr>
                  </a:outerShdw>
                </a:effectLst>
                <a:latin typeface="Segoe Semibold" pitchFamily="34" charset="0"/>
                <a:cs typeface="Arial" pitchFamily="34" charset="0"/>
              </a:rPr>
              <a:t>“I need to </a:t>
            </a:r>
            <a:r>
              <a:rPr lang="en-US" sz="1400" b="1" smtClean="0">
                <a:solidFill>
                  <a:schemeClr val="bg1"/>
                </a:solidFill>
                <a:effectLst>
                  <a:outerShdw blurRad="38100" dist="38100" dir="2700000" algn="tl">
                    <a:srgbClr val="000000">
                      <a:alpha val="43137"/>
                    </a:srgbClr>
                  </a:outerShdw>
                </a:effectLst>
                <a:latin typeface="Segoe Semibold" pitchFamily="34" charset="0"/>
                <a:cs typeface="Arial" pitchFamily="34" charset="0"/>
              </a:rPr>
              <a:t>reduce hardware costs and operational overhead.”</a:t>
            </a:r>
            <a:endParaRPr lang="en-US" sz="1400" b="1" dirty="0" smtClean="0">
              <a:solidFill>
                <a:schemeClr val="bg1"/>
              </a:solidFill>
              <a:effectLst>
                <a:outerShdw blurRad="38100" dist="38100" dir="2700000" algn="tl">
                  <a:srgbClr val="000000">
                    <a:alpha val="43137"/>
                  </a:srgbClr>
                </a:outerShdw>
              </a:effectLst>
              <a:latin typeface="Segoe Semibold" pitchFamily="34" charset="0"/>
              <a:cs typeface="Arial" pitchFamily="34" charset="0"/>
            </a:endParaRPr>
          </a:p>
          <a:p>
            <a:pPr marL="100534" indent="-100534" algn="ctr">
              <a:spcBef>
                <a:spcPct val="50000"/>
              </a:spcBef>
              <a:defRPr/>
            </a:pPr>
            <a:r>
              <a:rPr lang="en-US" sz="1400" b="1" smtClean="0">
                <a:solidFill>
                  <a:schemeClr val="bg1"/>
                </a:solidFill>
                <a:effectLst>
                  <a:outerShdw blurRad="38100" dist="38100" dir="2700000" algn="tl">
                    <a:srgbClr val="000000">
                      <a:alpha val="43137"/>
                    </a:srgbClr>
                  </a:outerShdw>
                </a:effectLst>
                <a:latin typeface="Segoe Semibold" pitchFamily="34" charset="0"/>
                <a:cs typeface="Arial" pitchFamily="34" charset="0"/>
              </a:rPr>
              <a:t>- IT Manager, Messaging Infrastructure</a:t>
            </a:r>
            <a:endParaRPr lang="en-US" sz="1400" b="1" dirty="0" smtClean="0">
              <a:solidFill>
                <a:schemeClr val="bg1"/>
              </a:solidFill>
              <a:effectLst>
                <a:outerShdw blurRad="38100" dist="38100" dir="2700000" algn="tl">
                  <a:srgbClr val="000000">
                    <a:alpha val="43137"/>
                  </a:srgbClr>
                </a:outerShdw>
              </a:effectLst>
              <a:latin typeface="Segoe Semibold" pitchFamily="34" charset="0"/>
              <a:cs typeface="Arial" pitchFamily="34" charset="0"/>
            </a:endParaRPr>
          </a:p>
        </p:txBody>
      </p:sp>
      <p:sp>
        <p:nvSpPr>
          <p:cNvPr id="12" name="Text Box 34"/>
          <p:cNvSpPr txBox="1">
            <a:spLocks noChangeArrowheads="1"/>
          </p:cNvSpPr>
          <p:nvPr/>
        </p:nvSpPr>
        <p:spPr bwMode="auto">
          <a:xfrm>
            <a:off x="283363" y="1508332"/>
            <a:ext cx="2518117" cy="1305693"/>
          </a:xfrm>
          <a:prstGeom prst="rect">
            <a:avLst/>
          </a:prstGeom>
          <a:noFill/>
          <a:ln w="9525">
            <a:noFill/>
            <a:miter lim="800000"/>
            <a:headEnd/>
            <a:tailEnd/>
          </a:ln>
        </p:spPr>
        <p:txBody>
          <a:bodyPr wrap="square" lIns="76194" tIns="38097" rIns="76194" bIns="38097">
            <a:spAutoFit/>
          </a:bodyPr>
          <a:lstStyle/>
          <a:p>
            <a:pPr marL="100534" indent="-100534" algn="ctr">
              <a:spcBef>
                <a:spcPct val="50000"/>
              </a:spcBef>
              <a:defRPr/>
            </a:pPr>
            <a:r>
              <a:rPr lang="en-US" sz="1400" b="1" dirty="0" smtClean="0">
                <a:solidFill>
                  <a:schemeClr val="bg1"/>
                </a:solidFill>
                <a:effectLst>
                  <a:outerShdw blurRad="38100" dist="38100" dir="2700000" algn="tl">
                    <a:srgbClr val="000000">
                      <a:alpha val="43137"/>
                    </a:srgbClr>
                  </a:outerShdw>
                </a:effectLst>
                <a:latin typeface="Segoe Semibold" pitchFamily="34" charset="0"/>
                <a:cs typeface="Arial" pitchFamily="34" charset="0"/>
              </a:rPr>
              <a:t>“Our Sales teams need to connect with the right customers and systems while on the road ”</a:t>
            </a:r>
          </a:p>
          <a:p>
            <a:pPr marL="100534" indent="-100534" algn="ctr">
              <a:spcBef>
                <a:spcPct val="50000"/>
              </a:spcBef>
              <a:defRPr/>
            </a:pPr>
            <a:r>
              <a:rPr lang="en-US" sz="1400" b="1" dirty="0" smtClean="0">
                <a:solidFill>
                  <a:schemeClr val="bg1"/>
                </a:solidFill>
                <a:effectLst>
                  <a:outerShdw blurRad="38100" dist="38100" dir="2700000" algn="tl">
                    <a:srgbClr val="000000">
                      <a:alpha val="43137"/>
                    </a:srgbClr>
                  </a:outerShdw>
                </a:effectLst>
                <a:latin typeface="Segoe Semibold" pitchFamily="34" charset="0"/>
                <a:cs typeface="Arial" pitchFamily="34" charset="0"/>
              </a:rPr>
              <a:t>- VP of Sales</a:t>
            </a:r>
            <a:endParaRPr lang="en-US" sz="1400" b="1" dirty="0">
              <a:solidFill>
                <a:schemeClr val="bg1"/>
              </a:solidFill>
              <a:effectLst>
                <a:outerShdw blurRad="38100" dist="38100" dir="2700000" algn="tl">
                  <a:srgbClr val="000000">
                    <a:alpha val="43137"/>
                  </a:srgbClr>
                </a:outerShdw>
              </a:effectLst>
              <a:latin typeface="Segoe Semibold" pitchFamily="34" charset="0"/>
              <a:cs typeface="Arial" pitchFamily="34" charset="0"/>
            </a:endParaRPr>
          </a:p>
        </p:txBody>
      </p:sp>
      <p:pic>
        <p:nvPicPr>
          <p:cNvPr id="31" name="Picture 3"/>
          <p:cNvPicPr>
            <a:picLocks noChangeAspect="1" noChangeArrowheads="1"/>
          </p:cNvPicPr>
          <p:nvPr/>
        </p:nvPicPr>
        <p:blipFill>
          <a:blip r:embed="rId4" cstate="email"/>
          <a:srcRect/>
          <a:stretch>
            <a:fillRect/>
          </a:stretch>
        </p:blipFill>
        <p:spPr bwMode="auto">
          <a:xfrm>
            <a:off x="207435" y="3040563"/>
            <a:ext cx="2611965" cy="2109504"/>
          </a:xfrm>
          <a:prstGeom prst="roundRect">
            <a:avLst>
              <a:gd name="adj" fmla="val 8594"/>
            </a:avLst>
          </a:prstGeom>
          <a:solidFill>
            <a:srgbClr val="FFFFFF">
              <a:shade val="85000"/>
            </a:srgbClr>
          </a:solidFill>
          <a:ln w="3175">
            <a:solidFill>
              <a:schemeClr val="tx1"/>
            </a:solidFill>
          </a:ln>
          <a:effectLst>
            <a:reflection blurRad="12700" stA="38000" endPos="28000" dist="5000" dir="5400000" sy="-100000" algn="bl" rotWithShape="0"/>
          </a:effectLst>
        </p:spPr>
      </p:pic>
      <p:grpSp>
        <p:nvGrpSpPr>
          <p:cNvPr id="2" name="Group 17"/>
          <p:cNvGrpSpPr/>
          <p:nvPr/>
        </p:nvGrpSpPr>
        <p:grpSpPr>
          <a:xfrm>
            <a:off x="2122799" y="4459582"/>
            <a:ext cx="623328" cy="1082039"/>
            <a:chOff x="6019800" y="1219200"/>
            <a:chExt cx="2982912" cy="5106987"/>
          </a:xfrm>
          <a:effectLst>
            <a:outerShdw blurRad="50800" dist="38100" dir="5400000" algn="t" rotWithShape="0">
              <a:prstClr val="black">
                <a:alpha val="40000"/>
              </a:prstClr>
            </a:outerShdw>
          </a:effectLst>
        </p:grpSpPr>
        <p:pic>
          <p:nvPicPr>
            <p:cNvPr id="33" name="Rectangle 18436"/>
            <p:cNvPicPr>
              <a:picLocks noChangeAspect="1" noChangeArrowheads="1" noCrop="1"/>
            </p:cNvPicPr>
            <p:nvPr/>
          </p:nvPicPr>
          <p:blipFill>
            <a:blip r:embed="rId5" cstate="print"/>
            <a:srcRect/>
            <a:stretch>
              <a:fillRect/>
            </a:stretch>
          </p:blipFill>
          <p:spPr bwMode="auto">
            <a:xfrm>
              <a:off x="6485965" y="2008095"/>
              <a:ext cx="2009775" cy="2659063"/>
            </a:xfrm>
            <a:prstGeom prst="rect">
              <a:avLst/>
            </a:prstGeom>
            <a:noFill/>
            <a:ln w="9525">
              <a:noFill/>
              <a:miter lim="800000"/>
              <a:headEnd/>
              <a:tailEnd/>
            </a:ln>
          </p:spPr>
        </p:pic>
        <p:pic>
          <p:nvPicPr>
            <p:cNvPr id="34" name="Rectangle 18437"/>
            <p:cNvPicPr>
              <a:picLocks noChangeAspect="1" noChangeArrowheads="1"/>
            </p:cNvPicPr>
            <p:nvPr/>
          </p:nvPicPr>
          <p:blipFill>
            <a:blip r:embed="rId6" cstate="email"/>
            <a:srcRect/>
            <a:stretch>
              <a:fillRect/>
            </a:stretch>
          </p:blipFill>
          <p:spPr bwMode="auto">
            <a:xfrm>
              <a:off x="6019800" y="1219200"/>
              <a:ext cx="2982912" cy="5106987"/>
            </a:xfrm>
            <a:prstGeom prst="rect">
              <a:avLst/>
            </a:prstGeom>
            <a:noFill/>
            <a:ln w="9525">
              <a:noFill/>
              <a:miter lim="800000"/>
              <a:headEnd/>
              <a:tailEnd/>
            </a:ln>
          </p:spPr>
        </p:pic>
      </p:grpSp>
      <p:pic>
        <p:nvPicPr>
          <p:cNvPr id="20" name="Picture 19" descr="Woman_Masked.png"/>
          <p:cNvPicPr>
            <a:picLocks noChangeAspect="1"/>
          </p:cNvPicPr>
          <p:nvPr/>
        </p:nvPicPr>
        <p:blipFill>
          <a:blip r:embed="rId7" cstate="email"/>
          <a:stretch>
            <a:fillRect/>
          </a:stretch>
        </p:blipFill>
        <p:spPr>
          <a:xfrm>
            <a:off x="243231" y="4043064"/>
            <a:ext cx="821604" cy="192024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grpSp>
        <p:nvGrpSpPr>
          <p:cNvPr id="3" name="Group 27"/>
          <p:cNvGrpSpPr/>
          <p:nvPr/>
        </p:nvGrpSpPr>
        <p:grpSpPr>
          <a:xfrm>
            <a:off x="3165422" y="3040563"/>
            <a:ext cx="2778178" cy="2083381"/>
            <a:chOff x="3060319" y="2668863"/>
            <a:chExt cx="2983815" cy="2237590"/>
          </a:xfrm>
        </p:grpSpPr>
        <p:pic>
          <p:nvPicPr>
            <p:cNvPr id="30" name="Picture 9"/>
            <p:cNvPicPr>
              <a:picLocks noChangeAspect="1" noChangeArrowheads="1"/>
            </p:cNvPicPr>
            <p:nvPr/>
          </p:nvPicPr>
          <p:blipFill>
            <a:blip r:embed="rId8" cstate="email"/>
            <a:srcRect/>
            <a:stretch>
              <a:fillRect/>
            </a:stretch>
          </p:blipFill>
          <p:spPr bwMode="auto">
            <a:xfrm>
              <a:off x="3060319" y="2668863"/>
              <a:ext cx="2983815" cy="2237590"/>
            </a:xfrm>
            <a:prstGeom prst="roundRect">
              <a:avLst>
                <a:gd name="adj" fmla="val 8594"/>
              </a:avLst>
            </a:prstGeom>
            <a:solidFill>
              <a:srgbClr val="FFFFFF">
                <a:shade val="85000"/>
              </a:srgbClr>
            </a:solidFill>
            <a:ln w="3175">
              <a:solidFill>
                <a:schemeClr val="tx1"/>
              </a:solidFill>
            </a:ln>
            <a:effectLst>
              <a:reflection blurRad="12700" stA="38000" endPos="28000" dist="5000" dir="5400000" sy="-100000" algn="bl" rotWithShape="0"/>
            </a:effectLst>
          </p:spPr>
        </p:pic>
        <p:pic>
          <p:nvPicPr>
            <p:cNvPr id="61" name="Picture 10"/>
            <p:cNvPicPr>
              <a:picLocks noChangeAspect="1" noChangeArrowheads="1"/>
            </p:cNvPicPr>
            <p:nvPr/>
          </p:nvPicPr>
          <p:blipFill>
            <a:blip r:embed="rId9" cstate="email"/>
            <a:srcRect/>
            <a:stretch>
              <a:fillRect/>
            </a:stretch>
          </p:blipFill>
          <p:spPr bwMode="auto">
            <a:xfrm>
              <a:off x="3668799" y="2979220"/>
              <a:ext cx="2301695" cy="1888792"/>
            </a:xfrm>
            <a:prstGeom prst="roundRect">
              <a:avLst>
                <a:gd name="adj" fmla="val 8594"/>
              </a:avLst>
            </a:prstGeom>
            <a:solidFill>
              <a:srgbClr val="FFFFFF">
                <a:shade val="85000"/>
              </a:srgbClr>
            </a:solidFill>
            <a:ln w="3175">
              <a:solidFill>
                <a:schemeClr val="tx1"/>
              </a:solidFill>
            </a:ln>
            <a:effectLst>
              <a:reflection blurRad="12700" stA="38000" endPos="28000" dist="5000" dir="5400000" sy="-100000" algn="bl" rotWithShape="0"/>
            </a:effectLst>
          </p:spPr>
        </p:pic>
        <p:pic>
          <p:nvPicPr>
            <p:cNvPr id="60" name="Picture 9" descr="transport rules screenshot"/>
            <p:cNvPicPr>
              <a:picLocks noChangeAspect="1" noChangeArrowheads="1"/>
            </p:cNvPicPr>
            <p:nvPr/>
          </p:nvPicPr>
          <p:blipFill>
            <a:blip r:embed="rId10" cstate="email"/>
            <a:srcRect/>
            <a:stretch>
              <a:fillRect/>
            </a:stretch>
          </p:blipFill>
          <p:spPr bwMode="auto">
            <a:xfrm>
              <a:off x="3102432" y="2754923"/>
              <a:ext cx="1666664" cy="1815922"/>
            </a:xfrm>
            <a:prstGeom prst="roundRect">
              <a:avLst>
                <a:gd name="adj" fmla="val 8594"/>
              </a:avLst>
            </a:prstGeom>
            <a:solidFill>
              <a:srgbClr val="FFFFFF">
                <a:shade val="85000"/>
              </a:srgbClr>
            </a:solidFill>
            <a:ln w="3175">
              <a:solidFill>
                <a:schemeClr val="tx1"/>
              </a:solidFill>
            </a:ln>
            <a:effectLst>
              <a:reflection blurRad="12700" stA="38000" endPos="28000" dist="5000" dir="5400000" sy="-100000" algn="bl" rotWithShape="0"/>
            </a:effectLst>
          </p:spPr>
        </p:pic>
      </p:grpSp>
      <p:sp>
        <p:nvSpPr>
          <p:cNvPr id="24" name="Title 23"/>
          <p:cNvSpPr>
            <a:spLocks noGrp="1"/>
          </p:cNvSpPr>
          <p:nvPr>
            <p:ph type="title"/>
          </p:nvPr>
        </p:nvSpPr>
        <p:spPr/>
        <p:txBody>
          <a:bodyPr/>
          <a:lstStyle/>
          <a:p>
            <a:r>
              <a:rPr lang="en-US" smtClean="0"/>
              <a:t>Strategic Business Challenges</a:t>
            </a:r>
            <a:endParaRPr lang="en-US" dirty="0"/>
          </a:p>
        </p:txBody>
      </p:sp>
      <p:pic>
        <p:nvPicPr>
          <p:cNvPr id="22" name="Picture 67" descr="Group_HiR-Man copy 2"/>
          <p:cNvPicPr>
            <a:picLocks noChangeAspect="1" noChangeArrowheads="1"/>
          </p:cNvPicPr>
          <p:nvPr>
            <p:custDataLst>
              <p:tags r:id="rId1"/>
            </p:custDataLst>
          </p:nvPr>
        </p:nvPicPr>
        <p:blipFill>
          <a:blip r:embed="rId11"/>
          <a:stretch>
            <a:fillRect/>
          </a:stretch>
        </p:blipFill>
        <p:spPr bwMode="auto">
          <a:xfrm>
            <a:off x="3198330" y="3987710"/>
            <a:ext cx="660912" cy="1920240"/>
          </a:xfrm>
          <a:prstGeom prst="rect">
            <a:avLst/>
          </a:prstGeom>
          <a:noFill/>
          <a:ln>
            <a:noFill/>
          </a:ln>
          <a:effectLst>
            <a:reflection blurRad="6350" stA="52000" endA="300" endPos="35000" dir="5400000" sy="-100000" algn="bl" rotWithShape="0"/>
          </a:effectLst>
        </p:spPr>
      </p:pic>
      <p:pic>
        <p:nvPicPr>
          <p:cNvPr id="28" name="Content Placeholder 3" descr="Nieuwe kantoor asia facility1.jpg"/>
          <p:cNvPicPr>
            <a:picLocks noChangeAspect="1"/>
          </p:cNvPicPr>
          <p:nvPr/>
        </p:nvPicPr>
        <p:blipFill>
          <a:blip r:embed="rId12" cstate="screen"/>
          <a:srcRect/>
          <a:stretch>
            <a:fillRect/>
          </a:stretch>
        </p:blipFill>
        <p:spPr>
          <a:xfrm>
            <a:off x="6172200" y="3040563"/>
            <a:ext cx="2670404" cy="2060027"/>
          </a:xfrm>
          <a:prstGeom prst="roundRect">
            <a:avLst>
              <a:gd name="adj" fmla="val 8594"/>
            </a:avLst>
          </a:prstGeom>
          <a:solidFill>
            <a:srgbClr val="FFFFFF">
              <a:shade val="85000"/>
            </a:srgbClr>
          </a:solidFill>
          <a:ln w="3175">
            <a:solidFill>
              <a:schemeClr val="tx1"/>
            </a:solidFill>
          </a:ln>
          <a:effectLst>
            <a:reflection blurRad="12700" stA="38000" endPos="28000" dist="5000" dir="5400000" sy="-100000" algn="bl" rotWithShape="0"/>
          </a:effectLst>
        </p:spPr>
      </p:pic>
      <p:pic>
        <p:nvPicPr>
          <p:cNvPr id="23" name="Picture 22" descr="PRB_CEO.png"/>
          <p:cNvPicPr>
            <a:picLocks noChangeAspect="1"/>
          </p:cNvPicPr>
          <p:nvPr/>
        </p:nvPicPr>
        <p:blipFill>
          <a:blip r:embed="rId13" cstate="email"/>
          <a:stretch>
            <a:fillRect/>
          </a:stretch>
        </p:blipFill>
        <p:spPr>
          <a:xfrm>
            <a:off x="5885922" y="4031163"/>
            <a:ext cx="1048278" cy="1920240"/>
          </a:xfrm>
          <a:prstGeom prst="rect">
            <a:avLst/>
          </a:prstGeom>
          <a:noFill/>
          <a:ln w="9525">
            <a:noFill/>
            <a:miter lim="800000"/>
            <a:headEnd/>
            <a:tailEnd/>
          </a:ln>
          <a:effectLst>
            <a:outerShdw blurRad="76200" dir="18900000" sy="23000" kx="-1200000" algn="bl" rotWithShape="0">
              <a:prstClr val="black">
                <a:alpha val="20000"/>
              </a:prstClr>
            </a:outerShdw>
            <a:reflection blurRad="6350" stA="52000" endA="300" endPos="35000" dir="5400000" sy="-100000" algn="bl" rotWithShape="0"/>
          </a:effectLst>
        </p:spPr>
      </p:pic>
      <p:pic>
        <p:nvPicPr>
          <p:cNvPr id="25" name="Rectangle 27649"/>
          <p:cNvPicPr>
            <a:picLocks noChangeAspect="1" noChangeArrowheads="1"/>
          </p:cNvPicPr>
          <p:nvPr/>
        </p:nvPicPr>
        <p:blipFill>
          <a:blip r:embed="rId14" cstate="email"/>
          <a:stretch>
            <a:fillRect/>
          </a:stretch>
        </p:blipFill>
        <p:spPr bwMode="auto">
          <a:xfrm>
            <a:off x="8199903" y="4488363"/>
            <a:ext cx="715497" cy="1074031"/>
          </a:xfrm>
          <a:prstGeom prst="rect">
            <a:avLst/>
          </a:prstGeom>
          <a:noFill/>
          <a:ln>
            <a:noFill/>
          </a:ln>
          <a:effectLst>
            <a:outerShdw blurRad="50800" dist="38100" dir="5400000" algn="t"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sz="4400" smtClean="0"/>
              <a:t>Collaborate Effectively</a:t>
            </a:r>
            <a:endParaRPr lang="en-US" sz="4400" dirty="0"/>
          </a:p>
        </p:txBody>
      </p:sp>
      <p:sp>
        <p:nvSpPr>
          <p:cNvPr id="3" name="Text Placeholder 2"/>
          <p:cNvSpPr>
            <a:spLocks noGrp="1"/>
          </p:cNvSpPr>
          <p:nvPr>
            <p:ph type="body" sz="quarter" idx="10"/>
          </p:nvPr>
        </p:nvSpPr>
        <p:spPr>
          <a:xfrm>
            <a:off x="381000" y="1411552"/>
            <a:ext cx="8382000" cy="1526572"/>
          </a:xfrm>
        </p:spPr>
        <p:txBody>
          <a:bodyPr/>
          <a:lstStyle/>
          <a:p>
            <a:endParaRPr lang="en-US" dirty="0" smtClean="0"/>
          </a:p>
          <a:p>
            <a:endParaRPr lang="en-US" dirty="0" smtClean="0"/>
          </a:p>
          <a:p>
            <a:endParaRPr lang="en-US" dirty="0"/>
          </a:p>
        </p:txBody>
      </p:sp>
      <p:sp>
        <p:nvSpPr>
          <p:cNvPr id="7" name="Text Placeholder 2"/>
          <p:cNvSpPr txBox="1">
            <a:spLocks/>
          </p:cNvSpPr>
          <p:nvPr/>
        </p:nvSpPr>
        <p:spPr>
          <a:xfrm>
            <a:off x="381000" y="1063750"/>
            <a:ext cx="8382000" cy="886397"/>
          </a:xfrm>
          <a:prstGeom prst="rect">
            <a:avLst/>
          </a:prstGeom>
        </p:spPr>
        <p:txBody>
          <a:bodyPr vert="horz" lIns="0" tIns="0" rIns="0" bIns="0" rtlCol="0">
            <a:spAutoFit/>
          </a:bodyPr>
          <a:lstStyle/>
          <a:p>
            <a:pPr marL="396875" lvl="0" indent="-396875" algn="ctr">
              <a:lnSpc>
                <a:spcPct val="90000"/>
              </a:lnSpc>
              <a:spcBef>
                <a:spcPct val="20000"/>
              </a:spcBef>
              <a:defRPr/>
            </a:pPr>
            <a:r>
              <a:rPr lang="en-US" sz="3200" i="1" smtClean="0">
                <a:effectLst>
                  <a:outerShdw blurRad="38100" dist="38100" dir="2700000" algn="tl">
                    <a:srgbClr val="000000">
                      <a:alpha val="43137"/>
                    </a:srgbClr>
                  </a:outerShdw>
                </a:effectLst>
              </a:rPr>
              <a:t>Rich Mobile Messaging Experience with ‘Desktop Class’ Features and Functionality</a:t>
            </a:r>
            <a:endParaRPr lang="en-US" sz="3200" i="1" dirty="0">
              <a:effectLst>
                <a:outerShdw blurRad="38100" dist="38100" dir="2700000" algn="tl">
                  <a:srgbClr val="000000">
                    <a:alpha val="43137"/>
                  </a:srgbClr>
                </a:outerShdw>
              </a:effectLst>
            </a:endParaRPr>
          </a:p>
        </p:txBody>
      </p:sp>
      <p:pic>
        <p:nvPicPr>
          <p:cNvPr id="17" name="Picture 6"/>
          <p:cNvPicPr>
            <a:picLocks noChangeAspect="1" noChangeArrowheads="1"/>
          </p:cNvPicPr>
          <p:nvPr/>
        </p:nvPicPr>
        <p:blipFill>
          <a:blip r:embed="rId3">
            <a:clrChange>
              <a:clrFrom>
                <a:srgbClr val="3A6EA5"/>
              </a:clrFrom>
              <a:clrTo>
                <a:srgbClr val="3A6EA5">
                  <a:alpha val="0"/>
                </a:srgbClr>
              </a:clrTo>
            </a:clrChange>
          </a:blip>
          <a:srcRect/>
          <a:stretch>
            <a:fillRect/>
          </a:stretch>
        </p:blipFill>
        <p:spPr bwMode="auto">
          <a:xfrm>
            <a:off x="6749869" y="3003095"/>
            <a:ext cx="1862442" cy="3576126"/>
          </a:xfrm>
          <a:prstGeom prst="rect">
            <a:avLst/>
          </a:prstGeom>
          <a:noFill/>
          <a:ln w="9525">
            <a:noFill/>
            <a:miter lim="800000"/>
            <a:headEnd/>
            <a:tailEnd/>
          </a:ln>
          <a:effectLst/>
        </p:spPr>
      </p:pic>
      <p:pic>
        <p:nvPicPr>
          <p:cNvPr id="22" name="Picture 8"/>
          <p:cNvPicPr>
            <a:picLocks noChangeAspect="1" noChangeArrowheads="1"/>
          </p:cNvPicPr>
          <p:nvPr/>
        </p:nvPicPr>
        <p:blipFill>
          <a:blip r:embed="rId4">
            <a:clrChange>
              <a:clrFrom>
                <a:srgbClr val="3A6EA5"/>
              </a:clrFrom>
              <a:clrTo>
                <a:srgbClr val="3A6EA5">
                  <a:alpha val="0"/>
                </a:srgbClr>
              </a:clrTo>
            </a:clrChange>
          </a:blip>
          <a:srcRect/>
          <a:stretch>
            <a:fillRect/>
          </a:stretch>
        </p:blipFill>
        <p:spPr bwMode="auto">
          <a:xfrm>
            <a:off x="649436" y="2099845"/>
            <a:ext cx="1859588" cy="3576126"/>
          </a:xfrm>
          <a:prstGeom prst="rect">
            <a:avLst/>
          </a:prstGeom>
          <a:noFill/>
          <a:ln w="9525">
            <a:noFill/>
            <a:miter lim="800000"/>
            <a:headEnd/>
            <a:tailEnd/>
          </a:ln>
          <a:effectLst/>
        </p:spPr>
      </p:pic>
      <p:pic>
        <p:nvPicPr>
          <p:cNvPr id="23" name="Picture 4"/>
          <p:cNvPicPr>
            <a:picLocks noChangeAspect="1" noChangeArrowheads="1"/>
          </p:cNvPicPr>
          <p:nvPr/>
        </p:nvPicPr>
        <p:blipFill>
          <a:blip r:embed="rId5">
            <a:clrChange>
              <a:clrFrom>
                <a:srgbClr val="3A6EA5"/>
              </a:clrFrom>
              <a:clrTo>
                <a:srgbClr val="3A6EA5">
                  <a:alpha val="0"/>
                </a:srgbClr>
              </a:clrTo>
            </a:clrChange>
          </a:blip>
          <a:srcRect/>
          <a:stretch>
            <a:fillRect/>
          </a:stretch>
        </p:blipFill>
        <p:spPr bwMode="auto">
          <a:xfrm>
            <a:off x="3702849" y="2487916"/>
            <a:ext cx="1853194" cy="3576126"/>
          </a:xfrm>
          <a:prstGeom prst="rect">
            <a:avLst/>
          </a:prstGeom>
          <a:noFill/>
          <a:ln w="9525">
            <a:noFill/>
            <a:miter lim="800000"/>
            <a:headEnd/>
            <a:tailEnd/>
          </a:ln>
          <a:effectLst/>
        </p:spPr>
      </p:pic>
      <p:sp>
        <p:nvSpPr>
          <p:cNvPr id="24" name="TextBox 23"/>
          <p:cNvSpPr txBox="1"/>
          <p:nvPr/>
        </p:nvSpPr>
        <p:spPr>
          <a:xfrm>
            <a:off x="1535151" y="4096731"/>
            <a:ext cx="2057401"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mtClean="0">
                <a:effectLst>
                  <a:glow rad="101600">
                    <a:schemeClr val="bg1">
                      <a:lumMod val="95000"/>
                      <a:lumOff val="5000"/>
                      <a:alpha val="60000"/>
                    </a:schemeClr>
                  </a:glow>
                </a:effectLst>
              </a:rPr>
              <a:t>Auto-Complete Cache</a:t>
            </a:r>
            <a:endParaRPr lang="en-US" dirty="0">
              <a:effectLst>
                <a:glow rad="101600">
                  <a:schemeClr val="bg1">
                    <a:lumMod val="95000"/>
                    <a:lumOff val="5000"/>
                    <a:alpha val="60000"/>
                  </a:schemeClr>
                </a:glow>
              </a:effectLst>
            </a:endParaRPr>
          </a:p>
        </p:txBody>
      </p:sp>
      <p:cxnSp>
        <p:nvCxnSpPr>
          <p:cNvPr id="25" name="Straight Arrow Connector 24"/>
          <p:cNvCxnSpPr/>
          <p:nvPr/>
        </p:nvCxnSpPr>
        <p:spPr>
          <a:xfrm>
            <a:off x="1694985" y="3735659"/>
            <a:ext cx="896693" cy="31066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2969940" y="6044477"/>
            <a:ext cx="2057401"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mtClean="0">
                <a:effectLst>
                  <a:glow rad="101600">
                    <a:schemeClr val="bg1">
                      <a:lumMod val="95000"/>
                      <a:lumOff val="5000"/>
                      <a:alpha val="60000"/>
                    </a:schemeClr>
                  </a:glow>
                </a:effectLst>
              </a:rPr>
              <a:t>Conversation View</a:t>
            </a:r>
            <a:endParaRPr lang="en-US" dirty="0">
              <a:effectLst>
                <a:glow rad="101600">
                  <a:schemeClr val="bg1">
                    <a:lumMod val="95000"/>
                    <a:lumOff val="5000"/>
                    <a:alpha val="60000"/>
                  </a:schemeClr>
                </a:glow>
              </a:effectLst>
            </a:endParaRPr>
          </a:p>
        </p:txBody>
      </p:sp>
      <p:cxnSp>
        <p:nvCxnSpPr>
          <p:cNvPr id="29" name="Straight Arrow Connector 28"/>
          <p:cNvCxnSpPr/>
          <p:nvPr/>
        </p:nvCxnSpPr>
        <p:spPr>
          <a:xfrm rot="5400000">
            <a:off x="3532446" y="4954510"/>
            <a:ext cx="1533577" cy="545533"/>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5754028" y="2249346"/>
            <a:ext cx="2057401"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mtClean="0">
                <a:effectLst>
                  <a:glow rad="101600">
                    <a:schemeClr val="bg1">
                      <a:lumMod val="95000"/>
                      <a:lumOff val="5000"/>
                      <a:alpha val="60000"/>
                    </a:schemeClr>
                  </a:glow>
                </a:effectLst>
              </a:rPr>
              <a:t>Voice Mail Preview</a:t>
            </a:r>
            <a:endParaRPr lang="en-US" dirty="0">
              <a:effectLst>
                <a:glow rad="101600">
                  <a:schemeClr val="bg1">
                    <a:lumMod val="95000"/>
                    <a:lumOff val="5000"/>
                    <a:alpha val="60000"/>
                  </a:schemeClr>
                </a:glow>
              </a:effectLst>
            </a:endParaRPr>
          </a:p>
        </p:txBody>
      </p:sp>
      <p:cxnSp>
        <p:nvCxnSpPr>
          <p:cNvPr id="33" name="Straight Arrow Connector 32"/>
          <p:cNvCxnSpPr>
            <a:endCxn id="32" idx="2"/>
          </p:cNvCxnSpPr>
          <p:nvPr/>
        </p:nvCxnSpPr>
        <p:spPr>
          <a:xfrm rot="16200000" flipV="1">
            <a:off x="6344619" y="3333788"/>
            <a:ext cx="1430997" cy="554775"/>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4"/>
          <p:cNvGrpSpPr/>
          <p:nvPr/>
        </p:nvGrpSpPr>
        <p:grpSpPr>
          <a:xfrm>
            <a:off x="921695" y="2142309"/>
            <a:ext cx="7304824" cy="4029891"/>
            <a:chOff x="921695" y="2142309"/>
            <a:chExt cx="7304824" cy="4029891"/>
          </a:xfrm>
        </p:grpSpPr>
        <p:pic>
          <p:nvPicPr>
            <p:cNvPr id="16" name="Picture 9"/>
            <p:cNvPicPr>
              <a:picLocks noChangeAspect="1" noChangeArrowheads="1"/>
            </p:cNvPicPr>
            <p:nvPr/>
          </p:nvPicPr>
          <p:blipFill>
            <a:blip r:embed="rId3" cstate="print"/>
            <a:srcRect l="538" t="5706" r="540"/>
            <a:stretch>
              <a:fillRect/>
            </a:stretch>
          </p:blipFill>
          <p:spPr bwMode="auto">
            <a:xfrm>
              <a:off x="921695" y="2142309"/>
              <a:ext cx="7304824" cy="4029891"/>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pic>
          <p:nvPicPr>
            <p:cNvPr id="1026" name="Picture 2"/>
            <p:cNvPicPr>
              <a:picLocks noChangeAspect="1" noChangeArrowheads="1"/>
            </p:cNvPicPr>
            <p:nvPr/>
          </p:nvPicPr>
          <p:blipFill>
            <a:blip r:embed="rId4" cstate="print"/>
            <a:srcRect/>
            <a:stretch>
              <a:fillRect/>
            </a:stretch>
          </p:blipFill>
          <p:spPr bwMode="auto">
            <a:xfrm>
              <a:off x="929640" y="2189107"/>
              <a:ext cx="1280160" cy="249293"/>
            </a:xfrm>
            <a:prstGeom prst="rect">
              <a:avLst/>
            </a:prstGeom>
            <a:noFill/>
            <a:ln w="9525">
              <a:noFill/>
              <a:miter lim="800000"/>
              <a:headEnd/>
              <a:tailEnd/>
            </a:ln>
            <a:effectLst/>
          </p:spPr>
        </p:pic>
      </p:grpSp>
      <p:sp>
        <p:nvSpPr>
          <p:cNvPr id="2" name="Title 1"/>
          <p:cNvSpPr>
            <a:spLocks noGrp="1"/>
          </p:cNvSpPr>
          <p:nvPr>
            <p:ph type="title"/>
          </p:nvPr>
        </p:nvSpPr>
        <p:spPr>
          <a:xfrm>
            <a:off x="381000" y="230188"/>
            <a:ext cx="8382000" cy="609398"/>
          </a:xfrm>
        </p:spPr>
        <p:txBody>
          <a:bodyPr/>
          <a:lstStyle/>
          <a:p>
            <a:r>
              <a:rPr sz="4400" smtClean="0"/>
              <a:t>Collaborate Effectively</a:t>
            </a:r>
            <a:endParaRPr lang="en-US" sz="4400" dirty="0"/>
          </a:p>
        </p:txBody>
      </p:sp>
      <p:sp>
        <p:nvSpPr>
          <p:cNvPr id="3" name="Text Placeholder 2"/>
          <p:cNvSpPr>
            <a:spLocks noGrp="1"/>
          </p:cNvSpPr>
          <p:nvPr>
            <p:ph type="body" sz="quarter" idx="10"/>
          </p:nvPr>
        </p:nvSpPr>
        <p:spPr>
          <a:xfrm>
            <a:off x="381000" y="1411552"/>
            <a:ext cx="8382000" cy="1526572"/>
          </a:xfrm>
        </p:spPr>
        <p:txBody>
          <a:bodyPr/>
          <a:lstStyle/>
          <a:p>
            <a:endParaRPr lang="en-US" dirty="0" smtClean="0"/>
          </a:p>
          <a:p>
            <a:endParaRPr lang="en-US" dirty="0" smtClean="0"/>
          </a:p>
          <a:p>
            <a:endParaRPr lang="en-US" dirty="0"/>
          </a:p>
        </p:txBody>
      </p:sp>
      <p:sp>
        <p:nvSpPr>
          <p:cNvPr id="7" name="Text Placeholder 2"/>
          <p:cNvSpPr txBox="1">
            <a:spLocks/>
          </p:cNvSpPr>
          <p:nvPr/>
        </p:nvSpPr>
        <p:spPr>
          <a:xfrm>
            <a:off x="381000" y="1063750"/>
            <a:ext cx="8382000" cy="886397"/>
          </a:xfrm>
          <a:prstGeom prst="rect">
            <a:avLst/>
          </a:prstGeom>
        </p:spPr>
        <p:txBody>
          <a:bodyPr vert="horz" lIns="0" tIns="0" rIns="0" bIns="0" rtlCol="0">
            <a:spAutoFit/>
          </a:bodyPr>
          <a:lstStyle/>
          <a:p>
            <a:pPr marL="396875" lvl="0" indent="-396875" algn="ctr">
              <a:lnSpc>
                <a:spcPct val="90000"/>
              </a:lnSpc>
              <a:spcBef>
                <a:spcPct val="20000"/>
              </a:spcBef>
              <a:defRPr/>
            </a:pPr>
            <a:r>
              <a:rPr lang="en-US" sz="3200" i="1" dirty="0" smtClean="0">
                <a:effectLst>
                  <a:outerShdw blurRad="38100" dist="38100" dir="2700000" algn="tl">
                    <a:srgbClr val="000000">
                      <a:alpha val="43137"/>
                    </a:srgbClr>
                  </a:outerShdw>
                </a:effectLst>
              </a:rPr>
              <a:t>One Location for E-Mail, Instant Messages, Text Messages with a Universal Inbox</a:t>
            </a:r>
            <a:endParaRPr lang="en-US" sz="3200" i="1" dirty="0">
              <a:effectLst>
                <a:outerShdw blurRad="38100" dist="38100" dir="2700000" algn="tl">
                  <a:srgbClr val="000000">
                    <a:alpha val="43137"/>
                  </a:srgbClr>
                </a:outerShdw>
              </a:effectLst>
            </a:endParaRPr>
          </a:p>
        </p:txBody>
      </p:sp>
      <p:sp>
        <p:nvSpPr>
          <p:cNvPr id="8" name="TextBox 7"/>
          <p:cNvSpPr txBox="1"/>
          <p:nvPr/>
        </p:nvSpPr>
        <p:spPr>
          <a:xfrm>
            <a:off x="7162799" y="3200400"/>
            <a:ext cx="2057401"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effectLst>
                  <a:glow rad="101600">
                    <a:schemeClr val="bg1">
                      <a:lumMod val="95000"/>
                      <a:lumOff val="5000"/>
                      <a:alpha val="60000"/>
                    </a:schemeClr>
                  </a:glow>
                </a:effectLst>
              </a:rPr>
              <a:t>Voice Telephony</a:t>
            </a:r>
            <a:endParaRPr lang="en-US" dirty="0">
              <a:effectLst>
                <a:glow rad="101600">
                  <a:schemeClr val="bg1">
                    <a:lumMod val="95000"/>
                    <a:lumOff val="5000"/>
                    <a:alpha val="60000"/>
                  </a:schemeClr>
                </a:glow>
              </a:effectLst>
            </a:endParaRPr>
          </a:p>
        </p:txBody>
      </p:sp>
      <p:cxnSp>
        <p:nvCxnSpPr>
          <p:cNvPr id="9" name="Straight Arrow Connector 8"/>
          <p:cNvCxnSpPr/>
          <p:nvPr/>
        </p:nvCxnSpPr>
        <p:spPr>
          <a:xfrm>
            <a:off x="6238126" y="3302389"/>
            <a:ext cx="914400" cy="762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pic>
        <p:nvPicPr>
          <p:cNvPr id="18" name="Picture 7"/>
          <p:cNvPicPr>
            <a:picLocks noChangeAspect="1" noChangeArrowheads="1"/>
          </p:cNvPicPr>
          <p:nvPr/>
        </p:nvPicPr>
        <p:blipFill>
          <a:blip r:embed="rId5" cstate="print"/>
          <a:srcRect/>
          <a:stretch>
            <a:fillRect/>
          </a:stretch>
        </p:blipFill>
        <p:spPr bwMode="auto">
          <a:xfrm>
            <a:off x="1347748" y="3092396"/>
            <a:ext cx="3174440" cy="2834640"/>
          </a:xfrm>
          <a:prstGeom prst="rect">
            <a:avLst/>
          </a:prstGeom>
          <a:ln>
            <a:noFill/>
          </a:ln>
          <a:effectLst>
            <a:outerShdw blurRad="292100" dist="139700" dir="2700000" algn="tl" rotWithShape="0">
              <a:srgbClr val="333333">
                <a:alpha val="65000"/>
              </a:srgbClr>
            </a:outerShdw>
          </a:effectLst>
        </p:spPr>
      </p:pic>
      <p:sp>
        <p:nvSpPr>
          <p:cNvPr id="12" name="TextBox 11"/>
          <p:cNvSpPr txBox="1"/>
          <p:nvPr/>
        </p:nvSpPr>
        <p:spPr>
          <a:xfrm>
            <a:off x="152400" y="4888468"/>
            <a:ext cx="2057401" cy="369332"/>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dirty="0" smtClean="0">
                <a:effectLst>
                  <a:glow rad="101600">
                    <a:schemeClr val="bg1">
                      <a:lumMod val="95000"/>
                      <a:lumOff val="5000"/>
                      <a:alpha val="60000"/>
                    </a:schemeClr>
                  </a:glow>
                </a:effectLst>
              </a:rPr>
              <a:t>Instant Messaging</a:t>
            </a:r>
            <a:endParaRPr lang="en-US" dirty="0">
              <a:effectLst>
                <a:glow rad="101600">
                  <a:schemeClr val="bg1">
                    <a:lumMod val="95000"/>
                    <a:lumOff val="5000"/>
                    <a:alpha val="60000"/>
                  </a:schemeClr>
                </a:glow>
              </a:effectLst>
            </a:endParaRPr>
          </a:p>
        </p:txBody>
      </p:sp>
      <p:cxnSp>
        <p:nvCxnSpPr>
          <p:cNvPr id="13" name="Straight Arrow Connector 12"/>
          <p:cNvCxnSpPr/>
          <p:nvPr/>
        </p:nvCxnSpPr>
        <p:spPr>
          <a:xfrm rot="10800000" flipV="1">
            <a:off x="1208927" y="4495799"/>
            <a:ext cx="696074" cy="342257"/>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pic>
        <p:nvPicPr>
          <p:cNvPr id="21" name="Picture 8"/>
          <p:cNvPicPr>
            <a:picLocks noChangeAspect="1" noChangeArrowheads="1"/>
          </p:cNvPicPr>
          <p:nvPr/>
        </p:nvPicPr>
        <p:blipFill>
          <a:blip r:embed="rId6" cstate="print"/>
          <a:srcRect/>
          <a:stretch>
            <a:fillRect/>
          </a:stretch>
        </p:blipFill>
        <p:spPr bwMode="auto">
          <a:xfrm>
            <a:off x="3857706" y="3597302"/>
            <a:ext cx="3609975" cy="2886075"/>
          </a:xfrm>
          <a:prstGeom prst="rect">
            <a:avLst/>
          </a:prstGeom>
          <a:ln>
            <a:noFill/>
          </a:ln>
          <a:effectLst>
            <a:outerShdw blurRad="292100" dist="139700" dir="2700000" algn="tl" rotWithShape="0">
              <a:srgbClr val="333333">
                <a:alpha val="65000"/>
              </a:srgbClr>
            </a:outerShdw>
          </a:effectLst>
        </p:spPr>
      </p:pic>
      <p:cxnSp>
        <p:nvCxnSpPr>
          <p:cNvPr id="11" name="Straight Arrow Connector 10"/>
          <p:cNvCxnSpPr/>
          <p:nvPr/>
        </p:nvCxnSpPr>
        <p:spPr>
          <a:xfrm>
            <a:off x="5791200" y="4953000"/>
            <a:ext cx="904126" cy="3048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6629400" y="5257800"/>
            <a:ext cx="2438401"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effectLst>
                  <a:glow rad="101600">
                    <a:schemeClr val="bg1">
                      <a:lumMod val="95000"/>
                      <a:lumOff val="5000"/>
                      <a:alpha val="60000"/>
                    </a:schemeClr>
                  </a:glow>
                </a:effectLst>
              </a:rPr>
              <a:t>SMS Text Messaging</a:t>
            </a:r>
            <a:endParaRPr lang="en-US" dirty="0">
              <a:effectLst>
                <a:glow rad="101600">
                  <a:schemeClr val="bg1">
                    <a:lumMod val="95000"/>
                    <a:lumOff val="5000"/>
                    <a:alpha val="60000"/>
                  </a:schemeClr>
                </a:glow>
              </a:effectLst>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09398"/>
          </a:xfrm>
        </p:spPr>
        <p:txBody>
          <a:bodyPr/>
          <a:lstStyle/>
          <a:p>
            <a:r>
              <a:rPr sz="4400" smtClean="0"/>
              <a:t>Collaborate Effectively</a:t>
            </a:r>
            <a:endParaRPr lang="en-US" sz="4400" dirty="0"/>
          </a:p>
        </p:txBody>
      </p:sp>
      <p:pic>
        <p:nvPicPr>
          <p:cNvPr id="4" name="Picture 2"/>
          <p:cNvPicPr>
            <a:picLocks noChangeAspect="1" noChangeArrowheads="1"/>
          </p:cNvPicPr>
          <p:nvPr/>
        </p:nvPicPr>
        <p:blipFill>
          <a:blip r:embed="rId3" cstate="email"/>
          <a:srcRect/>
          <a:stretch>
            <a:fillRect/>
          </a:stretch>
        </p:blipFill>
        <p:spPr bwMode="auto">
          <a:xfrm>
            <a:off x="962025" y="2004362"/>
            <a:ext cx="7191375" cy="4625037"/>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pic>
        <p:nvPicPr>
          <p:cNvPr id="5" name="Picture 4"/>
          <p:cNvPicPr/>
          <p:nvPr/>
        </p:nvPicPr>
        <p:blipFill>
          <a:blip r:embed="rId4" cstate="email"/>
          <a:srcRect/>
          <a:stretch>
            <a:fillRect/>
          </a:stretch>
        </p:blipFill>
        <p:spPr bwMode="auto">
          <a:xfrm>
            <a:off x="5429250" y="3647508"/>
            <a:ext cx="3209925" cy="857250"/>
          </a:xfrm>
          <a:prstGeom prst="rect">
            <a:avLst/>
          </a:prstGeom>
          <a:noFill/>
          <a:ln w="9525">
            <a:noFill/>
            <a:miter lim="800000"/>
            <a:headEnd/>
            <a:tailEnd/>
          </a:ln>
        </p:spPr>
      </p:pic>
      <p:pic>
        <p:nvPicPr>
          <p:cNvPr id="6" name="Picture 5"/>
          <p:cNvPicPr/>
          <p:nvPr/>
        </p:nvPicPr>
        <p:blipFill>
          <a:blip r:embed="rId5" cstate="email"/>
          <a:srcRect/>
          <a:stretch>
            <a:fillRect/>
          </a:stretch>
        </p:blipFill>
        <p:spPr bwMode="auto">
          <a:xfrm>
            <a:off x="5448300" y="4485708"/>
            <a:ext cx="3181350" cy="876300"/>
          </a:xfrm>
          <a:prstGeom prst="rect">
            <a:avLst/>
          </a:prstGeom>
          <a:noFill/>
          <a:ln w="9525">
            <a:noFill/>
            <a:miter lim="800000"/>
            <a:headEnd/>
            <a:tailEnd/>
          </a:ln>
        </p:spPr>
      </p:pic>
      <p:pic>
        <p:nvPicPr>
          <p:cNvPr id="7" name="Picture 6"/>
          <p:cNvPicPr/>
          <p:nvPr/>
        </p:nvPicPr>
        <p:blipFill>
          <a:blip r:embed="rId6" cstate="print"/>
          <a:srcRect/>
          <a:stretch>
            <a:fillRect/>
          </a:stretch>
        </p:blipFill>
        <p:spPr bwMode="auto">
          <a:xfrm>
            <a:off x="5410200" y="5323908"/>
            <a:ext cx="3219450" cy="876300"/>
          </a:xfrm>
          <a:prstGeom prst="rect">
            <a:avLst/>
          </a:prstGeom>
          <a:noFill/>
          <a:ln w="9525">
            <a:noFill/>
            <a:miter lim="800000"/>
            <a:headEnd/>
            <a:tailEnd/>
          </a:ln>
        </p:spPr>
      </p:pic>
      <p:sp>
        <p:nvSpPr>
          <p:cNvPr id="8" name="Rectangle 7"/>
          <p:cNvSpPr/>
          <p:nvPr/>
        </p:nvSpPr>
        <p:spPr>
          <a:xfrm>
            <a:off x="5410200" y="3647508"/>
            <a:ext cx="3200400" cy="259080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flipV="1">
            <a:off x="4648200" y="3647508"/>
            <a:ext cx="83820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6200000" flipH="1">
            <a:off x="3953158" y="4733641"/>
            <a:ext cx="2123508" cy="885825"/>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 Placeholder 2"/>
          <p:cNvSpPr txBox="1">
            <a:spLocks/>
          </p:cNvSpPr>
          <p:nvPr/>
        </p:nvSpPr>
        <p:spPr>
          <a:xfrm>
            <a:off x="381000" y="1066800"/>
            <a:ext cx="8382000" cy="886397"/>
          </a:xfrm>
          <a:prstGeom prst="rect">
            <a:avLst/>
          </a:prstGeom>
        </p:spPr>
        <p:txBody>
          <a:bodyPr vert="horz" lIns="0" tIns="0" rIns="0" bIns="0" rtlCol="0">
            <a:spAutoFit/>
          </a:bodyPr>
          <a:lstStyle/>
          <a:p>
            <a:pPr marL="396875" lvl="0" indent="-396875" algn="ctr">
              <a:lnSpc>
                <a:spcPct val="90000"/>
              </a:lnSpc>
              <a:spcBef>
                <a:spcPct val="20000"/>
              </a:spcBef>
              <a:defRPr/>
            </a:pPr>
            <a:r>
              <a:rPr lang="en-US" sz="3200" i="1" dirty="0" smtClean="0">
                <a:effectLst>
                  <a:outerShdw blurRad="38100" dist="38100" dir="2700000" algn="tl">
                    <a:srgbClr val="000000">
                      <a:alpha val="43137"/>
                    </a:srgbClr>
                  </a:outerShdw>
                </a:effectLst>
              </a:rPr>
              <a:t>Ease Collaboration by Federating Calendar Details with External Business Partners</a:t>
            </a:r>
            <a:endParaRPr kumimoji="0" lang="en-US" sz="32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22" presetClass="entr" presetSubtype="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par>
                                <p:cTn id="15" presetID="2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smtClean="0">
                <a:solidFill>
                  <a:schemeClr val="accent1"/>
                </a:solidFill>
                <a:effectLst>
                  <a:outerShdw blurRad="38100" dist="38100" dir="2700000" algn="tl">
                    <a:srgbClr val="000000">
                      <a:alpha val="43137"/>
                    </a:srgbClr>
                  </a:outerShdw>
                </a:effectLst>
              </a:rPr>
              <a:t>Flexible and Reliable</a:t>
            </a:r>
            <a:endParaRPr lang="en-US" dirty="0">
              <a:solidFill>
                <a:schemeClr val="accent1"/>
              </a:solidFill>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381000" y="2356340"/>
            <a:ext cx="8382000" cy="3108543"/>
          </a:xfrm>
        </p:spPr>
        <p:txBody>
          <a:bodyPr/>
          <a:lstStyle/>
          <a:p>
            <a:pPr>
              <a:buNone/>
            </a:pPr>
            <a:r>
              <a:rPr lang="en-US" sz="2200" b="1" dirty="0" smtClean="0"/>
              <a:t>Delivered in Exchange Server 2007</a:t>
            </a:r>
          </a:p>
          <a:p>
            <a:pPr marL="396875" indent="-396875" eaLnBrk="0" hangingPunct="0">
              <a:spcBef>
                <a:spcPts val="75"/>
              </a:spcBef>
              <a:buSzPct val="80000"/>
              <a:buBlip>
                <a:blip r:embed="rId3"/>
              </a:buBlip>
              <a:defRPr/>
            </a:pPr>
            <a:r>
              <a:rPr lang="en-US" sz="2400" dirty="0" smtClean="0"/>
              <a:t>Improved Installation and deployment experience</a:t>
            </a:r>
          </a:p>
          <a:p>
            <a:pPr marL="396875" indent="-396875" eaLnBrk="0" hangingPunct="0">
              <a:spcBef>
                <a:spcPts val="75"/>
              </a:spcBef>
              <a:buSzPct val="80000"/>
              <a:buBlip>
                <a:blip r:embed="rId3"/>
              </a:buBlip>
              <a:defRPr/>
            </a:pPr>
            <a:r>
              <a:rPr lang="en-US" sz="2400" dirty="0" smtClean="0"/>
              <a:t>High Availability through Continuous Replication</a:t>
            </a:r>
          </a:p>
          <a:p>
            <a:pPr marL="396875" indent="-396875" eaLnBrk="0" hangingPunct="0">
              <a:spcBef>
                <a:spcPts val="75"/>
              </a:spcBef>
              <a:buSzPct val="80000"/>
              <a:buBlip>
                <a:blip r:embed="rId3"/>
              </a:buBlip>
              <a:defRPr/>
            </a:pPr>
            <a:r>
              <a:rPr lang="en-US" sz="2400" dirty="0" smtClean="0"/>
              <a:t>Simplified management console and command line shell</a:t>
            </a:r>
            <a:br>
              <a:rPr lang="en-US" sz="2400" dirty="0" smtClean="0"/>
            </a:br>
            <a:endParaRPr lang="en-US" sz="2400" dirty="0" smtClean="0"/>
          </a:p>
          <a:p>
            <a:pPr>
              <a:buNone/>
            </a:pPr>
            <a:r>
              <a:rPr lang="en-US" sz="2200" b="1" dirty="0" smtClean="0"/>
              <a:t>Building on these Investments in Exchange Server 2010</a:t>
            </a:r>
          </a:p>
          <a:p>
            <a:pPr marL="396875" indent="-396875" eaLnBrk="0" hangingPunct="0">
              <a:spcBef>
                <a:spcPts val="75"/>
              </a:spcBef>
              <a:buSzPct val="80000"/>
              <a:buBlip>
                <a:blip r:embed="rId3"/>
              </a:buBlip>
              <a:defRPr/>
            </a:pPr>
            <a:r>
              <a:rPr lang="en-US" sz="2400" dirty="0" smtClean="0"/>
              <a:t>Choice of solution delivery with addition of hosted service</a:t>
            </a:r>
          </a:p>
          <a:p>
            <a:pPr marL="396875" indent="-396875" eaLnBrk="0" hangingPunct="0">
              <a:spcBef>
                <a:spcPts val="75"/>
              </a:spcBef>
              <a:buSzPct val="80000"/>
              <a:buBlip>
                <a:blip r:embed="rId3"/>
              </a:buBlip>
              <a:defRPr/>
            </a:pPr>
            <a:r>
              <a:rPr lang="en-US" sz="2400" dirty="0" smtClean="0"/>
              <a:t>Single platform for High Availability and Disaster Recovery</a:t>
            </a:r>
          </a:p>
          <a:p>
            <a:pPr marL="396875" indent="-396875" eaLnBrk="0" hangingPunct="0">
              <a:spcBef>
                <a:spcPts val="75"/>
              </a:spcBef>
              <a:buSzPct val="80000"/>
              <a:buBlip>
                <a:blip r:embed="rId3"/>
              </a:buBlip>
              <a:defRPr/>
            </a:pPr>
            <a:r>
              <a:rPr lang="en-US" sz="2400" dirty="0" smtClean="0"/>
              <a:t>Role-based Administration and User Self-Service</a:t>
            </a:r>
          </a:p>
        </p:txBody>
      </p:sp>
      <p:sp>
        <p:nvSpPr>
          <p:cNvPr id="14" name="Rounded Rectangle 13"/>
          <p:cNvSpPr/>
          <p:nvPr/>
        </p:nvSpPr>
        <p:spPr bwMode="auto">
          <a:xfrm>
            <a:off x="-208344" y="1147069"/>
            <a:ext cx="9560688" cy="882953"/>
          </a:xfrm>
          <a:prstGeom prst="roundRect">
            <a:avLst>
              <a:gd name="adj" fmla="val 9033"/>
            </a:avLst>
          </a:prstGeom>
          <a:gradFill>
            <a:gsLst>
              <a:gs pos="0">
                <a:schemeClr val="accent2"/>
              </a:gs>
              <a:gs pos="80000">
                <a:schemeClr val="accent2"/>
              </a:gs>
              <a:gs pos="100000">
                <a:schemeClr val="accent2"/>
              </a:gs>
            </a:gsLst>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182880" tIns="45718" rIns="182880" bIns="45718" numCol="1" rtlCol="0" anchor="ctr" anchorCtr="0" compatLnSpc="1">
            <a:prstTxWarp prst="textNoShape">
              <a:avLst/>
            </a:prstTxWarp>
          </a:bodyPr>
          <a:lstStyle/>
          <a:p>
            <a:pPr algn="ctr" defTabSz="914099"/>
            <a:r>
              <a:rPr lang="en-US" sz="2400" dirty="0" smtClean="0">
                <a:solidFill>
                  <a:srgbClr val="FFFFFF"/>
                </a:solidFill>
                <a:effectLst>
                  <a:outerShdw blurRad="38100" dist="38100" dir="2700000" algn="tl">
                    <a:srgbClr val="000000">
                      <a:alpha val="43137"/>
                    </a:srgbClr>
                  </a:outerShdw>
                </a:effectLst>
                <a:latin typeface="Segoe" pitchFamily="34" charset="0"/>
              </a:rPr>
              <a:t>Provide the flexibility needed to operate a scalable, high performing, and easy to administer messaging infrastructure</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dissolve">
                                      <p:cBhvr>
                                        <p:cTn id="10" dur="500"/>
                                        <p:tgtEl>
                                          <p:spTgt spid="7">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dissolve">
                                      <p:cBhvr>
                                        <p:cTn id="13" dur="500"/>
                                        <p:tgtEl>
                                          <p:spTgt spid="7">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dissolve">
                                      <p:cBhvr>
                                        <p:cTn id="16" dur="500"/>
                                        <p:tgtEl>
                                          <p:spTgt spid="7">
                                            <p:txEl>
                                              <p:pRg st="3" end="3"/>
                                            </p:txEl>
                                          </p:spTgt>
                                        </p:tgtEl>
                                      </p:cBhvr>
                                    </p:animEffect>
                                  </p:childTnLst>
                                </p:cTn>
                              </p:par>
                            </p:childTnLst>
                          </p:cTn>
                        </p:par>
                        <p:par>
                          <p:cTn id="17" fill="hold">
                            <p:stCondLst>
                              <p:cond delay="500"/>
                            </p:stCondLst>
                            <p:childTnLst>
                              <p:par>
                                <p:cTn id="18" presetID="9" presetClass="entr" presetSubtype="0" fill="hold" nodeType="afterEffect">
                                  <p:stCondLst>
                                    <p:cond delay="0"/>
                                  </p:stCondLst>
                                  <p:childTnLst>
                                    <p:set>
                                      <p:cBhvr>
                                        <p:cTn id="19" dur="1" fill="hold">
                                          <p:stCondLst>
                                            <p:cond delay="0"/>
                                          </p:stCondLst>
                                        </p:cTn>
                                        <p:tgtEl>
                                          <p:spTgt spid="7">
                                            <p:txEl>
                                              <p:pRg st="4" end="4"/>
                                            </p:txEl>
                                          </p:spTgt>
                                        </p:tgtEl>
                                        <p:attrNameLst>
                                          <p:attrName>style.visibility</p:attrName>
                                        </p:attrNameLst>
                                      </p:cBhvr>
                                      <p:to>
                                        <p:strVal val="visible"/>
                                      </p:to>
                                    </p:set>
                                    <p:animEffect transition="in" filter="dissolve">
                                      <p:cBhvr>
                                        <p:cTn id="20" dur="500"/>
                                        <p:tgtEl>
                                          <p:spTgt spid="7">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animEffect transition="in" filter="dissolve">
                                      <p:cBhvr>
                                        <p:cTn id="23" dur="500"/>
                                        <p:tgtEl>
                                          <p:spTgt spid="7">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7">
                                            <p:txEl>
                                              <p:pRg st="6" end="6"/>
                                            </p:txEl>
                                          </p:spTgt>
                                        </p:tgtEl>
                                        <p:attrNameLst>
                                          <p:attrName>style.visibility</p:attrName>
                                        </p:attrNameLst>
                                      </p:cBhvr>
                                      <p:to>
                                        <p:strVal val="visible"/>
                                      </p:to>
                                    </p:set>
                                    <p:animEffect transition="in" filter="dissolve">
                                      <p:cBhvr>
                                        <p:cTn id="26" dur="500"/>
                                        <p:tgtEl>
                                          <p:spTgt spid="7">
                                            <p:txEl>
                                              <p:pRg st="6" end="6"/>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animEffect transition="in" filter="dissolve">
                                      <p:cBhvr>
                                        <p:cTn id="29"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quot;GLASS&quot;; White to Transparent Linear; Shadow; 1pt stroke;"/>
          <p:cNvSpPr/>
          <p:nvPr/>
        </p:nvSpPr>
        <p:spPr bwMode="auto">
          <a:xfrm>
            <a:off x="6172200" y="2514600"/>
            <a:ext cx="1777284" cy="2057400"/>
          </a:xfrm>
          <a:prstGeom prst="roundRect">
            <a:avLst>
              <a:gd name="adj" fmla="val 0"/>
            </a:avLst>
          </a:prstGeom>
          <a:blipFill dpi="0" rotWithShape="1">
            <a:blip r:embed="rId3" cstate="print">
              <a:alphaModFix amt="9000"/>
            </a:blip>
            <a:srcRect/>
            <a:tile tx="0" ty="0" sx="100000" sy="100000" flip="none" algn="tl"/>
          </a:blipFill>
          <a:ln w="19050" cap="flat" cmpd="sng" algn="ctr">
            <a:solidFill>
              <a:srgbClr val="FFFFFF">
                <a:alpha val="23922"/>
              </a:srgb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defTabSz="914400"/>
            <a:endParaRPr lang="en-US" sz="1800" kern="0" dirty="0" smtClean="0">
              <a:solidFill>
                <a:sysClr val="windowText" lastClr="000000"/>
              </a:solidFill>
            </a:endParaRPr>
          </a:p>
        </p:txBody>
      </p:sp>
      <p:sp>
        <p:nvSpPr>
          <p:cNvPr id="39" name="&quot;GLASS&quot;; White to Transparent Linear; Shadow; 1pt stroke;"/>
          <p:cNvSpPr/>
          <p:nvPr/>
        </p:nvSpPr>
        <p:spPr bwMode="auto">
          <a:xfrm>
            <a:off x="1091484" y="2514600"/>
            <a:ext cx="3124200" cy="2057400"/>
          </a:xfrm>
          <a:prstGeom prst="roundRect">
            <a:avLst>
              <a:gd name="adj" fmla="val 0"/>
            </a:avLst>
          </a:prstGeom>
          <a:blipFill dpi="0" rotWithShape="1">
            <a:blip r:embed="rId3" cstate="print">
              <a:alphaModFix amt="9000"/>
            </a:blip>
            <a:srcRect/>
            <a:tile tx="0" ty="0" sx="100000" sy="100000" flip="none" algn="tl"/>
          </a:blipFill>
          <a:ln w="19050" cap="flat" cmpd="sng" algn="ctr">
            <a:solidFill>
              <a:srgbClr val="FFFFFF">
                <a:alpha val="23922"/>
              </a:srgb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defTabSz="914400"/>
            <a:endParaRPr lang="en-US" sz="1800" kern="0" dirty="0" smtClean="0">
              <a:solidFill>
                <a:sysClr val="windowText" lastClr="000000"/>
              </a:solidFill>
            </a:endParaRPr>
          </a:p>
        </p:txBody>
      </p:sp>
      <p:sp>
        <p:nvSpPr>
          <p:cNvPr id="56" name="Rectangle 55"/>
          <p:cNvSpPr/>
          <p:nvPr/>
        </p:nvSpPr>
        <p:spPr>
          <a:xfrm>
            <a:off x="1743075" y="2830473"/>
            <a:ext cx="731520" cy="1600200"/>
          </a:xfrm>
          <a:prstGeom prst="rect">
            <a:avLst/>
          </a:prstGeom>
          <a:solidFill>
            <a:srgbClr val="38628A"/>
          </a:solidFill>
          <a:ln w="12700" cmpd="sng">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1200" b="1" kern="1200" dirty="0">
                <a:solidFill>
                  <a:prstClr val="white"/>
                </a:solidFill>
                <a:latin typeface="Calibri"/>
                <a:ea typeface="+mn-ea"/>
                <a:cs typeface="+mn-cs"/>
              </a:rPr>
              <a:t>Mailbox </a:t>
            </a:r>
            <a:r>
              <a:rPr lang="en-US" sz="1200" b="1" kern="1200" dirty="0" smtClean="0">
                <a:solidFill>
                  <a:prstClr val="white"/>
                </a:solidFill>
                <a:latin typeface="Calibri"/>
                <a:ea typeface="+mn-ea"/>
                <a:cs typeface="+mn-cs"/>
              </a:rPr>
              <a:t>Server</a:t>
            </a:r>
          </a:p>
          <a:p>
            <a:pPr algn="ctr" rtl="0"/>
            <a:endParaRPr lang="en-US" sz="1200" b="1" kern="1200" dirty="0" smtClean="0">
              <a:solidFill>
                <a:prstClr val="white"/>
              </a:solidFill>
              <a:effectLst>
                <a:outerShdw blurRad="38100" dist="38100" dir="2700000" algn="tl">
                  <a:srgbClr val="000000">
                    <a:alpha val="43137"/>
                  </a:srgbClr>
                </a:outerShdw>
              </a:effectLst>
              <a:latin typeface="Calibri"/>
              <a:ea typeface="+mn-ea"/>
              <a:cs typeface="+mn-cs"/>
            </a:endParaRPr>
          </a:p>
          <a:p>
            <a:pPr algn="ctr" rtl="0"/>
            <a:endParaRPr lang="en-US" sz="1200" b="1" dirty="0" smtClean="0">
              <a:solidFill>
                <a:prstClr val="white"/>
              </a:solidFill>
              <a:effectLst>
                <a:outerShdw blurRad="38100" dist="38100" dir="2700000" algn="tl">
                  <a:srgbClr val="000000">
                    <a:alpha val="43137"/>
                  </a:srgbClr>
                </a:outerShdw>
              </a:effectLst>
              <a:latin typeface="Calibri"/>
            </a:endParaRPr>
          </a:p>
          <a:p>
            <a:pPr algn="ctr" rtl="0"/>
            <a:endParaRPr lang="en-US" sz="1200" b="1" kern="1200" dirty="0" smtClean="0">
              <a:solidFill>
                <a:prstClr val="white"/>
              </a:solidFill>
              <a:effectLst>
                <a:outerShdw blurRad="38100" dist="38100" dir="2700000" algn="tl">
                  <a:srgbClr val="000000">
                    <a:alpha val="43137"/>
                  </a:srgbClr>
                </a:outerShdw>
              </a:effectLst>
              <a:latin typeface="Calibri"/>
              <a:ea typeface="+mn-ea"/>
              <a:cs typeface="+mn-cs"/>
            </a:endParaRPr>
          </a:p>
          <a:p>
            <a:pPr algn="ctr" rtl="0"/>
            <a:endParaRPr lang="en-US" sz="1200" b="1" dirty="0" smtClean="0">
              <a:solidFill>
                <a:prstClr val="white"/>
              </a:solidFill>
              <a:effectLst>
                <a:outerShdw blurRad="38100" dist="38100" dir="2700000" algn="tl">
                  <a:srgbClr val="000000">
                    <a:alpha val="43137"/>
                  </a:srgbClr>
                </a:outerShdw>
              </a:effectLst>
              <a:latin typeface="Calibri"/>
            </a:endParaRPr>
          </a:p>
          <a:p>
            <a:pPr algn="ctr" rtl="0"/>
            <a:endParaRPr lang="en-US" sz="1200" b="1" kern="1200" dirty="0" smtClean="0">
              <a:solidFill>
                <a:prstClr val="white"/>
              </a:solidFill>
              <a:effectLst>
                <a:outerShdw blurRad="38100" dist="38100" dir="2700000" algn="tl">
                  <a:srgbClr val="000000">
                    <a:alpha val="43137"/>
                  </a:srgbClr>
                </a:outerShdw>
              </a:effectLst>
              <a:latin typeface="Calibri"/>
              <a:ea typeface="+mn-ea"/>
              <a:cs typeface="+mn-cs"/>
            </a:endParaRPr>
          </a:p>
          <a:p>
            <a:pPr algn="ctr" rtl="0"/>
            <a:endParaRPr lang="en-US" sz="1200" b="1" kern="1200" dirty="0">
              <a:solidFill>
                <a:prstClr val="white"/>
              </a:solidFill>
              <a:effectLst>
                <a:outerShdw blurRad="38100" dist="38100" dir="2700000" algn="tl">
                  <a:srgbClr val="000000">
                    <a:alpha val="43137"/>
                  </a:srgbClr>
                </a:outerShdw>
              </a:effectLst>
              <a:latin typeface="Calibri"/>
              <a:ea typeface="+mn-ea"/>
              <a:cs typeface="+mn-cs"/>
            </a:endParaRPr>
          </a:p>
        </p:txBody>
      </p:sp>
      <p:sp>
        <p:nvSpPr>
          <p:cNvPr id="2" name="Title 1"/>
          <p:cNvSpPr>
            <a:spLocks noGrp="1"/>
          </p:cNvSpPr>
          <p:nvPr>
            <p:ph type="title"/>
          </p:nvPr>
        </p:nvSpPr>
        <p:spPr/>
        <p:txBody>
          <a:bodyPr/>
          <a:lstStyle/>
          <a:p>
            <a:r>
              <a:rPr dirty="0" smtClean="0"/>
              <a:t>Continuous Availability</a:t>
            </a:r>
            <a:endParaRPr lang="en-US" dirty="0"/>
          </a:p>
        </p:txBody>
      </p:sp>
      <p:sp>
        <p:nvSpPr>
          <p:cNvPr id="71" name="Text Placeholder 70"/>
          <p:cNvSpPr>
            <a:spLocks noGrp="1"/>
          </p:cNvSpPr>
          <p:nvPr>
            <p:ph type="body" sz="quarter" idx="10"/>
          </p:nvPr>
        </p:nvSpPr>
        <p:spPr>
          <a:xfrm>
            <a:off x="381000" y="4998184"/>
            <a:ext cx="8382000" cy="1631216"/>
          </a:xfrm>
        </p:spPr>
        <p:txBody>
          <a:bodyPr/>
          <a:lstStyle/>
          <a:p>
            <a:r>
              <a:rPr lang="en-US" sz="2000" dirty="0" smtClean="0">
                <a:effectLst>
                  <a:outerShdw blurRad="38100" dist="38100" dir="2700000" algn="tl">
                    <a:srgbClr val="000000">
                      <a:alpha val="43137"/>
                    </a:srgbClr>
                  </a:outerShdw>
                </a:effectLst>
              </a:rPr>
              <a:t>Evolution of Continuous Replication technology</a:t>
            </a:r>
          </a:p>
          <a:p>
            <a:r>
              <a:rPr lang="en-US" sz="2000" dirty="0" smtClean="0">
                <a:effectLst>
                  <a:outerShdw blurRad="38100" dist="38100" dir="2700000" algn="tl">
                    <a:srgbClr val="000000">
                      <a:alpha val="43137"/>
                    </a:srgbClr>
                  </a:outerShdw>
                </a:effectLst>
              </a:rPr>
              <a:t>Easier than traditional clustering to deploy and manage</a:t>
            </a:r>
          </a:p>
          <a:p>
            <a:r>
              <a:rPr lang="en-US" sz="2000" dirty="0" smtClean="0">
                <a:effectLst>
                  <a:outerShdw blurRad="38100" dist="38100" dir="2700000" algn="tl">
                    <a:srgbClr val="000000">
                      <a:alpha val="43137"/>
                    </a:srgbClr>
                  </a:outerShdw>
                </a:effectLst>
              </a:rPr>
              <a:t>Allows each database to have 16 replicated copies</a:t>
            </a:r>
          </a:p>
          <a:p>
            <a:r>
              <a:rPr lang="en-US" sz="2000" dirty="0" smtClean="0">
                <a:effectLst>
                  <a:outerShdw blurRad="38100" dist="38100" dir="2700000" algn="tl">
                    <a:srgbClr val="000000">
                      <a:alpha val="43137"/>
                    </a:srgbClr>
                  </a:outerShdw>
                </a:effectLst>
              </a:rPr>
              <a:t>Provides full redundancy of Exchange roles on as few as two servers</a:t>
            </a:r>
          </a:p>
          <a:p>
            <a:r>
              <a:rPr lang="en-US" sz="2000" smtClean="0">
                <a:effectLst>
                  <a:outerShdw blurRad="38100" dist="38100" dir="2700000" algn="tl">
                    <a:srgbClr val="000000">
                      <a:alpha val="43137"/>
                    </a:srgbClr>
                  </a:outerShdw>
                </a:effectLst>
              </a:rPr>
              <a:t>Capabilities of CCR and SCR combined into one platform</a:t>
            </a:r>
            <a:endParaRPr lang="en-US" sz="2000" dirty="0" smtClean="0">
              <a:effectLst>
                <a:outerShdw blurRad="38100" dist="38100" dir="2700000" algn="tl">
                  <a:srgbClr val="000000">
                    <a:alpha val="43137"/>
                  </a:srgbClr>
                </a:outerShdw>
              </a:effectLst>
            </a:endParaRPr>
          </a:p>
        </p:txBody>
      </p:sp>
      <p:sp>
        <p:nvSpPr>
          <p:cNvPr id="69" name="Text Placeholder 2"/>
          <p:cNvSpPr txBox="1">
            <a:spLocks/>
          </p:cNvSpPr>
          <p:nvPr/>
        </p:nvSpPr>
        <p:spPr>
          <a:xfrm>
            <a:off x="381000" y="1063423"/>
            <a:ext cx="8382000" cy="984885"/>
          </a:xfrm>
          <a:prstGeom prst="rect">
            <a:avLst/>
          </a:prstGeom>
        </p:spPr>
        <p:txBody>
          <a:bodyPr vert="horz" lIns="0" tIns="0" rIns="0" bIns="0" rtlCol="0">
            <a:spAutoFit/>
          </a:bodyPr>
          <a:lstStyle/>
          <a:p>
            <a:pPr algn="ctr">
              <a:buNone/>
              <a:defRPr/>
            </a:pPr>
            <a:r>
              <a:rPr lang="en-US" sz="3200" i="1" dirty="0" smtClean="0">
                <a:effectLst>
                  <a:outerShdw blurRad="38100" dist="38100" dir="2700000" algn="tl">
                    <a:srgbClr val="000000">
                      <a:alpha val="43137"/>
                    </a:srgbClr>
                  </a:outerShdw>
                </a:effectLst>
              </a:rPr>
              <a:t>Simplified Mailbox High Availability and Disaster Recovery with New Unified Platform</a:t>
            </a:r>
            <a:endParaRPr lang="en-US" sz="3200" i="1" dirty="0">
              <a:effectLst>
                <a:outerShdw blurRad="38100" dist="38100" dir="2700000" algn="tl">
                  <a:srgbClr val="000000">
                    <a:alpha val="43137"/>
                  </a:srgbClr>
                </a:outerShdw>
              </a:effectLst>
            </a:endParaRPr>
          </a:p>
        </p:txBody>
      </p:sp>
      <p:sp>
        <p:nvSpPr>
          <p:cNvPr id="148" name="Rectangle 147"/>
          <p:cNvSpPr/>
          <p:nvPr/>
        </p:nvSpPr>
        <p:spPr>
          <a:xfrm>
            <a:off x="1874108" y="3376370"/>
            <a:ext cx="475488" cy="164592"/>
          </a:xfrm>
          <a:prstGeom prst="rect">
            <a:avLst/>
          </a:prstGeom>
          <a:solidFill>
            <a:srgbClr val="00B050"/>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chemeClr val="tx1"/>
                </a:solidFill>
                <a:latin typeface="Calibri"/>
                <a:ea typeface="+mn-ea"/>
                <a:cs typeface="+mn-cs"/>
              </a:rPr>
              <a:t>DB1</a:t>
            </a:r>
            <a:endParaRPr lang="en-US" sz="1100" b="1" kern="1200" dirty="0">
              <a:solidFill>
                <a:schemeClr val="tx1"/>
              </a:solidFill>
              <a:latin typeface="Calibri"/>
              <a:ea typeface="+mn-ea"/>
              <a:cs typeface="+mn-cs"/>
            </a:endParaRPr>
          </a:p>
        </p:txBody>
      </p:sp>
      <p:sp>
        <p:nvSpPr>
          <p:cNvPr id="149" name="Rectangle 148"/>
          <p:cNvSpPr/>
          <p:nvPr/>
        </p:nvSpPr>
        <p:spPr>
          <a:xfrm>
            <a:off x="1874448" y="3780429"/>
            <a:ext cx="475488" cy="164592"/>
          </a:xfrm>
          <a:prstGeom prst="rect">
            <a:avLst/>
          </a:prstGeom>
          <a:solidFill>
            <a:srgbClr val="FF0000"/>
          </a:solidFill>
          <a:ln>
            <a:noFill/>
          </a:ln>
          <a:effectLst>
            <a:glow rad="1397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chemeClr val="tx1"/>
                </a:solidFill>
                <a:latin typeface="Calibri"/>
                <a:ea typeface="+mn-ea"/>
                <a:cs typeface="+mn-cs"/>
              </a:rPr>
              <a:t>DB3</a:t>
            </a:r>
            <a:endParaRPr lang="en-US" sz="1100" b="1" kern="1200" dirty="0">
              <a:solidFill>
                <a:schemeClr val="tx1"/>
              </a:solidFill>
              <a:latin typeface="Calibri"/>
              <a:ea typeface="+mn-ea"/>
              <a:cs typeface="+mn-cs"/>
            </a:endParaRPr>
          </a:p>
        </p:txBody>
      </p:sp>
      <p:sp>
        <p:nvSpPr>
          <p:cNvPr id="150" name="Rectangle 149"/>
          <p:cNvSpPr/>
          <p:nvPr/>
        </p:nvSpPr>
        <p:spPr>
          <a:xfrm>
            <a:off x="1874448" y="3580149"/>
            <a:ext cx="475488" cy="164592"/>
          </a:xfrm>
          <a:prstGeom prst="rect">
            <a:avLst/>
          </a:prstGeom>
          <a:solidFill>
            <a:srgbClr val="00B050"/>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chemeClr val="tx1"/>
                </a:solidFill>
                <a:latin typeface="Calibri"/>
                <a:ea typeface="+mn-ea"/>
                <a:cs typeface="+mn-cs"/>
              </a:rPr>
              <a:t>DB2</a:t>
            </a:r>
            <a:endParaRPr lang="en-US" sz="1100" b="1" kern="1200" dirty="0">
              <a:solidFill>
                <a:schemeClr val="tx1"/>
              </a:solidFill>
              <a:latin typeface="Calibri"/>
              <a:ea typeface="+mn-ea"/>
              <a:cs typeface="+mn-cs"/>
            </a:endParaRPr>
          </a:p>
        </p:txBody>
      </p:sp>
      <p:sp>
        <p:nvSpPr>
          <p:cNvPr id="151" name="Rectangle 150"/>
          <p:cNvSpPr/>
          <p:nvPr/>
        </p:nvSpPr>
        <p:spPr>
          <a:xfrm>
            <a:off x="1874448" y="3980460"/>
            <a:ext cx="475488" cy="164592"/>
          </a:xfrm>
          <a:prstGeom prst="rect">
            <a:avLst/>
          </a:prstGeom>
          <a:solidFill>
            <a:srgbClr val="00B050"/>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chemeClr val="tx1"/>
                </a:solidFill>
                <a:latin typeface="Calibri"/>
                <a:ea typeface="+mn-ea"/>
                <a:cs typeface="+mn-cs"/>
              </a:rPr>
              <a:t>DB4</a:t>
            </a:r>
            <a:endParaRPr lang="en-US" sz="1100" b="1" kern="1200" dirty="0">
              <a:solidFill>
                <a:schemeClr val="tx1"/>
              </a:solidFill>
              <a:latin typeface="Calibri"/>
              <a:ea typeface="+mn-ea"/>
              <a:cs typeface="+mn-cs"/>
            </a:endParaRPr>
          </a:p>
        </p:txBody>
      </p:sp>
      <p:sp>
        <p:nvSpPr>
          <p:cNvPr id="162" name="Rectangle 161"/>
          <p:cNvSpPr/>
          <p:nvPr/>
        </p:nvSpPr>
        <p:spPr>
          <a:xfrm>
            <a:off x="1874108" y="4186788"/>
            <a:ext cx="475488" cy="164592"/>
          </a:xfrm>
          <a:prstGeom prst="rect">
            <a:avLst/>
          </a:prstGeom>
          <a:solidFill>
            <a:srgbClr val="00B050"/>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chemeClr val="tx1"/>
                </a:solidFill>
                <a:latin typeface="Calibri"/>
                <a:ea typeface="+mn-ea"/>
                <a:cs typeface="+mn-cs"/>
              </a:rPr>
              <a:t>DB5</a:t>
            </a:r>
            <a:endParaRPr lang="en-US" sz="1100" b="1" kern="1200" dirty="0">
              <a:solidFill>
                <a:schemeClr val="tx1"/>
              </a:solidFill>
              <a:latin typeface="Calibri"/>
              <a:ea typeface="+mn-ea"/>
              <a:cs typeface="+mn-cs"/>
            </a:endParaRPr>
          </a:p>
        </p:txBody>
      </p:sp>
      <p:cxnSp>
        <p:nvCxnSpPr>
          <p:cNvPr id="61" name="Straight Arrow Connector 60"/>
          <p:cNvCxnSpPr/>
          <p:nvPr/>
        </p:nvCxnSpPr>
        <p:spPr>
          <a:xfrm rot="10800000" flipV="1">
            <a:off x="3467101" y="3185480"/>
            <a:ext cx="3171825" cy="7951"/>
          </a:xfrm>
          <a:prstGeom prst="straightConnector1">
            <a:avLst/>
          </a:prstGeom>
          <a:ln w="19050">
            <a:solidFill>
              <a:srgbClr val="FFC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79" name="Straight Arrow Connector 178"/>
          <p:cNvCxnSpPr>
            <a:endCxn id="189" idx="0"/>
          </p:cNvCxnSpPr>
          <p:nvPr/>
        </p:nvCxnSpPr>
        <p:spPr>
          <a:xfrm>
            <a:off x="1714500" y="2728281"/>
            <a:ext cx="5648325" cy="1588"/>
          </a:xfrm>
          <a:prstGeom prst="straightConnector1">
            <a:avLst/>
          </a:prstGeom>
          <a:ln w="19050">
            <a:solidFill>
              <a:srgbClr val="FFC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82" name="Straight Arrow Connector 181"/>
          <p:cNvCxnSpPr/>
          <p:nvPr/>
        </p:nvCxnSpPr>
        <p:spPr>
          <a:xfrm rot="10800000" flipV="1">
            <a:off x="2513426" y="3185481"/>
            <a:ext cx="256032" cy="7951"/>
          </a:xfrm>
          <a:prstGeom prst="straightConnector1">
            <a:avLst/>
          </a:prstGeom>
          <a:ln w="19050">
            <a:solidFill>
              <a:srgbClr val="FFC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89" name="Arc 188"/>
          <p:cNvSpPr/>
          <p:nvPr/>
        </p:nvSpPr>
        <p:spPr>
          <a:xfrm>
            <a:off x="7134225" y="2728281"/>
            <a:ext cx="457200" cy="457200"/>
          </a:xfrm>
          <a:prstGeom prst="arc">
            <a:avLst/>
          </a:prstGeom>
          <a:ln w="19050">
            <a:solidFill>
              <a:srgbClr val="FFC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1" name="Arc 190"/>
          <p:cNvSpPr/>
          <p:nvPr/>
        </p:nvSpPr>
        <p:spPr>
          <a:xfrm rot="5400000">
            <a:off x="7187564" y="2770191"/>
            <a:ext cx="436245" cy="371475"/>
          </a:xfrm>
          <a:prstGeom prst="arc">
            <a:avLst/>
          </a:prstGeom>
          <a:ln w="19050">
            <a:solidFill>
              <a:srgbClr val="FFC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2" name="Arc 191"/>
          <p:cNvSpPr/>
          <p:nvPr/>
        </p:nvSpPr>
        <p:spPr>
          <a:xfrm rot="10800000">
            <a:off x="1531208" y="2728281"/>
            <a:ext cx="457200" cy="457200"/>
          </a:xfrm>
          <a:prstGeom prst="arc">
            <a:avLst/>
          </a:prstGeom>
          <a:ln w="19050">
            <a:solidFill>
              <a:srgbClr val="FFC000"/>
            </a:solidFill>
            <a:prstDash val="sysDot"/>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3" name="Arc 192"/>
          <p:cNvSpPr/>
          <p:nvPr/>
        </p:nvSpPr>
        <p:spPr>
          <a:xfrm rot="16200000">
            <a:off x="1502244" y="2758956"/>
            <a:ext cx="436245" cy="371475"/>
          </a:xfrm>
          <a:prstGeom prst="arc">
            <a:avLst/>
          </a:prstGeom>
          <a:ln w="19050">
            <a:solidFill>
              <a:srgbClr val="FFC000"/>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4" name="TextBox 193"/>
          <p:cNvSpPr txBox="1"/>
          <p:nvPr/>
        </p:nvSpPr>
        <p:spPr>
          <a:xfrm>
            <a:off x="94488" y="3508093"/>
            <a:ext cx="1371600" cy="646331"/>
          </a:xfrm>
          <a:prstGeom prst="rect">
            <a:avLst/>
          </a:prstGeom>
          <a:noFill/>
        </p:spPr>
        <p:txBody>
          <a:bodyPr wrap="square" rtlCol="0">
            <a:spAutoFit/>
          </a:bodyPr>
          <a:lstStyle/>
          <a:p>
            <a:pPr algn="r"/>
            <a:r>
              <a:rPr lang="en-US" sz="1200" dirty="0" smtClean="0">
                <a:effectLst>
                  <a:glow rad="101600">
                    <a:schemeClr val="bg1">
                      <a:lumMod val="95000"/>
                      <a:lumOff val="5000"/>
                      <a:alpha val="60000"/>
                    </a:schemeClr>
                  </a:glow>
                </a:effectLst>
              </a:rPr>
              <a:t>Recover quickly from disk and database failures</a:t>
            </a:r>
            <a:endParaRPr lang="en-US" sz="1200" dirty="0">
              <a:effectLst>
                <a:glow rad="101600">
                  <a:schemeClr val="bg1">
                    <a:lumMod val="95000"/>
                    <a:lumOff val="5000"/>
                    <a:alpha val="60000"/>
                  </a:schemeClr>
                </a:glow>
              </a:effectLst>
            </a:endParaRPr>
          </a:p>
        </p:txBody>
      </p:sp>
      <p:cxnSp>
        <p:nvCxnSpPr>
          <p:cNvPr id="197" name="Straight Arrow Connector 196"/>
          <p:cNvCxnSpPr/>
          <p:nvPr/>
        </p:nvCxnSpPr>
        <p:spPr>
          <a:xfrm>
            <a:off x="1457325" y="3822783"/>
            <a:ext cx="381000" cy="76200"/>
          </a:xfrm>
          <a:prstGeom prst="straightConnector1">
            <a:avLst/>
          </a:prstGeom>
          <a:ln cap="flat" cmpd="sng">
            <a:solidFill>
              <a:srgbClr val="FFC000"/>
            </a:solidFill>
            <a:headEnd type="none" w="med" len="med"/>
            <a:tailEnd type="triangl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199" name="Straight Arrow Connector 198"/>
          <p:cNvCxnSpPr/>
          <p:nvPr/>
        </p:nvCxnSpPr>
        <p:spPr>
          <a:xfrm rot="10800000">
            <a:off x="7581900" y="3136983"/>
            <a:ext cx="457200" cy="152400"/>
          </a:xfrm>
          <a:prstGeom prst="straightConnector1">
            <a:avLst/>
          </a:prstGeom>
          <a:ln cap="flat" cmpd="sng">
            <a:solidFill>
              <a:srgbClr val="FFC000"/>
            </a:solidFill>
            <a:headEnd type="none" w="med" len="med"/>
            <a:tailEnd type="triangl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50" name="Rectangle 49"/>
          <p:cNvSpPr/>
          <p:nvPr/>
        </p:nvSpPr>
        <p:spPr>
          <a:xfrm>
            <a:off x="2771775" y="2830473"/>
            <a:ext cx="731520" cy="1600200"/>
          </a:xfrm>
          <a:prstGeom prst="rect">
            <a:avLst/>
          </a:prstGeom>
          <a:solidFill>
            <a:srgbClr val="38628A"/>
          </a:solidFill>
          <a:ln w="12700" cmpd="sng">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1200" b="1" kern="1200" dirty="0">
                <a:solidFill>
                  <a:prstClr val="white"/>
                </a:solidFill>
                <a:latin typeface="Calibri"/>
                <a:ea typeface="+mn-ea"/>
                <a:cs typeface="+mn-cs"/>
              </a:rPr>
              <a:t>Mailbox </a:t>
            </a:r>
            <a:r>
              <a:rPr lang="en-US" sz="1200" b="1" kern="1200" dirty="0" smtClean="0">
                <a:solidFill>
                  <a:prstClr val="white"/>
                </a:solidFill>
                <a:latin typeface="Calibri"/>
                <a:ea typeface="+mn-ea"/>
                <a:cs typeface="+mn-cs"/>
              </a:rPr>
              <a:t>Server</a:t>
            </a:r>
          </a:p>
          <a:p>
            <a:pPr algn="ctr" rtl="0"/>
            <a:endParaRPr lang="en-US" sz="1200" b="1" kern="1200" dirty="0" smtClean="0">
              <a:solidFill>
                <a:prstClr val="white"/>
              </a:solidFill>
              <a:effectLst>
                <a:outerShdw blurRad="38100" dist="38100" dir="2700000" algn="tl">
                  <a:srgbClr val="000000">
                    <a:alpha val="43137"/>
                  </a:srgbClr>
                </a:outerShdw>
              </a:effectLst>
              <a:latin typeface="Calibri"/>
              <a:ea typeface="+mn-ea"/>
              <a:cs typeface="+mn-cs"/>
            </a:endParaRPr>
          </a:p>
          <a:p>
            <a:pPr algn="ctr" rtl="0"/>
            <a:endParaRPr lang="en-US" sz="1200" b="1" dirty="0" smtClean="0">
              <a:solidFill>
                <a:prstClr val="white"/>
              </a:solidFill>
              <a:effectLst>
                <a:outerShdw blurRad="38100" dist="38100" dir="2700000" algn="tl">
                  <a:srgbClr val="000000">
                    <a:alpha val="43137"/>
                  </a:srgbClr>
                </a:outerShdw>
              </a:effectLst>
              <a:latin typeface="Calibri"/>
            </a:endParaRPr>
          </a:p>
          <a:p>
            <a:pPr algn="ctr" rtl="0"/>
            <a:endParaRPr lang="en-US" sz="1200" b="1" kern="1200" dirty="0" smtClean="0">
              <a:solidFill>
                <a:prstClr val="white"/>
              </a:solidFill>
              <a:effectLst>
                <a:outerShdw blurRad="38100" dist="38100" dir="2700000" algn="tl">
                  <a:srgbClr val="000000">
                    <a:alpha val="43137"/>
                  </a:srgbClr>
                </a:outerShdw>
              </a:effectLst>
              <a:latin typeface="Calibri"/>
              <a:ea typeface="+mn-ea"/>
              <a:cs typeface="+mn-cs"/>
            </a:endParaRPr>
          </a:p>
          <a:p>
            <a:pPr algn="ctr" rtl="0"/>
            <a:endParaRPr lang="en-US" sz="1200" b="1" dirty="0" smtClean="0">
              <a:solidFill>
                <a:prstClr val="white"/>
              </a:solidFill>
              <a:effectLst>
                <a:outerShdw blurRad="38100" dist="38100" dir="2700000" algn="tl">
                  <a:srgbClr val="000000">
                    <a:alpha val="43137"/>
                  </a:srgbClr>
                </a:outerShdw>
              </a:effectLst>
              <a:latin typeface="Calibri"/>
            </a:endParaRPr>
          </a:p>
          <a:p>
            <a:pPr algn="ctr" rtl="0"/>
            <a:endParaRPr lang="en-US" sz="1200" b="1" kern="1200" dirty="0" smtClean="0">
              <a:solidFill>
                <a:prstClr val="white"/>
              </a:solidFill>
              <a:effectLst>
                <a:outerShdw blurRad="38100" dist="38100" dir="2700000" algn="tl">
                  <a:srgbClr val="000000">
                    <a:alpha val="43137"/>
                  </a:srgbClr>
                </a:outerShdw>
              </a:effectLst>
              <a:latin typeface="Calibri"/>
              <a:ea typeface="+mn-ea"/>
              <a:cs typeface="+mn-cs"/>
            </a:endParaRPr>
          </a:p>
          <a:p>
            <a:pPr algn="ctr" rtl="0"/>
            <a:endParaRPr lang="en-US" sz="1200" b="1" kern="1200" dirty="0">
              <a:solidFill>
                <a:prstClr val="white"/>
              </a:solidFill>
              <a:effectLst>
                <a:outerShdw blurRad="38100" dist="38100" dir="2700000" algn="tl">
                  <a:srgbClr val="000000">
                    <a:alpha val="43137"/>
                  </a:srgbClr>
                </a:outerShdw>
              </a:effectLst>
              <a:latin typeface="Calibri"/>
              <a:ea typeface="+mn-ea"/>
              <a:cs typeface="+mn-cs"/>
            </a:endParaRPr>
          </a:p>
        </p:txBody>
      </p:sp>
      <p:sp>
        <p:nvSpPr>
          <p:cNvPr id="51" name="Rectangle 50"/>
          <p:cNvSpPr/>
          <p:nvPr/>
        </p:nvSpPr>
        <p:spPr>
          <a:xfrm>
            <a:off x="2895600" y="3392939"/>
            <a:ext cx="475488" cy="164592"/>
          </a:xfrm>
          <a:prstGeom prst="rect">
            <a:avLst/>
          </a:prstGeom>
          <a:solidFill>
            <a:srgbClr val="FFF2CC">
              <a:alpha val="47843"/>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rgbClr val="38628A"/>
                </a:solidFill>
                <a:latin typeface="Calibri"/>
                <a:ea typeface="+mn-ea"/>
                <a:cs typeface="+mn-cs"/>
              </a:rPr>
              <a:t>DB1</a:t>
            </a:r>
            <a:endParaRPr lang="en-US" sz="1100" b="1" kern="1200" dirty="0">
              <a:solidFill>
                <a:srgbClr val="38628A"/>
              </a:solidFill>
              <a:latin typeface="Calibri"/>
              <a:ea typeface="+mn-ea"/>
              <a:cs typeface="+mn-cs"/>
            </a:endParaRPr>
          </a:p>
        </p:txBody>
      </p:sp>
      <p:sp>
        <p:nvSpPr>
          <p:cNvPr id="52" name="Rectangle 51"/>
          <p:cNvSpPr/>
          <p:nvPr/>
        </p:nvSpPr>
        <p:spPr>
          <a:xfrm>
            <a:off x="2895600" y="3587711"/>
            <a:ext cx="475488" cy="164592"/>
          </a:xfrm>
          <a:prstGeom prst="rect">
            <a:avLst/>
          </a:prstGeom>
          <a:solidFill>
            <a:srgbClr val="FFF2CC">
              <a:alpha val="47843"/>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rgbClr val="38628A"/>
                </a:solidFill>
                <a:latin typeface="Calibri"/>
                <a:ea typeface="+mn-ea"/>
                <a:cs typeface="+mn-cs"/>
              </a:rPr>
              <a:t>DB2</a:t>
            </a:r>
            <a:endParaRPr lang="en-US" sz="1100" b="1" kern="1200" dirty="0">
              <a:solidFill>
                <a:srgbClr val="38628A"/>
              </a:solidFill>
              <a:latin typeface="Calibri"/>
              <a:ea typeface="+mn-ea"/>
              <a:cs typeface="+mn-cs"/>
            </a:endParaRPr>
          </a:p>
        </p:txBody>
      </p:sp>
      <p:sp>
        <p:nvSpPr>
          <p:cNvPr id="53" name="Rectangle 52"/>
          <p:cNvSpPr/>
          <p:nvPr/>
        </p:nvSpPr>
        <p:spPr>
          <a:xfrm>
            <a:off x="2895600" y="3985927"/>
            <a:ext cx="475488" cy="164592"/>
          </a:xfrm>
          <a:prstGeom prst="rect">
            <a:avLst/>
          </a:prstGeom>
          <a:solidFill>
            <a:srgbClr val="FFF2CC">
              <a:alpha val="47843"/>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rgbClr val="38628A"/>
                </a:solidFill>
                <a:latin typeface="Calibri"/>
                <a:ea typeface="+mn-ea"/>
                <a:cs typeface="+mn-cs"/>
              </a:rPr>
              <a:t>DB4</a:t>
            </a:r>
            <a:endParaRPr lang="en-US" sz="1100" b="1" kern="1200" dirty="0">
              <a:solidFill>
                <a:srgbClr val="38628A"/>
              </a:solidFill>
              <a:latin typeface="Calibri"/>
              <a:ea typeface="+mn-ea"/>
              <a:cs typeface="+mn-cs"/>
            </a:endParaRPr>
          </a:p>
        </p:txBody>
      </p:sp>
      <p:sp>
        <p:nvSpPr>
          <p:cNvPr id="54" name="Rectangle 53"/>
          <p:cNvSpPr/>
          <p:nvPr/>
        </p:nvSpPr>
        <p:spPr>
          <a:xfrm>
            <a:off x="2899864" y="4189881"/>
            <a:ext cx="475488" cy="164592"/>
          </a:xfrm>
          <a:prstGeom prst="rect">
            <a:avLst/>
          </a:prstGeom>
          <a:solidFill>
            <a:srgbClr val="FFF2CC">
              <a:alpha val="47843"/>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rgbClr val="38628A"/>
                </a:solidFill>
                <a:latin typeface="Calibri"/>
                <a:ea typeface="+mn-ea"/>
                <a:cs typeface="+mn-cs"/>
              </a:rPr>
              <a:t>DB5</a:t>
            </a:r>
            <a:endParaRPr lang="en-US" sz="1100" b="1" kern="1200" dirty="0">
              <a:solidFill>
                <a:srgbClr val="38628A"/>
              </a:solidFill>
              <a:latin typeface="Calibri"/>
              <a:ea typeface="+mn-ea"/>
              <a:cs typeface="+mn-cs"/>
            </a:endParaRPr>
          </a:p>
        </p:txBody>
      </p:sp>
      <p:sp>
        <p:nvSpPr>
          <p:cNvPr id="152" name="Right Arrow 151"/>
          <p:cNvSpPr/>
          <p:nvPr/>
        </p:nvSpPr>
        <p:spPr bwMode="auto">
          <a:xfrm>
            <a:off x="2436083" y="3786716"/>
            <a:ext cx="381000" cy="152400"/>
          </a:xfrm>
          <a:prstGeom prst="rightArrow">
            <a:avLst/>
          </a:prstGeom>
          <a:solidFill>
            <a:srgbClr val="FFFF00"/>
          </a:solidFill>
          <a:ln>
            <a:solidFill>
              <a:srgbClr val="00206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60" name="Rectangle 159"/>
          <p:cNvSpPr/>
          <p:nvPr/>
        </p:nvSpPr>
        <p:spPr>
          <a:xfrm>
            <a:off x="2892013" y="3782973"/>
            <a:ext cx="475488" cy="164592"/>
          </a:xfrm>
          <a:prstGeom prst="rect">
            <a:avLst/>
          </a:prstGeom>
          <a:solidFill>
            <a:srgbClr val="00B050"/>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chemeClr val="tx1"/>
                </a:solidFill>
                <a:latin typeface="Calibri"/>
                <a:ea typeface="+mn-ea"/>
                <a:cs typeface="+mn-cs"/>
              </a:rPr>
              <a:t>DB3</a:t>
            </a:r>
            <a:endParaRPr lang="en-US" sz="1100" b="1" kern="1200" dirty="0">
              <a:solidFill>
                <a:schemeClr val="tx1"/>
              </a:solidFill>
              <a:latin typeface="Calibri"/>
              <a:ea typeface="+mn-ea"/>
              <a:cs typeface="+mn-cs"/>
            </a:endParaRPr>
          </a:p>
        </p:txBody>
      </p:sp>
      <p:sp>
        <p:nvSpPr>
          <p:cNvPr id="57" name="Rectangle 56"/>
          <p:cNvSpPr/>
          <p:nvPr/>
        </p:nvSpPr>
        <p:spPr>
          <a:xfrm>
            <a:off x="6631426" y="2830473"/>
            <a:ext cx="731520" cy="1600200"/>
          </a:xfrm>
          <a:prstGeom prst="rect">
            <a:avLst/>
          </a:prstGeom>
          <a:solidFill>
            <a:srgbClr val="38628A"/>
          </a:solidFill>
          <a:ln w="12700" cmpd="sng">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en-US" sz="1200" b="1" kern="1200" dirty="0">
                <a:solidFill>
                  <a:prstClr val="white"/>
                </a:solidFill>
                <a:latin typeface="Calibri"/>
                <a:ea typeface="+mn-ea"/>
                <a:cs typeface="+mn-cs"/>
              </a:rPr>
              <a:t>Mailbox </a:t>
            </a:r>
            <a:r>
              <a:rPr lang="en-US" sz="1200" b="1" kern="1200" dirty="0" smtClean="0">
                <a:solidFill>
                  <a:prstClr val="white"/>
                </a:solidFill>
                <a:latin typeface="Calibri"/>
                <a:ea typeface="+mn-ea"/>
                <a:cs typeface="+mn-cs"/>
              </a:rPr>
              <a:t>Server</a:t>
            </a:r>
          </a:p>
          <a:p>
            <a:pPr algn="ctr" rtl="0"/>
            <a:endParaRPr lang="en-US" sz="1200" b="1" kern="1200" dirty="0" smtClean="0">
              <a:solidFill>
                <a:prstClr val="white"/>
              </a:solidFill>
              <a:effectLst>
                <a:outerShdw blurRad="38100" dist="38100" dir="2700000" algn="tl">
                  <a:srgbClr val="000000">
                    <a:alpha val="43137"/>
                  </a:srgbClr>
                </a:outerShdw>
              </a:effectLst>
              <a:latin typeface="Calibri"/>
              <a:ea typeface="+mn-ea"/>
              <a:cs typeface="+mn-cs"/>
            </a:endParaRPr>
          </a:p>
          <a:p>
            <a:pPr algn="ctr" rtl="0"/>
            <a:endParaRPr lang="en-US" sz="1200" b="1" dirty="0" smtClean="0">
              <a:solidFill>
                <a:prstClr val="white"/>
              </a:solidFill>
              <a:effectLst>
                <a:outerShdw blurRad="38100" dist="38100" dir="2700000" algn="tl">
                  <a:srgbClr val="000000">
                    <a:alpha val="43137"/>
                  </a:srgbClr>
                </a:outerShdw>
              </a:effectLst>
              <a:latin typeface="Calibri"/>
            </a:endParaRPr>
          </a:p>
          <a:p>
            <a:pPr algn="ctr" rtl="0"/>
            <a:endParaRPr lang="en-US" sz="1200" b="1" kern="1200" dirty="0" smtClean="0">
              <a:solidFill>
                <a:prstClr val="white"/>
              </a:solidFill>
              <a:effectLst>
                <a:outerShdw blurRad="38100" dist="38100" dir="2700000" algn="tl">
                  <a:srgbClr val="000000">
                    <a:alpha val="43137"/>
                  </a:srgbClr>
                </a:outerShdw>
              </a:effectLst>
              <a:latin typeface="Calibri"/>
              <a:ea typeface="+mn-ea"/>
              <a:cs typeface="+mn-cs"/>
            </a:endParaRPr>
          </a:p>
          <a:p>
            <a:pPr algn="ctr" rtl="0"/>
            <a:endParaRPr lang="en-US" sz="1200" b="1" dirty="0" smtClean="0">
              <a:solidFill>
                <a:prstClr val="white"/>
              </a:solidFill>
              <a:effectLst>
                <a:outerShdw blurRad="38100" dist="38100" dir="2700000" algn="tl">
                  <a:srgbClr val="000000">
                    <a:alpha val="43137"/>
                  </a:srgbClr>
                </a:outerShdw>
              </a:effectLst>
              <a:latin typeface="Calibri"/>
            </a:endParaRPr>
          </a:p>
          <a:p>
            <a:pPr algn="ctr" rtl="0"/>
            <a:endParaRPr lang="en-US" sz="1200" b="1" kern="1200" dirty="0" smtClean="0">
              <a:solidFill>
                <a:prstClr val="white"/>
              </a:solidFill>
              <a:effectLst>
                <a:outerShdw blurRad="38100" dist="38100" dir="2700000" algn="tl">
                  <a:srgbClr val="000000">
                    <a:alpha val="43137"/>
                  </a:srgbClr>
                </a:outerShdw>
              </a:effectLst>
              <a:latin typeface="Calibri"/>
              <a:ea typeface="+mn-ea"/>
              <a:cs typeface="+mn-cs"/>
            </a:endParaRPr>
          </a:p>
          <a:p>
            <a:pPr algn="ctr" rtl="0"/>
            <a:endParaRPr lang="en-US" sz="1200" b="1" kern="1200" dirty="0">
              <a:solidFill>
                <a:prstClr val="white"/>
              </a:solidFill>
              <a:effectLst>
                <a:outerShdw blurRad="38100" dist="38100" dir="2700000" algn="tl">
                  <a:srgbClr val="000000">
                    <a:alpha val="43137"/>
                  </a:srgbClr>
                </a:outerShdw>
              </a:effectLst>
              <a:latin typeface="Calibri"/>
              <a:ea typeface="+mn-ea"/>
              <a:cs typeface="+mn-cs"/>
            </a:endParaRPr>
          </a:p>
        </p:txBody>
      </p:sp>
      <p:sp>
        <p:nvSpPr>
          <p:cNvPr id="58" name="Rectangle 57"/>
          <p:cNvSpPr/>
          <p:nvPr/>
        </p:nvSpPr>
        <p:spPr>
          <a:xfrm>
            <a:off x="6764776" y="3392939"/>
            <a:ext cx="475488" cy="164592"/>
          </a:xfrm>
          <a:prstGeom prst="rect">
            <a:avLst/>
          </a:prstGeom>
          <a:solidFill>
            <a:srgbClr val="FFF2CC">
              <a:alpha val="47843"/>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rgbClr val="38628A"/>
                </a:solidFill>
                <a:latin typeface="Calibri"/>
                <a:ea typeface="+mn-ea"/>
                <a:cs typeface="+mn-cs"/>
              </a:rPr>
              <a:t>DB1</a:t>
            </a:r>
            <a:endParaRPr lang="en-US" sz="1100" b="1" kern="1200" dirty="0">
              <a:solidFill>
                <a:srgbClr val="38628A"/>
              </a:solidFill>
              <a:latin typeface="Calibri"/>
              <a:ea typeface="+mn-ea"/>
              <a:cs typeface="+mn-cs"/>
            </a:endParaRPr>
          </a:p>
        </p:txBody>
      </p:sp>
      <p:sp>
        <p:nvSpPr>
          <p:cNvPr id="59" name="Rectangle 58"/>
          <p:cNvSpPr/>
          <p:nvPr/>
        </p:nvSpPr>
        <p:spPr>
          <a:xfrm>
            <a:off x="6764776" y="3587711"/>
            <a:ext cx="475488" cy="164592"/>
          </a:xfrm>
          <a:prstGeom prst="rect">
            <a:avLst/>
          </a:prstGeom>
          <a:solidFill>
            <a:srgbClr val="FFF2CC">
              <a:alpha val="47843"/>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rgbClr val="38628A"/>
                </a:solidFill>
                <a:latin typeface="Calibri"/>
                <a:ea typeface="+mn-ea"/>
                <a:cs typeface="+mn-cs"/>
              </a:rPr>
              <a:t>DB2</a:t>
            </a:r>
            <a:endParaRPr lang="en-US" sz="1100" b="1" kern="1200" dirty="0">
              <a:solidFill>
                <a:srgbClr val="38628A"/>
              </a:solidFill>
              <a:latin typeface="Calibri"/>
              <a:ea typeface="+mn-ea"/>
              <a:cs typeface="+mn-cs"/>
            </a:endParaRPr>
          </a:p>
        </p:txBody>
      </p:sp>
      <p:sp>
        <p:nvSpPr>
          <p:cNvPr id="60" name="Rectangle 59"/>
          <p:cNvSpPr/>
          <p:nvPr/>
        </p:nvSpPr>
        <p:spPr>
          <a:xfrm>
            <a:off x="6764776" y="3985927"/>
            <a:ext cx="475488" cy="164592"/>
          </a:xfrm>
          <a:prstGeom prst="rect">
            <a:avLst/>
          </a:prstGeom>
          <a:solidFill>
            <a:srgbClr val="FFF2CC">
              <a:alpha val="47843"/>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rgbClr val="38628A"/>
                </a:solidFill>
                <a:latin typeface="Calibri"/>
                <a:ea typeface="+mn-ea"/>
                <a:cs typeface="+mn-cs"/>
              </a:rPr>
              <a:t>DB4</a:t>
            </a:r>
            <a:endParaRPr lang="en-US" sz="1100" b="1" kern="1200" dirty="0">
              <a:solidFill>
                <a:srgbClr val="38628A"/>
              </a:solidFill>
              <a:latin typeface="Calibri"/>
              <a:ea typeface="+mn-ea"/>
              <a:cs typeface="+mn-cs"/>
            </a:endParaRPr>
          </a:p>
        </p:txBody>
      </p:sp>
      <p:sp>
        <p:nvSpPr>
          <p:cNvPr id="62" name="Rectangle 61"/>
          <p:cNvSpPr/>
          <p:nvPr/>
        </p:nvSpPr>
        <p:spPr>
          <a:xfrm>
            <a:off x="6759515" y="4189881"/>
            <a:ext cx="475488" cy="164592"/>
          </a:xfrm>
          <a:prstGeom prst="rect">
            <a:avLst/>
          </a:prstGeom>
          <a:solidFill>
            <a:srgbClr val="FFF2CC">
              <a:alpha val="47843"/>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rgbClr val="38628A"/>
                </a:solidFill>
                <a:latin typeface="Calibri"/>
                <a:ea typeface="+mn-ea"/>
                <a:cs typeface="+mn-cs"/>
              </a:rPr>
              <a:t>DB5</a:t>
            </a:r>
            <a:endParaRPr lang="en-US" sz="1100" b="1" kern="1200" dirty="0">
              <a:solidFill>
                <a:srgbClr val="38628A"/>
              </a:solidFill>
              <a:latin typeface="Calibri"/>
              <a:ea typeface="+mn-ea"/>
              <a:cs typeface="+mn-cs"/>
            </a:endParaRPr>
          </a:p>
        </p:txBody>
      </p:sp>
      <p:sp>
        <p:nvSpPr>
          <p:cNvPr id="64" name="Rectangle 63"/>
          <p:cNvSpPr/>
          <p:nvPr/>
        </p:nvSpPr>
        <p:spPr>
          <a:xfrm>
            <a:off x="6761514" y="3785129"/>
            <a:ext cx="475488" cy="164592"/>
          </a:xfrm>
          <a:prstGeom prst="rect">
            <a:avLst/>
          </a:prstGeom>
          <a:solidFill>
            <a:srgbClr val="FFF2CC">
              <a:alpha val="47843"/>
            </a:srgb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rtl="0"/>
            <a:r>
              <a:rPr lang="en-US" sz="1100" b="1" kern="1200" dirty="0" smtClean="0">
                <a:solidFill>
                  <a:srgbClr val="38628A"/>
                </a:solidFill>
                <a:latin typeface="Calibri"/>
                <a:ea typeface="+mn-ea"/>
                <a:cs typeface="+mn-cs"/>
              </a:rPr>
              <a:t>DB3</a:t>
            </a:r>
            <a:endParaRPr lang="en-US" sz="1100" b="1" kern="1200" dirty="0">
              <a:solidFill>
                <a:srgbClr val="38628A"/>
              </a:solidFill>
              <a:latin typeface="Calibri"/>
              <a:ea typeface="+mn-ea"/>
              <a:cs typeface="+mn-cs"/>
            </a:endParaRPr>
          </a:p>
        </p:txBody>
      </p:sp>
      <p:sp>
        <p:nvSpPr>
          <p:cNvPr id="42" name="TextBox 41"/>
          <p:cNvSpPr txBox="1"/>
          <p:nvPr/>
        </p:nvSpPr>
        <p:spPr>
          <a:xfrm>
            <a:off x="7516968" y="3323651"/>
            <a:ext cx="1638300" cy="461665"/>
          </a:xfrm>
          <a:prstGeom prst="rect">
            <a:avLst/>
          </a:prstGeom>
          <a:noFill/>
        </p:spPr>
        <p:txBody>
          <a:bodyPr wrap="square" rtlCol="0">
            <a:spAutoFit/>
          </a:bodyPr>
          <a:lstStyle/>
          <a:p>
            <a:r>
              <a:rPr lang="en-US" sz="1200" dirty="0" smtClean="0">
                <a:effectLst>
                  <a:glow rad="101600">
                    <a:schemeClr val="bg1">
                      <a:lumMod val="95000"/>
                      <a:lumOff val="5000"/>
                      <a:alpha val="60000"/>
                    </a:schemeClr>
                  </a:glow>
                </a:effectLst>
              </a:rPr>
              <a:t>Replicate databases to remote datacenter</a:t>
            </a:r>
            <a:endParaRPr lang="en-US" sz="1200" dirty="0">
              <a:effectLst>
                <a:glow rad="101600">
                  <a:schemeClr val="bg1">
                    <a:lumMod val="95000"/>
                    <a:lumOff val="5000"/>
                    <a:alpha val="60000"/>
                  </a:schemeClr>
                </a:glow>
              </a:effectLst>
            </a:endParaRPr>
          </a:p>
        </p:txBody>
      </p:sp>
      <p:sp>
        <p:nvSpPr>
          <p:cNvPr id="40" name="Rectangle 39"/>
          <p:cNvSpPr/>
          <p:nvPr/>
        </p:nvSpPr>
        <p:spPr>
          <a:xfrm>
            <a:off x="2031642" y="2159358"/>
            <a:ext cx="1146468" cy="369332"/>
          </a:xfrm>
          <a:prstGeom prst="rect">
            <a:avLst/>
          </a:prstGeom>
        </p:spPr>
        <p:txBody>
          <a:bodyPr wrap="none">
            <a:spAutoFit/>
          </a:bodyPr>
          <a:lstStyle/>
          <a:p>
            <a:pPr algn="ctr"/>
            <a:r>
              <a:rPr lang="en-US" dirty="0" smtClean="0">
                <a:effectLst>
                  <a:glow rad="101600">
                    <a:schemeClr val="bg1">
                      <a:lumMod val="95000"/>
                      <a:lumOff val="5000"/>
                      <a:alpha val="60000"/>
                    </a:schemeClr>
                  </a:glow>
                </a:effectLst>
              </a:rPr>
              <a:t>San Jose</a:t>
            </a:r>
            <a:endParaRPr lang="en-US" dirty="0"/>
          </a:p>
        </p:txBody>
      </p:sp>
      <p:pic>
        <p:nvPicPr>
          <p:cNvPr id="55299" name="Picture 3" descr="\\eventsql\dvd\Online_ART\DVD_ART34\Artwork_Imagery\Icons - Illustrations\_WINDOWS SERVER ICONS\Misc\building office with shadow.png"/>
          <p:cNvPicPr>
            <a:picLocks noChangeAspect="1" noChangeArrowheads="1"/>
          </p:cNvPicPr>
          <p:nvPr/>
        </p:nvPicPr>
        <p:blipFill>
          <a:blip r:embed="rId4" cstate="email"/>
          <a:srcRect/>
          <a:stretch>
            <a:fillRect/>
          </a:stretch>
        </p:blipFill>
        <p:spPr bwMode="auto">
          <a:xfrm>
            <a:off x="3695163" y="3581400"/>
            <a:ext cx="1295400" cy="1328474"/>
          </a:xfrm>
          <a:prstGeom prst="rect">
            <a:avLst/>
          </a:prstGeom>
          <a:noFill/>
        </p:spPr>
      </p:pic>
      <p:sp>
        <p:nvSpPr>
          <p:cNvPr id="43" name="Rectangle 42"/>
          <p:cNvSpPr/>
          <p:nvPr/>
        </p:nvSpPr>
        <p:spPr>
          <a:xfrm>
            <a:off x="6473563" y="2157073"/>
            <a:ext cx="1159612" cy="369332"/>
          </a:xfrm>
          <a:prstGeom prst="rect">
            <a:avLst/>
          </a:prstGeom>
        </p:spPr>
        <p:txBody>
          <a:bodyPr wrap="none">
            <a:spAutoFit/>
          </a:bodyPr>
          <a:lstStyle/>
          <a:p>
            <a:pPr algn="ctr"/>
            <a:r>
              <a:rPr lang="en-US" dirty="0" smtClean="0">
                <a:effectLst>
                  <a:glow rad="101600">
                    <a:schemeClr val="bg1">
                      <a:lumMod val="95000"/>
                      <a:lumOff val="5000"/>
                      <a:alpha val="60000"/>
                    </a:schemeClr>
                  </a:glow>
                </a:effectLst>
              </a:rPr>
              <a:t>New York</a:t>
            </a:r>
            <a:endParaRPr lang="en-US" dirty="0"/>
          </a:p>
        </p:txBody>
      </p:sp>
      <p:pic>
        <p:nvPicPr>
          <p:cNvPr id="44" name="Picture 3" descr="\\eventsql\dvd\Online_ART\DVD_ART34\Artwork_Imagery\Icons - Illustrations\_WINDOWS SERVER ICONS\Misc\building office with shadow.png"/>
          <p:cNvPicPr>
            <a:picLocks noChangeAspect="1" noChangeArrowheads="1"/>
          </p:cNvPicPr>
          <p:nvPr/>
        </p:nvPicPr>
        <p:blipFill>
          <a:blip r:embed="rId5" cstate="email">
            <a:duotone>
              <a:prstClr val="black"/>
              <a:schemeClr val="accent4">
                <a:tint val="45000"/>
                <a:satMod val="400000"/>
              </a:schemeClr>
            </a:duotone>
          </a:blip>
          <a:srcRect/>
          <a:stretch>
            <a:fillRect/>
          </a:stretch>
        </p:blipFill>
        <p:spPr bwMode="auto">
          <a:xfrm>
            <a:off x="7620000" y="3962400"/>
            <a:ext cx="914400" cy="937746"/>
          </a:xfrm>
          <a:prstGeom prst="rect">
            <a:avLst/>
          </a:prstGeom>
          <a:noFill/>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smtClean="0"/>
              <a:t>Continuous Availability </a:t>
            </a:r>
            <a:endParaRPr lang="en-US" dirty="0"/>
          </a:p>
        </p:txBody>
      </p:sp>
      <p:sp>
        <p:nvSpPr>
          <p:cNvPr id="4" name="Text Placeholder 2"/>
          <p:cNvSpPr txBox="1">
            <a:spLocks/>
          </p:cNvSpPr>
          <p:nvPr/>
        </p:nvSpPr>
        <p:spPr>
          <a:xfrm>
            <a:off x="381000" y="1063423"/>
            <a:ext cx="8382000" cy="886397"/>
          </a:xfrm>
          <a:prstGeom prst="rect">
            <a:avLst/>
          </a:prstGeom>
        </p:spPr>
        <p:txBody>
          <a:bodyPr vert="horz" lIns="0" tIns="0" rIns="0" bIns="0" rtlCol="0">
            <a:spAutoFit/>
          </a:bodyPr>
          <a:lstStyle/>
          <a:p>
            <a:pPr marL="396875" lvl="0" indent="-396875" algn="ctr">
              <a:lnSpc>
                <a:spcPct val="90000"/>
              </a:lnSpc>
              <a:spcBef>
                <a:spcPct val="20000"/>
              </a:spcBef>
              <a:defRPr/>
            </a:pPr>
            <a:r>
              <a:rPr kumimoji="0" lang="en-US" sz="3200" b="0" i="1"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Limit User</a:t>
            </a:r>
            <a:r>
              <a:rPr kumimoji="0" lang="en-US" sz="3200" b="0" i="1"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Disruption During Mailbox Moves and Maintenance</a:t>
            </a:r>
            <a:endParaRPr kumimoji="0" lang="en-US" sz="32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grpSp>
        <p:nvGrpSpPr>
          <p:cNvPr id="3" name="Group 23"/>
          <p:cNvGrpSpPr/>
          <p:nvPr/>
        </p:nvGrpSpPr>
        <p:grpSpPr>
          <a:xfrm>
            <a:off x="381000" y="2143539"/>
            <a:ext cx="3352800" cy="4712874"/>
            <a:chOff x="304800" y="2143539"/>
            <a:chExt cx="3352800" cy="4712874"/>
          </a:xfrm>
        </p:grpSpPr>
        <p:pic>
          <p:nvPicPr>
            <p:cNvPr id="27" name="Picture 10" descr="\\eventsql\dvd27\Clip_Installer\DVD_ART\Artwork_Imagery\Shapes and Graphics\Bar\Inside glow bars\inside glow vertical bar blue thirds.png"/>
            <p:cNvPicPr>
              <a:picLocks noChangeAspect="1" noChangeArrowheads="1"/>
            </p:cNvPicPr>
            <p:nvPr/>
          </p:nvPicPr>
          <p:blipFill>
            <a:blip r:embed="rId3" cstate="print"/>
            <a:srcRect/>
            <a:stretch>
              <a:fillRect/>
            </a:stretch>
          </p:blipFill>
          <p:spPr bwMode="auto">
            <a:xfrm>
              <a:off x="304800" y="2143539"/>
              <a:ext cx="3352800" cy="4712874"/>
            </a:xfrm>
            <a:prstGeom prst="rect">
              <a:avLst/>
            </a:prstGeom>
            <a:noFill/>
          </p:spPr>
        </p:pic>
        <p:grpSp>
          <p:nvGrpSpPr>
            <p:cNvPr id="5" name="Group 25"/>
            <p:cNvGrpSpPr/>
            <p:nvPr/>
          </p:nvGrpSpPr>
          <p:grpSpPr>
            <a:xfrm>
              <a:off x="358746" y="2209800"/>
              <a:ext cx="3244909" cy="4292516"/>
              <a:chOff x="304800" y="2133600"/>
              <a:chExt cx="3244909" cy="4292516"/>
            </a:xfrm>
          </p:grpSpPr>
          <p:pic>
            <p:nvPicPr>
              <p:cNvPr id="46081" name="Picture 1" descr="\\eventsql\dvd\Online_ART\DVD_ART34\Artwork_Imagery\Icons - Illustrations\_VIRTUALIZATION ICONS\server.png"/>
              <p:cNvPicPr>
                <a:picLocks noChangeAspect="1" noChangeArrowheads="1"/>
              </p:cNvPicPr>
              <p:nvPr/>
            </p:nvPicPr>
            <p:blipFill>
              <a:blip r:embed="rId4" cstate="print"/>
              <a:srcRect/>
              <a:stretch>
                <a:fillRect/>
              </a:stretch>
            </p:blipFill>
            <p:spPr bwMode="auto">
              <a:xfrm>
                <a:off x="1213605" y="3429001"/>
                <a:ext cx="1295400" cy="1029474"/>
              </a:xfrm>
              <a:prstGeom prst="rect">
                <a:avLst/>
              </a:prstGeom>
              <a:noFill/>
            </p:spPr>
          </p:pic>
          <p:pic>
            <p:nvPicPr>
              <p:cNvPr id="87" name="Picture 3" descr="\\eventsql\dvd27\Clip_Installer\DVD_ART\Artwork_Imagery\HARDWARE_IMAGERY\Illustration - Misc Hardware\Windows Server Icons\Hardware\Computer.png"/>
              <p:cNvPicPr>
                <a:picLocks noChangeAspect="1" noChangeArrowheads="1"/>
              </p:cNvPicPr>
              <p:nvPr/>
            </p:nvPicPr>
            <p:blipFill>
              <a:blip r:embed="rId5" cstate="email"/>
              <a:srcRect/>
              <a:stretch>
                <a:fillRect/>
              </a:stretch>
            </p:blipFill>
            <p:spPr bwMode="auto">
              <a:xfrm>
                <a:off x="1358385" y="2396612"/>
                <a:ext cx="1005840" cy="839585"/>
              </a:xfrm>
              <a:prstGeom prst="rect">
                <a:avLst/>
              </a:prstGeom>
              <a:noFill/>
            </p:spPr>
          </p:pic>
          <p:cxnSp>
            <p:nvCxnSpPr>
              <p:cNvPr id="91" name="Straight Arrow Connector 90"/>
              <p:cNvCxnSpPr/>
              <p:nvPr/>
            </p:nvCxnSpPr>
            <p:spPr>
              <a:xfrm flipV="1">
                <a:off x="838200" y="4191000"/>
                <a:ext cx="762000" cy="567812"/>
              </a:xfrm>
              <a:prstGeom prst="straightConnector1">
                <a:avLst/>
              </a:prstGeom>
              <a:ln w="19050">
                <a:solidFill>
                  <a:schemeClr val="tx1"/>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rot="16200000" flipH="1">
                <a:off x="1594604" y="3543298"/>
                <a:ext cx="533402" cy="2"/>
              </a:xfrm>
              <a:prstGeom prst="straightConnector1">
                <a:avLst/>
              </a:prstGeom>
              <a:ln w="19050">
                <a:solidFill>
                  <a:schemeClr val="tx1"/>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98" name="Right Arrow 97"/>
              <p:cNvSpPr/>
              <p:nvPr/>
            </p:nvSpPr>
            <p:spPr bwMode="auto">
              <a:xfrm>
                <a:off x="1981200" y="5334000"/>
                <a:ext cx="533400" cy="152400"/>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04" name="Rectangle 103"/>
              <p:cNvSpPr/>
              <p:nvPr/>
            </p:nvSpPr>
            <p:spPr>
              <a:xfrm>
                <a:off x="1367420" y="2133600"/>
                <a:ext cx="987770" cy="253916"/>
              </a:xfrm>
              <a:prstGeom prst="rect">
                <a:avLst/>
              </a:prstGeom>
            </p:spPr>
            <p:txBody>
              <a:bodyPr wrap="none">
                <a:spAutoFit/>
              </a:bodyPr>
              <a:lstStyle/>
              <a:p>
                <a:pPr algn="ctr"/>
                <a:r>
                  <a:rPr lang="en-US" sz="1050" dirty="0" smtClean="0">
                    <a:effectLst>
                      <a:glow rad="101600">
                        <a:schemeClr val="bg1">
                          <a:lumMod val="95000"/>
                          <a:lumOff val="5000"/>
                          <a:alpha val="60000"/>
                        </a:schemeClr>
                      </a:glow>
                    </a:effectLst>
                  </a:rPr>
                  <a:t>E-Mail Client</a:t>
                </a:r>
              </a:p>
            </p:txBody>
          </p:sp>
          <p:grpSp>
            <p:nvGrpSpPr>
              <p:cNvPr id="6" name="Group 105"/>
              <p:cNvGrpSpPr/>
              <p:nvPr/>
            </p:nvGrpSpPr>
            <p:grpSpPr>
              <a:xfrm>
                <a:off x="304800" y="4800600"/>
                <a:ext cx="1197764" cy="1625516"/>
                <a:chOff x="391257" y="4953000"/>
                <a:chExt cx="1197764" cy="1625516"/>
              </a:xfrm>
            </p:grpSpPr>
            <p:pic>
              <p:nvPicPr>
                <p:cNvPr id="46082" name="Picture 2" descr="\\eventsql\dvd\Online_ART\DVD_ART34\Artwork_Imagery\Icons - Illustrations\_WINDOWS SERVER ICONS\Hardware\Virtual Servers 2.png"/>
                <p:cNvPicPr>
                  <a:picLocks noChangeAspect="1" noChangeArrowheads="1"/>
                </p:cNvPicPr>
                <p:nvPr/>
              </p:nvPicPr>
              <p:blipFill>
                <a:blip r:embed="rId6" cstate="email"/>
                <a:srcRect/>
                <a:stretch>
                  <a:fillRect/>
                </a:stretch>
              </p:blipFill>
              <p:spPr bwMode="auto">
                <a:xfrm>
                  <a:off x="564320" y="4953000"/>
                  <a:ext cx="851638" cy="1390650"/>
                </a:xfrm>
                <a:prstGeom prst="rect">
                  <a:avLst/>
                </a:prstGeom>
                <a:noFill/>
              </p:spPr>
            </p:pic>
            <p:sp>
              <p:nvSpPr>
                <p:cNvPr id="105" name="Rectangle 104"/>
                <p:cNvSpPr/>
                <p:nvPr/>
              </p:nvSpPr>
              <p:spPr>
                <a:xfrm>
                  <a:off x="391257" y="6324600"/>
                  <a:ext cx="1197764" cy="253916"/>
                </a:xfrm>
                <a:prstGeom prst="rect">
                  <a:avLst/>
                </a:prstGeom>
              </p:spPr>
              <p:txBody>
                <a:bodyPr wrap="none">
                  <a:spAutoFit/>
                </a:bodyPr>
                <a:lstStyle/>
                <a:p>
                  <a:pPr algn="r"/>
                  <a:r>
                    <a:rPr lang="en-US" sz="1050" dirty="0" smtClean="0">
                      <a:effectLst>
                        <a:glow rad="101600">
                          <a:schemeClr val="bg1">
                            <a:lumMod val="95000"/>
                            <a:lumOff val="5000"/>
                            <a:alpha val="60000"/>
                          </a:schemeClr>
                        </a:glow>
                      </a:effectLst>
                    </a:rPr>
                    <a:t>Mailbox Server 1</a:t>
                  </a:r>
                </a:p>
              </p:txBody>
            </p:sp>
          </p:grpSp>
          <p:grpSp>
            <p:nvGrpSpPr>
              <p:cNvPr id="7" name="Group 106"/>
              <p:cNvGrpSpPr/>
              <p:nvPr/>
            </p:nvGrpSpPr>
            <p:grpSpPr>
              <a:xfrm>
                <a:off x="2351945" y="4800600"/>
                <a:ext cx="1197764" cy="1625516"/>
                <a:chOff x="391259" y="4953000"/>
                <a:chExt cx="1197764" cy="1625516"/>
              </a:xfrm>
            </p:grpSpPr>
            <p:pic>
              <p:nvPicPr>
                <p:cNvPr id="108" name="Picture 2" descr="\\eventsql\dvd\Online_ART\DVD_ART34\Artwork_Imagery\Icons - Illustrations\_WINDOWS SERVER ICONS\Hardware\Virtual Servers 2.png"/>
                <p:cNvPicPr>
                  <a:picLocks noChangeAspect="1" noChangeArrowheads="1"/>
                </p:cNvPicPr>
                <p:nvPr/>
              </p:nvPicPr>
              <p:blipFill>
                <a:blip r:embed="rId6" cstate="email"/>
                <a:srcRect/>
                <a:stretch>
                  <a:fillRect/>
                </a:stretch>
              </p:blipFill>
              <p:spPr bwMode="auto">
                <a:xfrm>
                  <a:off x="564320" y="4953000"/>
                  <a:ext cx="851638" cy="1390650"/>
                </a:xfrm>
                <a:prstGeom prst="rect">
                  <a:avLst/>
                </a:prstGeom>
                <a:noFill/>
              </p:spPr>
            </p:pic>
            <p:sp>
              <p:nvSpPr>
                <p:cNvPr id="109" name="Rectangle 108"/>
                <p:cNvSpPr/>
                <p:nvPr/>
              </p:nvSpPr>
              <p:spPr>
                <a:xfrm>
                  <a:off x="391259" y="6324600"/>
                  <a:ext cx="1197764" cy="253916"/>
                </a:xfrm>
                <a:prstGeom prst="rect">
                  <a:avLst/>
                </a:prstGeom>
              </p:spPr>
              <p:txBody>
                <a:bodyPr wrap="none">
                  <a:spAutoFit/>
                </a:bodyPr>
                <a:lstStyle/>
                <a:p>
                  <a:pPr algn="r"/>
                  <a:r>
                    <a:rPr lang="en-US" sz="1050" dirty="0" smtClean="0">
                      <a:effectLst>
                        <a:glow rad="101600">
                          <a:schemeClr val="bg1">
                            <a:lumMod val="95000"/>
                            <a:lumOff val="5000"/>
                            <a:alpha val="60000"/>
                          </a:schemeClr>
                        </a:glow>
                      </a:effectLst>
                    </a:rPr>
                    <a:t>Mailbox Server 2</a:t>
                  </a:r>
                </a:p>
              </p:txBody>
            </p:sp>
          </p:grpSp>
          <p:cxnSp>
            <p:nvCxnSpPr>
              <p:cNvPr id="112" name="Straight Arrow Connector 111"/>
              <p:cNvCxnSpPr/>
              <p:nvPr/>
            </p:nvCxnSpPr>
            <p:spPr>
              <a:xfrm flipH="1" flipV="1">
                <a:off x="2133600" y="4191000"/>
                <a:ext cx="762000" cy="567812"/>
              </a:xfrm>
              <a:prstGeom prst="straightConnector1">
                <a:avLst/>
              </a:prstGeom>
              <a:ln w="19050">
                <a:solidFill>
                  <a:schemeClr val="tx1"/>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103" name="Rectangle 102"/>
              <p:cNvSpPr/>
              <p:nvPr/>
            </p:nvSpPr>
            <p:spPr>
              <a:xfrm>
                <a:off x="1143000" y="4352925"/>
                <a:ext cx="1436611" cy="253916"/>
              </a:xfrm>
              <a:prstGeom prst="rect">
                <a:avLst/>
              </a:prstGeom>
            </p:spPr>
            <p:txBody>
              <a:bodyPr wrap="none">
                <a:spAutoFit/>
              </a:bodyPr>
              <a:lstStyle/>
              <a:p>
                <a:pPr algn="ctr"/>
                <a:r>
                  <a:rPr lang="en-US" sz="1050" dirty="0" smtClean="0">
                    <a:effectLst>
                      <a:glow rad="101600">
                        <a:schemeClr val="bg1">
                          <a:lumMod val="95000"/>
                          <a:lumOff val="5000"/>
                          <a:alpha val="60000"/>
                        </a:schemeClr>
                      </a:glow>
                    </a:effectLst>
                  </a:rPr>
                  <a:t>Client Access Server</a:t>
                </a:r>
              </a:p>
            </p:txBody>
          </p:sp>
          <p:pic>
            <p:nvPicPr>
              <p:cNvPr id="46083" name="Picture 3" descr="\\eventsql\dvd\Online_ART\DVD_ART34\Artwork_Imagery\Icons - Illustrations\_MSN ICONS\MSN icon envelope email mail letter.png"/>
              <p:cNvPicPr>
                <a:picLocks noChangeAspect="1" noChangeArrowheads="1"/>
              </p:cNvPicPr>
              <p:nvPr/>
            </p:nvPicPr>
            <p:blipFill>
              <a:blip r:embed="rId7" cstate="email"/>
              <a:srcRect/>
              <a:stretch>
                <a:fillRect/>
              </a:stretch>
            </p:blipFill>
            <p:spPr bwMode="auto">
              <a:xfrm>
                <a:off x="1371600" y="5166360"/>
                <a:ext cx="335601" cy="548640"/>
              </a:xfrm>
              <a:prstGeom prst="rect">
                <a:avLst/>
              </a:prstGeom>
              <a:noFill/>
            </p:spPr>
          </p:pic>
          <p:pic>
            <p:nvPicPr>
              <p:cNvPr id="114" name="Picture 3" descr="\\eventsql\dvd\Online_ART\DVD_ART34\Artwork_Imagery\Icons - Illustrations\_MSN ICONS\MSN icon envelope email mail letter.png"/>
              <p:cNvPicPr>
                <a:picLocks noChangeAspect="1" noChangeArrowheads="1"/>
              </p:cNvPicPr>
              <p:nvPr/>
            </p:nvPicPr>
            <p:blipFill>
              <a:blip r:embed="rId7" cstate="email"/>
              <a:srcRect/>
              <a:stretch>
                <a:fillRect/>
              </a:stretch>
            </p:blipFill>
            <p:spPr bwMode="auto">
              <a:xfrm>
                <a:off x="1508599" y="5288280"/>
                <a:ext cx="335601" cy="548640"/>
              </a:xfrm>
              <a:prstGeom prst="rect">
                <a:avLst/>
              </a:prstGeom>
              <a:noFill/>
            </p:spPr>
          </p:pic>
          <p:pic>
            <p:nvPicPr>
              <p:cNvPr id="115" name="Picture 3" descr="\\eventsql\dvd\Online_ART\DVD_ART34\Artwork_Imagery\Icons - Illustrations\_MSN ICONS\MSN icon envelope email mail letter.png"/>
              <p:cNvPicPr>
                <a:picLocks noChangeAspect="1" noChangeArrowheads="1"/>
              </p:cNvPicPr>
              <p:nvPr/>
            </p:nvPicPr>
            <p:blipFill>
              <a:blip r:embed="rId7" cstate="email"/>
              <a:srcRect/>
              <a:stretch>
                <a:fillRect/>
              </a:stretch>
            </p:blipFill>
            <p:spPr bwMode="auto">
              <a:xfrm>
                <a:off x="1645599" y="5410200"/>
                <a:ext cx="335601" cy="548640"/>
              </a:xfrm>
              <a:prstGeom prst="rect">
                <a:avLst/>
              </a:prstGeom>
              <a:noFill/>
            </p:spPr>
          </p:pic>
        </p:grpSp>
      </p:grpSp>
      <p:sp>
        <p:nvSpPr>
          <p:cNvPr id="23" name="Text Placeholder 70"/>
          <p:cNvSpPr txBox="1">
            <a:spLocks/>
          </p:cNvSpPr>
          <p:nvPr/>
        </p:nvSpPr>
        <p:spPr>
          <a:xfrm>
            <a:off x="3962400" y="2362200"/>
            <a:ext cx="4800600" cy="3287054"/>
          </a:xfrm>
          <a:prstGeom prst="rect">
            <a:avLst/>
          </a:prstGeom>
        </p:spPr>
        <p:txBody>
          <a:bodyPr vert="horz" wrap="square" lIns="0" tIns="0" rIns="0" bIns="0" rtlCol="0">
            <a:spAutoFit/>
          </a:bodyPr>
          <a:lstStyle/>
          <a:p>
            <a:pPr marL="396875" lvl="0" indent="-396875">
              <a:lnSpc>
                <a:spcPct val="90000"/>
              </a:lnSpc>
              <a:spcBef>
                <a:spcPct val="20000"/>
              </a:spcBef>
              <a:buBlip>
                <a:blip r:embed="rId8"/>
              </a:buBlip>
              <a:defRPr/>
            </a:pPr>
            <a:r>
              <a:rPr lang="en-US" sz="2400" dirty="0" smtClean="0">
                <a:effectLst>
                  <a:outerShdw blurRad="38100" dist="38100" dir="2700000" algn="tl">
                    <a:srgbClr val="000000">
                      <a:alpha val="43137"/>
                    </a:srgbClr>
                  </a:outerShdw>
                </a:effectLst>
              </a:rPr>
              <a:t>Users remain online while their mailboxes are moved between servers</a:t>
            </a:r>
          </a:p>
          <a:p>
            <a:pPr marL="854057" lvl="1" indent="-396875">
              <a:lnSpc>
                <a:spcPct val="90000"/>
              </a:lnSpc>
              <a:spcBef>
                <a:spcPct val="20000"/>
              </a:spcBef>
              <a:buFont typeface="Wingdings" pitchFamily="2" charset="2"/>
              <a:buChar char="ü"/>
            </a:pPr>
            <a:r>
              <a:rPr lang="en-US" sz="2400" dirty="0" smtClean="0">
                <a:effectLst>
                  <a:outerShdw blurRad="38100" dist="38100" dir="2700000" algn="tl">
                    <a:srgbClr val="000000">
                      <a:alpha val="43137"/>
                    </a:srgbClr>
                  </a:outerShdw>
                </a:effectLst>
              </a:rPr>
              <a:t>Sending messages</a:t>
            </a:r>
          </a:p>
          <a:p>
            <a:pPr marL="854057" lvl="1" indent="-396875">
              <a:lnSpc>
                <a:spcPct val="90000"/>
              </a:lnSpc>
              <a:spcBef>
                <a:spcPct val="20000"/>
              </a:spcBef>
              <a:buFont typeface="Wingdings" pitchFamily="2" charset="2"/>
              <a:buChar char="ü"/>
            </a:pPr>
            <a:r>
              <a:rPr lang="en-US" sz="2400" dirty="0" smtClean="0">
                <a:effectLst>
                  <a:outerShdw blurRad="38100" dist="38100" dir="2700000" algn="tl">
                    <a:srgbClr val="000000">
                      <a:alpha val="43137"/>
                    </a:srgbClr>
                  </a:outerShdw>
                </a:effectLst>
              </a:rPr>
              <a:t>Receiving messages</a:t>
            </a:r>
          </a:p>
          <a:p>
            <a:pPr marL="854057" lvl="1" indent="-396875">
              <a:lnSpc>
                <a:spcPct val="90000"/>
              </a:lnSpc>
              <a:spcBef>
                <a:spcPct val="20000"/>
              </a:spcBef>
              <a:buFont typeface="Wingdings" pitchFamily="2" charset="2"/>
              <a:buChar char="ü"/>
            </a:pPr>
            <a:r>
              <a:rPr lang="en-US" sz="2400" dirty="0" smtClean="0">
                <a:effectLst>
                  <a:outerShdw blurRad="38100" dist="38100" dir="2700000" algn="tl">
                    <a:srgbClr val="000000">
                      <a:alpha val="43137"/>
                    </a:srgbClr>
                  </a:outerShdw>
                </a:effectLst>
              </a:rPr>
              <a:t>Accessing entire mailbox</a:t>
            </a:r>
          </a:p>
          <a:p>
            <a:pPr marL="396875" lvl="0" indent="-396875">
              <a:lnSpc>
                <a:spcPct val="90000"/>
              </a:lnSpc>
              <a:spcBef>
                <a:spcPct val="20000"/>
              </a:spcBef>
              <a:buBlip>
                <a:blip r:embed="rId8"/>
              </a:buBlip>
              <a:defRPr/>
            </a:pPr>
            <a:r>
              <a:rPr lang="en-US" sz="2400" dirty="0" smtClean="0">
                <a:effectLst>
                  <a:outerShdw blurRad="38100" dist="38100" dir="2700000" algn="tl">
                    <a:srgbClr val="000000">
                      <a:alpha val="43137"/>
                    </a:srgbClr>
                  </a:outerShdw>
                </a:effectLst>
              </a:rPr>
              <a:t>Administrators can perform migration and maintenance during regular hours</a:t>
            </a: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10" descr="\\eventsql\dvd27\Clip_Installer\DVD_ART\Artwork_Imagery\Shapes and Graphics\Bar\Inside glow bars\inside glow vertical bar blue thirds.png"/>
          <p:cNvPicPr>
            <a:picLocks noChangeAspect="1" noChangeArrowheads="1"/>
          </p:cNvPicPr>
          <p:nvPr/>
        </p:nvPicPr>
        <p:blipFill>
          <a:blip r:embed="rId3" cstate="print"/>
          <a:srcRect/>
          <a:stretch>
            <a:fillRect/>
          </a:stretch>
        </p:blipFill>
        <p:spPr bwMode="auto">
          <a:xfrm>
            <a:off x="721360" y="2143539"/>
            <a:ext cx="2341364" cy="4712874"/>
          </a:xfrm>
          <a:prstGeom prst="rect">
            <a:avLst/>
          </a:prstGeom>
          <a:noFill/>
        </p:spPr>
      </p:pic>
      <p:pic>
        <p:nvPicPr>
          <p:cNvPr id="75" name="Picture 10" descr="\\eventsql\dvd27\Clip_Installer\DVD_ART\Artwork_Imagery\Shapes and Graphics\Bar\Inside glow bars\inside glow vertical bar blue thirds.png"/>
          <p:cNvPicPr>
            <a:picLocks noChangeAspect="1" noChangeArrowheads="1"/>
          </p:cNvPicPr>
          <p:nvPr/>
        </p:nvPicPr>
        <p:blipFill>
          <a:blip r:embed="rId3" cstate="print"/>
          <a:srcRect/>
          <a:stretch>
            <a:fillRect/>
          </a:stretch>
        </p:blipFill>
        <p:spPr bwMode="auto">
          <a:xfrm>
            <a:off x="3408680" y="2143539"/>
            <a:ext cx="2341364" cy="4714461"/>
          </a:xfrm>
          <a:prstGeom prst="rect">
            <a:avLst/>
          </a:prstGeom>
          <a:noFill/>
        </p:spPr>
      </p:pic>
      <p:sp>
        <p:nvSpPr>
          <p:cNvPr id="2" name="Title 1"/>
          <p:cNvSpPr>
            <a:spLocks noGrp="1"/>
          </p:cNvSpPr>
          <p:nvPr>
            <p:ph type="title"/>
          </p:nvPr>
        </p:nvSpPr>
        <p:spPr/>
        <p:txBody>
          <a:bodyPr/>
          <a:lstStyle/>
          <a:p>
            <a:r>
              <a:rPr smtClean="0"/>
              <a:t>Simplify Administration</a:t>
            </a:r>
            <a:endParaRPr lang="en-US" dirty="0"/>
          </a:p>
        </p:txBody>
      </p:sp>
      <p:sp>
        <p:nvSpPr>
          <p:cNvPr id="4" name="Text Placeholder 2"/>
          <p:cNvSpPr txBox="1">
            <a:spLocks/>
          </p:cNvSpPr>
          <p:nvPr/>
        </p:nvSpPr>
        <p:spPr>
          <a:xfrm>
            <a:off x="152400" y="1062315"/>
            <a:ext cx="8839200" cy="886397"/>
          </a:xfrm>
          <a:prstGeom prst="rect">
            <a:avLst/>
          </a:prstGeom>
        </p:spPr>
        <p:txBody>
          <a:bodyPr vert="horz" wrap="square" lIns="0" tIns="0" rIns="0" bIns="0" rtlCol="0">
            <a:spAutoFit/>
          </a:bodyPr>
          <a:lstStyle/>
          <a:p>
            <a:pPr marL="396875" lvl="0" indent="-396875" algn="ctr">
              <a:lnSpc>
                <a:spcPct val="90000"/>
              </a:lnSpc>
              <a:spcBef>
                <a:spcPct val="20000"/>
              </a:spcBef>
              <a:defRPr/>
            </a:pPr>
            <a:r>
              <a:rPr lang="en-US" sz="3200" i="1" dirty="0" smtClean="0">
                <a:effectLst>
                  <a:outerShdw blurRad="38100" dist="38100" dir="2700000" algn="tl">
                    <a:srgbClr val="000000">
                      <a:alpha val="43137"/>
                    </a:srgbClr>
                  </a:outerShdw>
                </a:effectLst>
              </a:rPr>
              <a:t>Empower Specialist Users to Perform Specific Tasks with Role-based Administration</a:t>
            </a:r>
            <a:endParaRPr kumimoji="0" lang="en-US" sz="32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60" name="Picture 6" descr="C:\Program Files\Microsoft Resource DVD Artwork\DVD_ART\Artwork_Imagery\Photos_for_PPT\Soft-edge_photos\FY06 Brand - Ultra Mobile PC\Ultra Mobile PC 06 Samsung 4.png"/>
          <p:cNvPicPr>
            <a:picLocks noChangeAspect="1" noChangeArrowheads="1"/>
          </p:cNvPicPr>
          <p:nvPr/>
        </p:nvPicPr>
        <p:blipFill>
          <a:blip r:embed="rId4" cstate="email"/>
          <a:srcRect/>
          <a:stretch>
            <a:fillRect/>
          </a:stretch>
        </p:blipFill>
        <p:spPr bwMode="auto">
          <a:xfrm>
            <a:off x="1169961" y="2514600"/>
            <a:ext cx="1421072" cy="2743200"/>
          </a:xfrm>
          <a:prstGeom prst="rect">
            <a:avLst/>
          </a:prstGeom>
          <a:noFill/>
        </p:spPr>
      </p:pic>
      <p:pic>
        <p:nvPicPr>
          <p:cNvPr id="75781" name="Picture 5" descr="\\eventsql\dvd27\Clip_Installer\DVD_ART\Artwork_Imagery\Photos_for_PPT\Soft-edge_photos\FY08 Office 2008 for Mac\MacBU07_Eileen01.png"/>
          <p:cNvPicPr>
            <a:picLocks noChangeAspect="1" noChangeArrowheads="1"/>
          </p:cNvPicPr>
          <p:nvPr/>
        </p:nvPicPr>
        <p:blipFill>
          <a:blip r:embed="rId5" cstate="email"/>
          <a:srcRect/>
          <a:stretch>
            <a:fillRect/>
          </a:stretch>
        </p:blipFill>
        <p:spPr bwMode="auto">
          <a:xfrm>
            <a:off x="3711836" y="2590800"/>
            <a:ext cx="1670901" cy="2743200"/>
          </a:xfrm>
          <a:prstGeom prst="rect">
            <a:avLst/>
          </a:prstGeom>
          <a:noFill/>
          <a:effectLst>
            <a:softEdge rad="63500"/>
          </a:effectLst>
        </p:spPr>
      </p:pic>
      <p:sp>
        <p:nvSpPr>
          <p:cNvPr id="71" name="TextBox 70"/>
          <p:cNvSpPr txBox="1"/>
          <p:nvPr/>
        </p:nvSpPr>
        <p:spPr>
          <a:xfrm>
            <a:off x="900265" y="2178978"/>
            <a:ext cx="1981200" cy="338554"/>
          </a:xfrm>
          <a:prstGeom prst="rect">
            <a:avLst/>
          </a:prstGeom>
          <a:noFill/>
        </p:spPr>
        <p:txBody>
          <a:bodyPr wrap="square" rtlCol="0">
            <a:spAutoFit/>
          </a:bodyPr>
          <a:lstStyle/>
          <a:p>
            <a:pPr algn="ctr"/>
            <a:r>
              <a:rPr lang="en-US" sz="1600" dirty="0" smtClean="0">
                <a:effectLst>
                  <a:outerShdw blurRad="38100" dist="38100" dir="2700000" algn="tl">
                    <a:srgbClr val="000000">
                      <a:alpha val="43137"/>
                    </a:srgbClr>
                  </a:outerShdw>
                </a:effectLst>
              </a:rPr>
              <a:t>Compliance Officer</a:t>
            </a:r>
            <a:endParaRPr lang="en-US" sz="1600" dirty="0">
              <a:effectLst>
                <a:outerShdw blurRad="38100" dist="38100" dir="2700000" algn="tl">
                  <a:srgbClr val="000000">
                    <a:alpha val="43137"/>
                  </a:srgbClr>
                </a:outerShdw>
              </a:effectLst>
            </a:endParaRPr>
          </a:p>
        </p:txBody>
      </p:sp>
      <p:sp>
        <p:nvSpPr>
          <p:cNvPr id="72" name="TextBox 71"/>
          <p:cNvSpPr txBox="1"/>
          <p:nvPr/>
        </p:nvSpPr>
        <p:spPr>
          <a:xfrm>
            <a:off x="3575155" y="2186320"/>
            <a:ext cx="1981200" cy="338554"/>
          </a:xfrm>
          <a:prstGeom prst="rect">
            <a:avLst/>
          </a:prstGeom>
          <a:noFill/>
        </p:spPr>
        <p:txBody>
          <a:bodyPr wrap="square" rtlCol="0">
            <a:spAutoFit/>
          </a:bodyPr>
          <a:lstStyle/>
          <a:p>
            <a:pPr algn="ctr"/>
            <a:r>
              <a:rPr lang="en-US" sz="1600" dirty="0" smtClean="0">
                <a:effectLst>
                  <a:outerShdw blurRad="38100" dist="38100" dir="2700000" algn="tl">
                    <a:srgbClr val="000000">
                      <a:alpha val="43137"/>
                    </a:srgbClr>
                  </a:outerShdw>
                </a:effectLst>
              </a:rPr>
              <a:t>Human Resources</a:t>
            </a:r>
            <a:endParaRPr lang="en-US" sz="1600" dirty="0">
              <a:effectLst>
                <a:outerShdw blurRad="38100" dist="38100" dir="2700000" algn="tl">
                  <a:srgbClr val="000000">
                    <a:alpha val="43137"/>
                  </a:srgbClr>
                </a:outerShdw>
              </a:effectLst>
            </a:endParaRPr>
          </a:p>
        </p:txBody>
      </p:sp>
      <p:sp>
        <p:nvSpPr>
          <p:cNvPr id="77" name="Rounded Rectangle 76"/>
          <p:cNvSpPr/>
          <p:nvPr/>
        </p:nvSpPr>
        <p:spPr bwMode="auto">
          <a:xfrm>
            <a:off x="784310" y="5257800"/>
            <a:ext cx="2209799" cy="1282146"/>
          </a:xfrm>
          <a:prstGeom prst="roundRect">
            <a:avLst/>
          </a:prstGeom>
          <a:ln>
            <a:noFill/>
            <a:headEnd type="none" w="med" len="med"/>
            <a:tailEnd type="none" w="med" len="med"/>
          </a:ln>
          <a:effectLst>
            <a:outerShdw blurRad="50800" dist="38100" dir="8100000" algn="tr" rotWithShape="0">
              <a:prstClr val="black">
                <a:alpha val="40000"/>
              </a:prstClr>
            </a:outerShdw>
            <a:reflection blurRad="6350" stA="52000" endA="300" endPos="35000" dir="5400000" sy="-100000" algn="bl" rotWithShape="0"/>
          </a:effectLst>
        </p:spPr>
        <p:style>
          <a:lnRef idx="1">
            <a:schemeClr val="accent1"/>
          </a:lnRef>
          <a:fillRef idx="1003">
            <a:schemeClr val="dk2"/>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chemeClr val="tx1"/>
                </a:solidFill>
                <a:effectLst>
                  <a:outerShdw blurRad="38100" dist="38100" dir="2700000" algn="tl">
                    <a:srgbClr val="000000">
                      <a:alpha val="43137"/>
                    </a:srgbClr>
                  </a:outerShdw>
                </a:effectLst>
                <a:latin typeface="Segoe" pitchFamily="34" charset="0"/>
              </a:rPr>
              <a:t>Conduct Mailbox Searches for Legal Discovery</a:t>
            </a:r>
          </a:p>
        </p:txBody>
      </p:sp>
      <p:sp>
        <p:nvSpPr>
          <p:cNvPr id="78" name="Rounded Rectangle 77"/>
          <p:cNvSpPr/>
          <p:nvPr/>
        </p:nvSpPr>
        <p:spPr bwMode="auto">
          <a:xfrm>
            <a:off x="3477738" y="5257800"/>
            <a:ext cx="2209799" cy="1282146"/>
          </a:xfrm>
          <a:prstGeom prst="roundRect">
            <a:avLst/>
          </a:prstGeom>
          <a:ln>
            <a:noFill/>
            <a:headEnd type="none" w="med" len="med"/>
            <a:tailEnd type="none" w="med" len="med"/>
          </a:ln>
          <a:effectLst>
            <a:outerShdw blurRad="50800" dist="38100" dir="8100000" algn="tr" rotWithShape="0">
              <a:prstClr val="black">
                <a:alpha val="40000"/>
              </a:prstClr>
            </a:outerShdw>
            <a:reflection blurRad="6350" stA="52000" endA="300" endPos="35000" dir="5400000" sy="-100000" algn="bl" rotWithShape="0"/>
          </a:effectLst>
        </p:spPr>
        <p:style>
          <a:lnRef idx="1">
            <a:schemeClr val="accent1"/>
          </a:lnRef>
          <a:fillRef idx="1003">
            <a:schemeClr val="dk2"/>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chemeClr val="tx1"/>
                </a:solidFill>
                <a:effectLst>
                  <a:outerShdw blurRad="38100" dist="38100" dir="2700000" algn="tl">
                    <a:srgbClr val="000000">
                      <a:alpha val="43137"/>
                    </a:srgbClr>
                  </a:outerShdw>
                </a:effectLst>
                <a:latin typeface="Segoe" pitchFamily="34" charset="0"/>
              </a:rPr>
              <a:t>Update Employee Info in Company Directory</a:t>
            </a:r>
          </a:p>
        </p:txBody>
      </p:sp>
      <p:pic>
        <p:nvPicPr>
          <p:cNvPr id="20" name="Picture 10" descr="\\eventsql\dvd27\Clip_Installer\DVD_ART\Artwork_Imagery\Shapes and Graphics\Bar\Inside glow bars\inside glow vertical bar blue thirds.png"/>
          <p:cNvPicPr>
            <a:picLocks noChangeAspect="1" noChangeArrowheads="1"/>
          </p:cNvPicPr>
          <p:nvPr/>
        </p:nvPicPr>
        <p:blipFill>
          <a:blip r:embed="rId3" cstate="print"/>
          <a:srcRect/>
          <a:stretch>
            <a:fillRect/>
          </a:stretch>
        </p:blipFill>
        <p:spPr bwMode="auto">
          <a:xfrm>
            <a:off x="6049617" y="2143539"/>
            <a:ext cx="2341364" cy="4712874"/>
          </a:xfrm>
          <a:prstGeom prst="rect">
            <a:avLst/>
          </a:prstGeom>
          <a:noFill/>
        </p:spPr>
      </p:pic>
      <p:pic>
        <p:nvPicPr>
          <p:cNvPr id="21" name="Picture 20" descr="woman in dataceter.png"/>
          <p:cNvPicPr>
            <a:picLocks noChangeAspect="1"/>
          </p:cNvPicPr>
          <p:nvPr/>
        </p:nvPicPr>
        <p:blipFill>
          <a:blip r:embed="rId6" cstate="email"/>
          <a:srcRect/>
          <a:stretch>
            <a:fillRect/>
          </a:stretch>
        </p:blipFill>
        <p:spPr>
          <a:xfrm>
            <a:off x="6437104" y="2548890"/>
            <a:ext cx="1553957" cy="2708910"/>
          </a:xfrm>
          <a:prstGeom prst="rect">
            <a:avLst/>
          </a:prstGeom>
        </p:spPr>
      </p:pic>
      <p:sp>
        <p:nvSpPr>
          <p:cNvPr id="22" name="TextBox 21"/>
          <p:cNvSpPr txBox="1"/>
          <p:nvPr/>
        </p:nvSpPr>
        <p:spPr>
          <a:xfrm>
            <a:off x="5943600" y="2182649"/>
            <a:ext cx="2514600" cy="338554"/>
          </a:xfrm>
          <a:prstGeom prst="rect">
            <a:avLst/>
          </a:prstGeom>
          <a:noFill/>
        </p:spPr>
        <p:txBody>
          <a:bodyPr wrap="square" rtlCol="0">
            <a:spAutoFit/>
          </a:bodyPr>
          <a:lstStyle/>
          <a:p>
            <a:pPr algn="ctr"/>
            <a:r>
              <a:rPr lang="en-US" sz="1600" dirty="0" smtClean="0">
                <a:effectLst>
                  <a:outerShdw blurRad="38100" dist="38100" dir="2700000" algn="tl">
                    <a:srgbClr val="000000">
                      <a:alpha val="43137"/>
                    </a:srgbClr>
                  </a:outerShdw>
                </a:effectLst>
              </a:rPr>
              <a:t>Help Desk Staff</a:t>
            </a:r>
            <a:endParaRPr lang="en-US" sz="1600" dirty="0">
              <a:effectLst>
                <a:outerShdw blurRad="38100" dist="38100" dir="2700000" algn="tl">
                  <a:srgbClr val="000000">
                    <a:alpha val="43137"/>
                  </a:srgbClr>
                </a:outerShdw>
              </a:effectLst>
            </a:endParaRPr>
          </a:p>
        </p:txBody>
      </p:sp>
      <p:sp>
        <p:nvSpPr>
          <p:cNvPr id="23" name="Rounded Rectangle 22"/>
          <p:cNvSpPr/>
          <p:nvPr/>
        </p:nvSpPr>
        <p:spPr bwMode="auto">
          <a:xfrm>
            <a:off x="6122506" y="5271054"/>
            <a:ext cx="2209799" cy="1282146"/>
          </a:xfrm>
          <a:prstGeom prst="roundRect">
            <a:avLst/>
          </a:prstGeom>
          <a:ln>
            <a:noFill/>
            <a:headEnd type="none" w="med" len="med"/>
            <a:tailEnd type="none" w="med" len="med"/>
          </a:ln>
          <a:effectLst>
            <a:outerShdw blurRad="50800" dist="38100" dir="8100000" algn="tr" rotWithShape="0">
              <a:prstClr val="black">
                <a:alpha val="40000"/>
              </a:prstClr>
            </a:outerShdw>
            <a:reflection blurRad="6350" stA="52000" endA="300" endPos="35000" dir="5400000" sy="-100000" algn="bl" rotWithShape="0"/>
          </a:effectLst>
        </p:spPr>
        <p:style>
          <a:lnRef idx="1">
            <a:schemeClr val="accent1"/>
          </a:lnRef>
          <a:fillRef idx="1003">
            <a:schemeClr val="dk2"/>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chemeClr val="tx1"/>
                </a:solidFill>
                <a:effectLst>
                  <a:outerShdw blurRad="38100" dist="38100" dir="2700000" algn="tl">
                    <a:srgbClr val="000000">
                      <a:alpha val="43137"/>
                    </a:srgbClr>
                  </a:outerShdw>
                </a:effectLst>
                <a:latin typeface="Segoe" pitchFamily="34" charset="0"/>
              </a:rPr>
              <a:t>Manage Mailbox Quotas </a:t>
            </a: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Simplify Administration</a:t>
            </a:r>
            <a:endParaRPr lang="en-US" dirty="0"/>
          </a:p>
        </p:txBody>
      </p:sp>
      <p:sp>
        <p:nvSpPr>
          <p:cNvPr id="4" name="Text Placeholder 2"/>
          <p:cNvSpPr txBox="1">
            <a:spLocks/>
          </p:cNvSpPr>
          <p:nvPr/>
        </p:nvSpPr>
        <p:spPr>
          <a:xfrm>
            <a:off x="381000" y="1062315"/>
            <a:ext cx="8382000" cy="886397"/>
          </a:xfrm>
          <a:prstGeom prst="rect">
            <a:avLst/>
          </a:prstGeom>
        </p:spPr>
        <p:txBody>
          <a:bodyPr vert="horz" lIns="0" tIns="0" rIns="0" bIns="0" rtlCol="0">
            <a:spAutoFit/>
          </a:bodyPr>
          <a:lstStyle/>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3200" i="1" dirty="0" smtClean="0">
                <a:effectLst>
                  <a:outerShdw blurRad="38100" dist="38100" dir="2700000" algn="tl">
                    <a:srgbClr val="000000">
                      <a:alpha val="43137"/>
                    </a:srgbClr>
                  </a:outerShdw>
                </a:effectLst>
              </a:rPr>
              <a:t>Lower Support Costs Through New </a:t>
            </a:r>
            <a:r>
              <a:rPr lang="en-US" sz="3200" i="1" dirty="0" smtClean="0">
                <a:effectLst>
                  <a:outerShdw blurRad="38100" dist="38100" dir="2700000" algn="tl">
                    <a:srgbClr val="000000">
                      <a:alpha val="43137"/>
                    </a:srgbClr>
                  </a:outerShdw>
                </a:effectLst>
              </a:rPr>
              <a:t/>
            </a:r>
            <a:br>
              <a:rPr lang="en-US" sz="3200" i="1" dirty="0" smtClean="0">
                <a:effectLst>
                  <a:outerShdw blurRad="38100" dist="38100" dir="2700000" algn="tl">
                    <a:srgbClr val="000000">
                      <a:alpha val="43137"/>
                    </a:srgbClr>
                  </a:outerShdw>
                </a:effectLst>
              </a:rPr>
            </a:br>
            <a:r>
              <a:rPr lang="en-US" sz="3200" i="1" dirty="0" smtClean="0">
                <a:effectLst>
                  <a:outerShdw blurRad="38100" dist="38100" dir="2700000" algn="tl">
                    <a:srgbClr val="000000">
                      <a:alpha val="43137"/>
                    </a:srgbClr>
                  </a:outerShdw>
                </a:effectLst>
              </a:rPr>
              <a:t>User </a:t>
            </a:r>
            <a:r>
              <a:rPr lang="en-US" sz="3200" i="1" dirty="0" smtClean="0">
                <a:effectLst>
                  <a:outerShdw blurRad="38100" dist="38100" dir="2700000" algn="tl">
                    <a:srgbClr val="000000">
                      <a:alpha val="43137"/>
                    </a:srgbClr>
                  </a:outerShdw>
                </a:effectLst>
              </a:rPr>
              <a:t>Self-Service Options</a:t>
            </a:r>
            <a:endParaRPr kumimoji="0" lang="en-US" sz="32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pic>
        <p:nvPicPr>
          <p:cNvPr id="7" name="Picture 3"/>
          <p:cNvPicPr>
            <a:picLocks noChangeAspect="1" noChangeArrowheads="1"/>
          </p:cNvPicPr>
          <p:nvPr/>
        </p:nvPicPr>
        <p:blipFill>
          <a:blip r:embed="rId3" cstate="email"/>
          <a:srcRect/>
          <a:stretch>
            <a:fillRect/>
          </a:stretch>
        </p:blipFill>
        <p:spPr bwMode="auto">
          <a:xfrm>
            <a:off x="379862" y="2304921"/>
            <a:ext cx="5370394" cy="2270340"/>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pic>
        <p:nvPicPr>
          <p:cNvPr id="6" name="Picture 2"/>
          <p:cNvPicPr>
            <a:picLocks noChangeAspect="1" noChangeArrowheads="1"/>
          </p:cNvPicPr>
          <p:nvPr/>
        </p:nvPicPr>
        <p:blipFill>
          <a:blip r:embed="rId4" cstate="email"/>
          <a:srcRect/>
          <a:stretch>
            <a:fillRect/>
          </a:stretch>
        </p:blipFill>
        <p:spPr bwMode="auto">
          <a:xfrm>
            <a:off x="3393742" y="3541173"/>
            <a:ext cx="5363570" cy="2421348"/>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14" name="TextBox 13"/>
          <p:cNvSpPr txBox="1"/>
          <p:nvPr/>
        </p:nvSpPr>
        <p:spPr>
          <a:xfrm>
            <a:off x="6030074" y="2518764"/>
            <a:ext cx="2275726" cy="646331"/>
          </a:xfrm>
          <a:prstGeom prst="rect">
            <a:avLst/>
          </a:prstGeom>
          <a:noFill/>
        </p:spPr>
        <p:txBody>
          <a:bodyPr wrap="square" rtlCol="0">
            <a:spAutoFit/>
          </a:bodyPr>
          <a:lstStyle/>
          <a:p>
            <a:r>
              <a:rPr lang="en-US" dirty="0" smtClean="0">
                <a:effectLst>
                  <a:glow rad="101600">
                    <a:schemeClr val="bg1">
                      <a:lumMod val="95000"/>
                      <a:lumOff val="5000"/>
                      <a:alpha val="60000"/>
                    </a:schemeClr>
                  </a:glow>
                </a:effectLst>
              </a:rPr>
              <a:t>Track the status of sent messages</a:t>
            </a:r>
          </a:p>
        </p:txBody>
      </p:sp>
      <p:cxnSp>
        <p:nvCxnSpPr>
          <p:cNvPr id="15" name="Straight Arrow Connector 14"/>
          <p:cNvCxnSpPr/>
          <p:nvPr/>
        </p:nvCxnSpPr>
        <p:spPr>
          <a:xfrm rot="10800000" flipV="1">
            <a:off x="3276600" y="5429121"/>
            <a:ext cx="838200" cy="3048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990600" y="5449669"/>
            <a:ext cx="2275726" cy="646331"/>
          </a:xfrm>
          <a:prstGeom prst="rect">
            <a:avLst/>
          </a:prstGeom>
          <a:noFill/>
        </p:spPr>
        <p:txBody>
          <a:bodyPr wrap="square" rtlCol="0">
            <a:spAutoFit/>
          </a:bodyPr>
          <a:lstStyle/>
          <a:p>
            <a:pPr algn="r"/>
            <a:r>
              <a:rPr lang="en-US" dirty="0" smtClean="0">
                <a:effectLst>
                  <a:glow rad="101600">
                    <a:schemeClr val="bg1">
                      <a:lumMod val="95000"/>
                      <a:lumOff val="5000"/>
                      <a:alpha val="60000"/>
                    </a:schemeClr>
                  </a:glow>
                </a:effectLst>
              </a:rPr>
              <a:t>Create and manage distribution groups</a:t>
            </a:r>
          </a:p>
        </p:txBody>
      </p:sp>
      <p:cxnSp>
        <p:nvCxnSpPr>
          <p:cNvPr id="20" name="Straight Arrow Connector 19"/>
          <p:cNvCxnSpPr/>
          <p:nvPr/>
        </p:nvCxnSpPr>
        <p:spPr>
          <a:xfrm>
            <a:off x="5105400" y="2732813"/>
            <a:ext cx="914400" cy="762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317810" y="1984918"/>
            <a:ext cx="9779620" cy="3021979"/>
          </a:xfrm>
          <a:prstGeom prst="rect">
            <a:avLst/>
          </a:prstGeom>
          <a:solidFill>
            <a:schemeClr val="bg1">
              <a:lumMod val="8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err="1" smtClean="0">
              <a:solidFill>
                <a:schemeClr val="bg1"/>
              </a:solidFill>
              <a:effectLst>
                <a:outerShdw blurRad="38100" dist="38100" dir="2700000" algn="tl">
                  <a:srgbClr val="000000">
                    <a:alpha val="43137"/>
                  </a:srgbClr>
                </a:outerShdw>
              </a:effectLst>
              <a:latin typeface="Segoe" pitchFamily="34" charset="0"/>
            </a:endParaRPr>
          </a:p>
        </p:txBody>
      </p:sp>
      <p:grpSp>
        <p:nvGrpSpPr>
          <p:cNvPr id="3" name="Group 69"/>
          <p:cNvGrpSpPr/>
          <p:nvPr/>
        </p:nvGrpSpPr>
        <p:grpSpPr>
          <a:xfrm>
            <a:off x="239751" y="2099819"/>
            <a:ext cx="8610600" cy="2734235"/>
            <a:chOff x="152400" y="2157350"/>
            <a:chExt cx="8610600" cy="2948050"/>
          </a:xfrm>
        </p:grpSpPr>
        <p:sp>
          <p:nvSpPr>
            <p:cNvPr id="45" name="Rounded Rectangle 44"/>
            <p:cNvSpPr/>
            <p:nvPr/>
          </p:nvSpPr>
          <p:spPr bwMode="auto">
            <a:xfrm>
              <a:off x="152400" y="2157350"/>
              <a:ext cx="8610600" cy="2948050"/>
            </a:xfrm>
            <a:prstGeom prst="roundRect">
              <a:avLst/>
            </a:prstGeom>
            <a:gradFill flip="none" rotWithShape="1">
              <a:gsLst>
                <a:gs pos="0">
                  <a:schemeClr val="accent1">
                    <a:alpha val="75000"/>
                  </a:schemeClr>
                </a:gs>
                <a:gs pos="50000">
                  <a:schemeClr val="accent1">
                    <a:alpha val="50000"/>
                  </a:schemeClr>
                </a:gs>
                <a:gs pos="100000">
                  <a:schemeClr val="accent1">
                    <a:alpha val="0"/>
                  </a:schemeClr>
                </a:gs>
              </a:gsLst>
              <a:lin ang="13500000" scaled="1"/>
              <a:tileRect/>
            </a:gradFill>
            <a:ln>
              <a:no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036" name="Picture 12" descr="\\Tkzaw-pro-18\Mydocs3\ianhamer\My Documents\Exchange TPM\E14 Logos\Exchange14_h_rgb_r.png"/>
            <p:cNvPicPr>
              <a:picLocks noChangeAspect="1" noChangeArrowheads="1"/>
            </p:cNvPicPr>
            <p:nvPr/>
          </p:nvPicPr>
          <p:blipFill>
            <a:blip r:embed="rId3"/>
            <a:stretch>
              <a:fillRect/>
            </a:stretch>
          </p:blipFill>
          <p:spPr bwMode="auto">
            <a:xfrm>
              <a:off x="5523384" y="4510249"/>
              <a:ext cx="2735030" cy="472335"/>
            </a:xfrm>
            <a:prstGeom prst="rect">
              <a:avLst/>
            </a:prstGeom>
            <a:noFill/>
          </p:spPr>
        </p:pic>
      </p:grpSp>
      <p:grpSp>
        <p:nvGrpSpPr>
          <p:cNvPr id="4" name="Group 67"/>
          <p:cNvGrpSpPr/>
          <p:nvPr/>
        </p:nvGrpSpPr>
        <p:grpSpPr>
          <a:xfrm>
            <a:off x="292925" y="2130690"/>
            <a:ext cx="5029200" cy="2438400"/>
            <a:chOff x="216725" y="2221675"/>
            <a:chExt cx="5029200" cy="2438400"/>
          </a:xfrm>
        </p:grpSpPr>
        <p:sp>
          <p:nvSpPr>
            <p:cNvPr id="44" name="Rounded Rectangle 43"/>
            <p:cNvSpPr/>
            <p:nvPr/>
          </p:nvSpPr>
          <p:spPr bwMode="auto">
            <a:xfrm>
              <a:off x="216725" y="2221675"/>
              <a:ext cx="5029200" cy="2438400"/>
            </a:xfrm>
            <a:prstGeom prst="roundRect">
              <a:avLst/>
            </a:prstGeom>
            <a:gradFill flip="none" rotWithShape="1">
              <a:gsLst>
                <a:gs pos="0">
                  <a:schemeClr val="accent1">
                    <a:alpha val="75000"/>
                  </a:schemeClr>
                </a:gs>
                <a:gs pos="50000">
                  <a:schemeClr val="accent1">
                    <a:alpha val="50000"/>
                  </a:schemeClr>
                </a:gs>
                <a:gs pos="100000">
                  <a:schemeClr val="accent1">
                    <a:alpha val="25000"/>
                  </a:schemeClr>
                </a:gs>
              </a:gsLst>
              <a:lin ang="10800000" scaled="1"/>
              <a:tileRect/>
            </a:gradFill>
            <a:ln>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034" name="Picture 10" descr="\\eventsql\dvd\Online_ART\DVD_ART34\Logos\Exchange Server 2007\Exchange Server 2007 logo rev.png"/>
            <p:cNvPicPr>
              <a:picLocks noChangeAspect="1" noChangeArrowheads="1"/>
            </p:cNvPicPr>
            <p:nvPr/>
          </p:nvPicPr>
          <p:blipFill>
            <a:blip r:embed="rId4" cstate="email"/>
            <a:srcRect/>
            <a:stretch>
              <a:fillRect/>
            </a:stretch>
          </p:blipFill>
          <p:spPr bwMode="auto">
            <a:xfrm>
              <a:off x="2788025" y="4228650"/>
              <a:ext cx="2179732" cy="365760"/>
            </a:xfrm>
            <a:prstGeom prst="rect">
              <a:avLst/>
            </a:prstGeom>
            <a:noFill/>
          </p:spPr>
        </p:pic>
      </p:grpSp>
      <p:sp>
        <p:nvSpPr>
          <p:cNvPr id="2" name="Title 1"/>
          <p:cNvSpPr>
            <a:spLocks noGrp="1"/>
          </p:cNvSpPr>
          <p:nvPr>
            <p:ph type="title"/>
          </p:nvPr>
        </p:nvSpPr>
        <p:spPr/>
        <p:txBody>
          <a:bodyPr/>
          <a:lstStyle/>
          <a:p>
            <a:r>
              <a:rPr dirty="0" smtClean="0"/>
              <a:t>Deployment Flexibility</a:t>
            </a:r>
            <a:endParaRPr lang="en-US" dirty="0"/>
          </a:p>
        </p:txBody>
      </p:sp>
      <p:sp>
        <p:nvSpPr>
          <p:cNvPr id="72" name="Text Placeholder 71"/>
          <p:cNvSpPr>
            <a:spLocks noGrp="1"/>
          </p:cNvSpPr>
          <p:nvPr>
            <p:ph type="body" sz="quarter" idx="10"/>
          </p:nvPr>
        </p:nvSpPr>
        <p:spPr>
          <a:xfrm>
            <a:off x="780883" y="5073286"/>
            <a:ext cx="4038600" cy="954107"/>
          </a:xfrm>
        </p:spPr>
        <p:txBody>
          <a:bodyPr/>
          <a:lstStyle/>
          <a:p>
            <a:r>
              <a:rPr lang="en-US" sz="2000" dirty="0" smtClean="0"/>
              <a:t>7</a:t>
            </a:r>
            <a:r>
              <a:rPr lang="en-US" sz="2000" smtClean="0"/>
              <a:t>0</a:t>
            </a:r>
            <a:r>
              <a:rPr lang="en-US" sz="2000" dirty="0" smtClean="0"/>
              <a:t>% reduction in IOPS</a:t>
            </a:r>
          </a:p>
          <a:p>
            <a:r>
              <a:rPr lang="en-US" sz="2000" dirty="0" smtClean="0"/>
              <a:t>Smoother IO patterns</a:t>
            </a:r>
          </a:p>
          <a:p>
            <a:r>
              <a:rPr lang="en-US" sz="2000" dirty="0" smtClean="0"/>
              <a:t>Resilience against corruption</a:t>
            </a:r>
            <a:endParaRPr lang="en-US" sz="2000" dirty="0"/>
          </a:p>
        </p:txBody>
      </p:sp>
      <p:sp>
        <p:nvSpPr>
          <p:cNvPr id="20" name="Rectangle 19"/>
          <p:cNvSpPr/>
          <p:nvPr/>
        </p:nvSpPr>
        <p:spPr>
          <a:xfrm>
            <a:off x="381000" y="1062315"/>
            <a:ext cx="8382000" cy="978729"/>
          </a:xfrm>
          <a:prstGeom prst="rect">
            <a:avLst/>
          </a:prstGeom>
        </p:spPr>
        <p:txBody>
          <a:bodyPr wrap="square">
            <a:spAutoFit/>
          </a:bodyPr>
          <a:lstStyle/>
          <a:p>
            <a:pPr marL="396875" lvl="0" indent="-396875" algn="ctr">
              <a:lnSpc>
                <a:spcPct val="90000"/>
              </a:lnSpc>
              <a:spcBef>
                <a:spcPct val="20000"/>
              </a:spcBef>
              <a:defRPr/>
            </a:pPr>
            <a:r>
              <a:rPr lang="en-US" sz="3200" i="1" dirty="0" smtClean="0">
                <a:effectLst>
                  <a:outerShdw blurRad="38100" dist="38100" dir="2700000" algn="tl">
                    <a:srgbClr val="000000">
                      <a:alpha val="43137"/>
                    </a:srgbClr>
                  </a:outerShdw>
                </a:effectLst>
              </a:rPr>
              <a:t>Greater Range of Storage Options Through Performance Enhancements</a:t>
            </a:r>
            <a:endParaRPr lang="en-US" sz="3200" i="1" dirty="0">
              <a:effectLst>
                <a:outerShdw blurRad="38100" dist="38100" dir="2700000" algn="tl">
                  <a:srgbClr val="000000">
                    <a:alpha val="43137"/>
                  </a:srgbClr>
                </a:outerShdw>
              </a:effectLst>
            </a:endParaRPr>
          </a:p>
        </p:txBody>
      </p:sp>
      <p:sp>
        <p:nvSpPr>
          <p:cNvPr id="37" name="Rectangle 36"/>
          <p:cNvSpPr/>
          <p:nvPr/>
        </p:nvSpPr>
        <p:spPr>
          <a:xfrm>
            <a:off x="228600" y="2066365"/>
            <a:ext cx="1760928" cy="338554"/>
          </a:xfrm>
          <a:prstGeom prst="rect">
            <a:avLst/>
          </a:prstGeom>
        </p:spPr>
        <p:txBody>
          <a:bodyPr wrap="square">
            <a:spAutoFit/>
          </a:bodyPr>
          <a:lstStyle/>
          <a:p>
            <a:pPr algn="ctr"/>
            <a:endParaRPr lang="en-US" sz="1600" dirty="0"/>
          </a:p>
        </p:txBody>
      </p:sp>
      <p:grpSp>
        <p:nvGrpSpPr>
          <p:cNvPr id="5" name="Group 68"/>
          <p:cNvGrpSpPr/>
          <p:nvPr/>
        </p:nvGrpSpPr>
        <p:grpSpPr>
          <a:xfrm>
            <a:off x="369125" y="2206890"/>
            <a:ext cx="2602675" cy="1905000"/>
            <a:chOff x="292925" y="2297875"/>
            <a:chExt cx="2602675" cy="1905000"/>
          </a:xfrm>
        </p:grpSpPr>
        <p:sp>
          <p:nvSpPr>
            <p:cNvPr id="43" name="Rounded Rectangle 42"/>
            <p:cNvSpPr/>
            <p:nvPr/>
          </p:nvSpPr>
          <p:spPr bwMode="auto">
            <a:xfrm>
              <a:off x="292925" y="2297875"/>
              <a:ext cx="2602675" cy="1905000"/>
            </a:xfrm>
            <a:prstGeom prst="roundRect">
              <a:avLst/>
            </a:prstGeom>
            <a:gradFill flip="none" rotWithShape="1">
              <a:gsLst>
                <a:gs pos="0">
                  <a:schemeClr val="accent1">
                    <a:alpha val="75000"/>
                  </a:schemeClr>
                </a:gs>
                <a:gs pos="50000">
                  <a:schemeClr val="accent1">
                    <a:alpha val="50000"/>
                  </a:schemeClr>
                </a:gs>
                <a:gs pos="100000">
                  <a:schemeClr val="accent1">
                    <a:alpha val="25000"/>
                  </a:schemeClr>
                </a:gs>
              </a:gsLst>
              <a:lin ang="13500000" scaled="1"/>
              <a:tileRect/>
            </a:gradFill>
            <a:ln>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1033" name="Picture 9" descr="\\eventsql\dvd\Online_ART\DVD_ART34\Logos\Exchange Server 2003\Exchange Server 2003 white.png"/>
            <p:cNvPicPr>
              <a:picLocks noChangeAspect="1" noChangeArrowheads="1"/>
            </p:cNvPicPr>
            <p:nvPr/>
          </p:nvPicPr>
          <p:blipFill>
            <a:blip r:embed="rId5" cstate="email"/>
            <a:srcRect/>
            <a:stretch>
              <a:fillRect/>
            </a:stretch>
          </p:blipFill>
          <p:spPr bwMode="auto">
            <a:xfrm>
              <a:off x="487268" y="3772790"/>
              <a:ext cx="2174787" cy="365760"/>
            </a:xfrm>
            <a:prstGeom prst="rect">
              <a:avLst/>
            </a:prstGeom>
            <a:noFill/>
          </p:spPr>
        </p:pic>
      </p:grpSp>
      <p:grpSp>
        <p:nvGrpSpPr>
          <p:cNvPr id="6" name="Group 45"/>
          <p:cNvGrpSpPr/>
          <p:nvPr/>
        </p:nvGrpSpPr>
        <p:grpSpPr>
          <a:xfrm>
            <a:off x="745175" y="2321964"/>
            <a:ext cx="1760928" cy="1319776"/>
            <a:chOff x="990600" y="2565349"/>
            <a:chExt cx="1760928" cy="1319776"/>
          </a:xfrm>
        </p:grpSpPr>
        <p:pic>
          <p:nvPicPr>
            <p:cNvPr id="47" name="Picture 6" descr="\\eventsql\dvd\Online_ART\DVD_ART34\Artwork_Imagery\Hardware Photos\OEM HW\SERVERS\HP AlphaServer SC4.png"/>
            <p:cNvPicPr>
              <a:picLocks noChangeAspect="1" noChangeArrowheads="1"/>
            </p:cNvPicPr>
            <p:nvPr/>
          </p:nvPicPr>
          <p:blipFill>
            <a:blip r:embed="rId6" cstate="email"/>
            <a:srcRect/>
            <a:stretch>
              <a:fillRect/>
            </a:stretch>
          </p:blipFill>
          <p:spPr bwMode="auto">
            <a:xfrm>
              <a:off x="1337664" y="2565349"/>
              <a:ext cx="1066800" cy="812901"/>
            </a:xfrm>
            <a:prstGeom prst="rect">
              <a:avLst/>
            </a:prstGeom>
            <a:noFill/>
          </p:spPr>
        </p:pic>
        <p:sp>
          <p:nvSpPr>
            <p:cNvPr id="48" name="Rectangle 47"/>
            <p:cNvSpPr/>
            <p:nvPr/>
          </p:nvSpPr>
          <p:spPr>
            <a:xfrm>
              <a:off x="990600" y="3300350"/>
              <a:ext cx="1760928" cy="584775"/>
            </a:xfrm>
            <a:prstGeom prst="rect">
              <a:avLst/>
            </a:prstGeom>
          </p:spPr>
          <p:txBody>
            <a:bodyPr wrap="square">
              <a:spAutoFit/>
            </a:bodyPr>
            <a:lstStyle/>
            <a:p>
              <a:pPr algn="ctr"/>
              <a:r>
                <a:rPr lang="en-US" sz="1600" dirty="0" smtClean="0">
                  <a:effectLst>
                    <a:glow rad="101600">
                      <a:schemeClr val="bg1">
                        <a:lumMod val="95000"/>
                        <a:lumOff val="5000"/>
                        <a:alpha val="60000"/>
                      </a:schemeClr>
                    </a:glow>
                  </a:effectLst>
                </a:rPr>
                <a:t>Storage Area Network (SAN)</a:t>
              </a:r>
              <a:endParaRPr lang="en-US" sz="1600" dirty="0"/>
            </a:p>
          </p:txBody>
        </p:sp>
      </p:grpSp>
      <p:grpSp>
        <p:nvGrpSpPr>
          <p:cNvPr id="7" name="Group 49"/>
          <p:cNvGrpSpPr/>
          <p:nvPr/>
        </p:nvGrpSpPr>
        <p:grpSpPr>
          <a:xfrm>
            <a:off x="3200400" y="2482594"/>
            <a:ext cx="1760928" cy="1159146"/>
            <a:chOff x="3039672" y="2725979"/>
            <a:chExt cx="1760928" cy="1159146"/>
          </a:xfrm>
        </p:grpSpPr>
        <p:pic>
          <p:nvPicPr>
            <p:cNvPr id="51" name="Picture 7" descr="\\eventsql\dvd\Online_ART\DVD_ART34\Artwork_Imagery\Hardware Photos\OEM HW\SERVERS\HP Compaq ProLiant BL e-Class -  p-Class Enterprise server.png"/>
            <p:cNvPicPr>
              <a:picLocks noChangeAspect="1" noChangeArrowheads="1"/>
            </p:cNvPicPr>
            <p:nvPr/>
          </p:nvPicPr>
          <p:blipFill>
            <a:blip r:embed="rId7" cstate="email"/>
            <a:srcRect/>
            <a:stretch>
              <a:fillRect/>
            </a:stretch>
          </p:blipFill>
          <p:spPr bwMode="auto">
            <a:xfrm>
              <a:off x="3174193" y="2725979"/>
              <a:ext cx="1491887" cy="474421"/>
            </a:xfrm>
            <a:prstGeom prst="rect">
              <a:avLst/>
            </a:prstGeom>
            <a:noFill/>
          </p:spPr>
        </p:pic>
        <p:sp>
          <p:nvSpPr>
            <p:cNvPr id="52" name="Rectangle 51"/>
            <p:cNvSpPr/>
            <p:nvPr/>
          </p:nvSpPr>
          <p:spPr>
            <a:xfrm>
              <a:off x="3039672" y="3300350"/>
              <a:ext cx="1760928" cy="584775"/>
            </a:xfrm>
            <a:prstGeom prst="rect">
              <a:avLst/>
            </a:prstGeom>
          </p:spPr>
          <p:txBody>
            <a:bodyPr wrap="square">
              <a:spAutoFit/>
            </a:bodyPr>
            <a:lstStyle/>
            <a:p>
              <a:pPr algn="ctr"/>
              <a:r>
                <a:rPr lang="en-US" sz="1600" dirty="0" smtClean="0">
                  <a:effectLst>
                    <a:glow rad="101600">
                      <a:schemeClr val="bg1">
                        <a:lumMod val="95000"/>
                        <a:lumOff val="5000"/>
                        <a:alpha val="60000"/>
                      </a:schemeClr>
                    </a:glow>
                  </a:effectLst>
                </a:rPr>
                <a:t>Direct Attached w/ SAS Disks</a:t>
              </a:r>
              <a:endParaRPr lang="en-US" sz="1600" dirty="0"/>
            </a:p>
          </p:txBody>
        </p:sp>
      </p:grpSp>
      <p:grpSp>
        <p:nvGrpSpPr>
          <p:cNvPr id="8" name="Group 55"/>
          <p:cNvGrpSpPr/>
          <p:nvPr/>
        </p:nvGrpSpPr>
        <p:grpSpPr>
          <a:xfrm>
            <a:off x="7154472" y="2195015"/>
            <a:ext cx="1760928" cy="1458600"/>
            <a:chOff x="6934200" y="2438400"/>
            <a:chExt cx="1760928" cy="1458600"/>
          </a:xfrm>
        </p:grpSpPr>
        <p:grpSp>
          <p:nvGrpSpPr>
            <p:cNvPr id="9" name="Group 39"/>
            <p:cNvGrpSpPr/>
            <p:nvPr/>
          </p:nvGrpSpPr>
          <p:grpSpPr>
            <a:xfrm>
              <a:off x="7253297" y="2438400"/>
              <a:ext cx="1128703" cy="896938"/>
              <a:chOff x="7253297" y="2438400"/>
              <a:chExt cx="1128703" cy="896938"/>
            </a:xfrm>
          </p:grpSpPr>
          <p:pic>
            <p:nvPicPr>
              <p:cNvPr id="59" name="Picture 4" descr="\\eventsql\dvd\Online_ART\DVD_ART34\Artwork_Imagery\Hardware Photos\OEM HW\Storage devices\open hard disk.png"/>
              <p:cNvPicPr>
                <a:picLocks noChangeAspect="1" noChangeArrowheads="1"/>
              </p:cNvPicPr>
              <p:nvPr/>
            </p:nvPicPr>
            <p:blipFill>
              <a:blip r:embed="rId8" cstate="email"/>
              <a:srcRect/>
              <a:stretch>
                <a:fillRect/>
              </a:stretch>
            </p:blipFill>
            <p:spPr bwMode="auto">
              <a:xfrm>
                <a:off x="7253297" y="2438400"/>
                <a:ext cx="825515" cy="744538"/>
              </a:xfrm>
              <a:prstGeom prst="rect">
                <a:avLst/>
              </a:prstGeom>
              <a:noFill/>
            </p:spPr>
          </p:pic>
          <p:pic>
            <p:nvPicPr>
              <p:cNvPr id="60" name="Picture 4" descr="\\eventsql\dvd\Online_ART\DVD_ART34\Artwork_Imagery\Hardware Photos\OEM HW\Storage devices\open hard disk.png"/>
              <p:cNvPicPr>
                <a:picLocks noChangeAspect="1" noChangeArrowheads="1"/>
              </p:cNvPicPr>
              <p:nvPr/>
            </p:nvPicPr>
            <p:blipFill>
              <a:blip r:embed="rId8" cstate="email"/>
              <a:srcRect/>
              <a:stretch>
                <a:fillRect/>
              </a:stretch>
            </p:blipFill>
            <p:spPr bwMode="auto">
              <a:xfrm>
                <a:off x="7556485" y="2590800"/>
                <a:ext cx="825515" cy="744538"/>
              </a:xfrm>
              <a:prstGeom prst="rect">
                <a:avLst/>
              </a:prstGeom>
              <a:noFill/>
            </p:spPr>
          </p:pic>
        </p:grpSp>
        <p:sp>
          <p:nvSpPr>
            <p:cNvPr id="58" name="Rectangle 57"/>
            <p:cNvSpPr/>
            <p:nvPr/>
          </p:nvSpPr>
          <p:spPr>
            <a:xfrm>
              <a:off x="6934200" y="3312225"/>
              <a:ext cx="1760928" cy="584775"/>
            </a:xfrm>
            <a:prstGeom prst="rect">
              <a:avLst/>
            </a:prstGeom>
          </p:spPr>
          <p:txBody>
            <a:bodyPr wrap="square">
              <a:spAutoFit/>
            </a:bodyPr>
            <a:lstStyle/>
            <a:p>
              <a:pPr algn="ctr"/>
              <a:r>
                <a:rPr lang="en-US" sz="1600" dirty="0" smtClean="0">
                  <a:effectLst>
                    <a:glow rad="101600">
                      <a:schemeClr val="bg1">
                        <a:lumMod val="95000"/>
                        <a:lumOff val="5000"/>
                        <a:alpha val="60000"/>
                      </a:schemeClr>
                    </a:glow>
                  </a:effectLst>
                </a:rPr>
                <a:t>JBOD SATA</a:t>
              </a:r>
              <a:br>
                <a:rPr lang="en-US" sz="1600" dirty="0" smtClean="0">
                  <a:effectLst>
                    <a:glow rad="101600">
                      <a:schemeClr val="bg1">
                        <a:lumMod val="95000"/>
                        <a:lumOff val="5000"/>
                        <a:alpha val="60000"/>
                      </a:schemeClr>
                    </a:glow>
                  </a:effectLst>
                </a:rPr>
              </a:br>
              <a:r>
                <a:rPr lang="en-US" sz="1600" dirty="0" smtClean="0">
                  <a:effectLst>
                    <a:glow rad="101600">
                      <a:schemeClr val="bg1">
                        <a:lumMod val="95000"/>
                        <a:lumOff val="5000"/>
                        <a:alpha val="60000"/>
                      </a:schemeClr>
                    </a:glow>
                  </a:effectLst>
                </a:rPr>
                <a:t>(RAID-less)</a:t>
              </a:r>
              <a:endParaRPr lang="en-US" sz="1600" dirty="0"/>
            </a:p>
          </p:txBody>
        </p:sp>
      </p:grpSp>
      <p:grpSp>
        <p:nvGrpSpPr>
          <p:cNvPr id="10" name="Group 74"/>
          <p:cNvGrpSpPr/>
          <p:nvPr/>
        </p:nvGrpSpPr>
        <p:grpSpPr>
          <a:xfrm>
            <a:off x="5383316" y="2514600"/>
            <a:ext cx="1760928" cy="1144361"/>
            <a:chOff x="5383316" y="2438400"/>
            <a:chExt cx="1760928" cy="1144361"/>
          </a:xfrm>
        </p:grpSpPr>
        <p:sp>
          <p:nvSpPr>
            <p:cNvPr id="55" name="Rectangle 54"/>
            <p:cNvSpPr/>
            <p:nvPr/>
          </p:nvSpPr>
          <p:spPr>
            <a:xfrm>
              <a:off x="5383316" y="2997986"/>
              <a:ext cx="1760928" cy="584775"/>
            </a:xfrm>
            <a:prstGeom prst="rect">
              <a:avLst/>
            </a:prstGeom>
          </p:spPr>
          <p:txBody>
            <a:bodyPr wrap="square">
              <a:spAutoFit/>
            </a:bodyPr>
            <a:lstStyle/>
            <a:p>
              <a:pPr algn="ctr"/>
              <a:r>
                <a:rPr lang="en-US" sz="1600" dirty="0" smtClean="0">
                  <a:effectLst>
                    <a:glow rad="101600">
                      <a:schemeClr val="bg1">
                        <a:lumMod val="95000"/>
                        <a:lumOff val="5000"/>
                        <a:alpha val="60000"/>
                      </a:schemeClr>
                    </a:glow>
                  </a:effectLst>
                </a:rPr>
                <a:t>Direct Attached w/ SATA Disks</a:t>
              </a:r>
              <a:endParaRPr lang="en-US" sz="1600" dirty="0"/>
            </a:p>
          </p:txBody>
        </p:sp>
        <p:pic>
          <p:nvPicPr>
            <p:cNvPr id="1038" name="Picture 14" descr="\\eventsql\dvd\Online_ART\DVD_ART34\Artwork_Imagery\Hardware Photos\OEM HW\SERVERS\HP ProLiant DL320s.png"/>
            <p:cNvPicPr>
              <a:picLocks noChangeAspect="1" noChangeArrowheads="1"/>
            </p:cNvPicPr>
            <p:nvPr/>
          </p:nvPicPr>
          <p:blipFill>
            <a:blip r:embed="rId9" cstate="email"/>
            <a:srcRect/>
            <a:stretch>
              <a:fillRect/>
            </a:stretch>
          </p:blipFill>
          <p:spPr bwMode="auto">
            <a:xfrm>
              <a:off x="5430048" y="2438400"/>
              <a:ext cx="1667465" cy="475488"/>
            </a:xfrm>
            <a:prstGeom prst="rect">
              <a:avLst/>
            </a:prstGeom>
            <a:noFill/>
          </p:spPr>
        </p:pic>
      </p:grpSp>
      <p:graphicFrame>
        <p:nvGraphicFramePr>
          <p:cNvPr id="76" name="Chart 75"/>
          <p:cNvGraphicFramePr/>
          <p:nvPr/>
        </p:nvGraphicFramePr>
        <p:xfrm>
          <a:off x="4891668" y="4945566"/>
          <a:ext cx="3962400" cy="2057400"/>
        </p:xfrm>
        <a:graphic>
          <a:graphicData uri="http://schemas.openxmlformats.org/drawingml/2006/chart">
            <c:chart xmlns:c="http://schemas.openxmlformats.org/drawingml/2006/chart" xmlns:r="http://schemas.openxmlformats.org/officeDocument/2006/relationships" r:id="rId10"/>
          </a:graphicData>
        </a:graphic>
      </p:graphicFrame>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quot;GLASS&quot;"/>
          <p:cNvSpPr/>
          <p:nvPr/>
        </p:nvSpPr>
        <p:spPr bwMode="auto">
          <a:xfrm>
            <a:off x="1066800" y="2514600"/>
            <a:ext cx="2985332" cy="3276600"/>
          </a:xfrm>
          <a:prstGeom prst="roundRect">
            <a:avLst>
              <a:gd name="adj" fmla="val 6864"/>
            </a:avLst>
          </a:prstGeom>
          <a:ln>
            <a:headEnd type="none" w="med" len="med"/>
            <a:tailEnd type="none" w="med" len="med"/>
          </a:ln>
        </p:spPr>
        <p:style>
          <a:lnRef idx="0">
            <a:schemeClr val="accent2"/>
          </a:lnRef>
          <a:fillRef idx="1003">
            <a:schemeClr val="dk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lnSpc>
                <a:spcPct val="90000"/>
              </a:lnSpc>
              <a:spcBef>
                <a:spcPct val="0"/>
              </a:spcBef>
              <a:spcAft>
                <a:spcPct val="0"/>
              </a:spcAft>
              <a:defRPr/>
            </a:pPr>
            <a:endParaRPr lang="en-US" altLang="zh-CN" dirty="0">
              <a:solidFill>
                <a:srgbClr val="FFFFFF"/>
              </a:solidFill>
              <a:effectLst>
                <a:outerShdw blurRad="38100" dist="38100" dir="2700000" algn="tl">
                  <a:srgbClr val="000000">
                    <a:alpha val="43137"/>
                  </a:srgbClr>
                </a:outerShdw>
              </a:effectLst>
              <a:latin typeface="Segoe" pitchFamily="34" charset="0"/>
            </a:endParaRPr>
          </a:p>
        </p:txBody>
      </p:sp>
      <p:sp>
        <p:nvSpPr>
          <p:cNvPr id="2" name="Title 1"/>
          <p:cNvSpPr>
            <a:spLocks noGrp="1"/>
          </p:cNvSpPr>
          <p:nvPr>
            <p:ph type="title"/>
          </p:nvPr>
        </p:nvSpPr>
        <p:spPr/>
        <p:txBody>
          <a:bodyPr/>
          <a:lstStyle/>
          <a:p>
            <a:r>
              <a:rPr lang="en-US" dirty="0" smtClean="0"/>
              <a:t>Deployment Flexibility</a:t>
            </a:r>
            <a:endParaRPr lang="en-US" dirty="0"/>
          </a:p>
        </p:txBody>
      </p:sp>
      <p:sp>
        <p:nvSpPr>
          <p:cNvPr id="4" name="&quot;GLASS&quot;"/>
          <p:cNvSpPr/>
          <p:nvPr/>
        </p:nvSpPr>
        <p:spPr bwMode="auto">
          <a:xfrm>
            <a:off x="5105400" y="2514600"/>
            <a:ext cx="2985332" cy="3276600"/>
          </a:xfrm>
          <a:prstGeom prst="roundRect">
            <a:avLst>
              <a:gd name="adj" fmla="val 6864"/>
            </a:avLst>
          </a:prstGeom>
          <a:ln>
            <a:headEnd type="none" w="med" len="med"/>
            <a:tailEnd type="none" w="med" len="med"/>
          </a:ln>
        </p:spPr>
        <p:style>
          <a:lnRef idx="0">
            <a:schemeClr val="accent2"/>
          </a:lnRef>
          <a:fillRef idx="1003">
            <a:schemeClr val="dk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lnSpc>
                <a:spcPct val="90000"/>
              </a:lnSpc>
              <a:spcBef>
                <a:spcPct val="0"/>
              </a:spcBef>
              <a:spcAft>
                <a:spcPct val="0"/>
              </a:spcAft>
              <a:defRPr/>
            </a:pPr>
            <a:endParaRPr lang="en-US" altLang="zh-CN" dirty="0">
              <a:solidFill>
                <a:srgbClr val="FFFFFF"/>
              </a:solidFill>
              <a:effectLst>
                <a:outerShdw blurRad="38100" dist="38100" dir="2700000" algn="tl">
                  <a:srgbClr val="000000">
                    <a:alpha val="43137"/>
                  </a:srgbClr>
                </a:outerShdw>
              </a:effectLst>
              <a:latin typeface="Segoe" pitchFamily="34" charset="0"/>
            </a:endParaRPr>
          </a:p>
        </p:txBody>
      </p:sp>
      <p:sp>
        <p:nvSpPr>
          <p:cNvPr id="6" name="Rectangle 5"/>
          <p:cNvSpPr/>
          <p:nvPr/>
        </p:nvSpPr>
        <p:spPr>
          <a:xfrm>
            <a:off x="1561246" y="2667000"/>
            <a:ext cx="1996440" cy="387788"/>
          </a:xfrm>
          <a:prstGeom prst="rect">
            <a:avLst/>
          </a:prstGeom>
          <a:noFill/>
        </p:spPr>
        <p:txBody>
          <a:bodyPr wrap="square" lIns="91430" tIns="45715" rIns="91430" bIns="45715">
            <a:spAutoFit/>
            <a:scene3d>
              <a:camera prst="orthographicFront"/>
              <a:lightRig rig="threePt" dir="t"/>
            </a:scene3d>
            <a:sp3d/>
          </a:bodyPr>
          <a:lstStyle/>
          <a:p>
            <a:pPr algn="ctr" rtl="0">
              <a:lnSpc>
                <a:spcPct val="80000"/>
              </a:lnSpc>
              <a:defRPr/>
            </a:pPr>
            <a:r>
              <a:rPr lang="en-US" sz="2400" spc="-135" dirty="0" smtClean="0">
                <a:ln w="12700" cmpd="sng">
                  <a:noFill/>
                  <a:prstDash val="solid"/>
                </a:ln>
                <a:solidFill>
                  <a:prstClr val="white"/>
                </a:solidFill>
                <a:effectLst>
                  <a:outerShdw blurRad="38100" dist="38100" dir="2700000" algn="tl">
                    <a:srgbClr val="000000">
                      <a:alpha val="43137"/>
                    </a:srgbClr>
                  </a:outerShdw>
                </a:effectLst>
                <a:latin typeface="Segoe" pitchFamily="34" charset="0"/>
              </a:rPr>
              <a:t>On-Premises</a:t>
            </a:r>
            <a:endParaRPr lang="en-US" sz="2400" spc="-135" dirty="0">
              <a:ln w="12700" cmpd="sng">
                <a:noFill/>
                <a:prstDash val="solid"/>
              </a:ln>
              <a:solidFill>
                <a:prstClr val="white"/>
              </a:solidFill>
              <a:effectLst>
                <a:outerShdw blurRad="38100" dist="38100" dir="2700000" algn="tl">
                  <a:srgbClr val="000000">
                    <a:alpha val="43137"/>
                  </a:srgbClr>
                </a:outerShdw>
              </a:effectLst>
              <a:latin typeface="Segoe" pitchFamily="34" charset="0"/>
            </a:endParaRPr>
          </a:p>
        </p:txBody>
      </p:sp>
      <p:sp>
        <p:nvSpPr>
          <p:cNvPr id="7" name="Rectangle 6"/>
          <p:cNvSpPr/>
          <p:nvPr/>
        </p:nvSpPr>
        <p:spPr>
          <a:xfrm>
            <a:off x="5420139" y="2667000"/>
            <a:ext cx="2362200" cy="387788"/>
          </a:xfrm>
          <a:prstGeom prst="rect">
            <a:avLst/>
          </a:prstGeom>
          <a:noFill/>
        </p:spPr>
        <p:txBody>
          <a:bodyPr wrap="square" lIns="91430" tIns="45715" rIns="91430" bIns="45715">
            <a:spAutoFit/>
            <a:scene3d>
              <a:camera prst="orthographicFront"/>
              <a:lightRig rig="threePt" dir="t"/>
            </a:scene3d>
            <a:sp3d/>
          </a:bodyPr>
          <a:lstStyle/>
          <a:p>
            <a:pPr algn="ctr" rtl="0">
              <a:lnSpc>
                <a:spcPct val="80000"/>
              </a:lnSpc>
              <a:defRPr/>
            </a:pPr>
            <a:r>
              <a:rPr lang="en-US" sz="2400" spc="-135" dirty="0">
                <a:ln w="12700" cmpd="sng">
                  <a:noFill/>
                  <a:prstDash val="solid"/>
                </a:ln>
                <a:solidFill>
                  <a:prstClr val="white"/>
                </a:solidFill>
                <a:effectLst>
                  <a:outerShdw blurRad="38100" dist="38100" dir="2700000" algn="tl">
                    <a:srgbClr val="000000">
                      <a:alpha val="43137"/>
                    </a:srgbClr>
                  </a:outerShdw>
                </a:effectLst>
                <a:latin typeface="Segoe" pitchFamily="34" charset="0"/>
              </a:rPr>
              <a:t>Hosted Service</a:t>
            </a:r>
          </a:p>
        </p:txBody>
      </p:sp>
      <p:sp>
        <p:nvSpPr>
          <p:cNvPr id="21" name="Rectangle 20"/>
          <p:cNvSpPr/>
          <p:nvPr/>
        </p:nvSpPr>
        <p:spPr>
          <a:xfrm>
            <a:off x="381000" y="1062315"/>
            <a:ext cx="8382000" cy="978729"/>
          </a:xfrm>
          <a:prstGeom prst="rect">
            <a:avLst/>
          </a:prstGeom>
        </p:spPr>
        <p:txBody>
          <a:bodyPr wrap="square">
            <a:spAutoFit/>
          </a:bodyPr>
          <a:lstStyle/>
          <a:p>
            <a:pPr marL="396875" indent="-396875" algn="ctr">
              <a:lnSpc>
                <a:spcPct val="90000"/>
              </a:lnSpc>
              <a:spcBef>
                <a:spcPct val="20000"/>
              </a:spcBef>
              <a:defRPr/>
            </a:pPr>
            <a:r>
              <a:rPr lang="en-US" sz="3200" i="1" dirty="0" smtClean="0">
                <a:effectLst>
                  <a:outerShdw blurRad="38100" dist="38100" dir="2700000" algn="tl">
                    <a:srgbClr val="000000">
                      <a:alpha val="43137"/>
                    </a:srgbClr>
                  </a:outerShdw>
                </a:effectLst>
              </a:rPr>
              <a:t>Deploy Exchange in a Fashion That Best Fits Business Needs with Choice of Delivery</a:t>
            </a:r>
          </a:p>
        </p:txBody>
      </p:sp>
      <p:pic>
        <p:nvPicPr>
          <p:cNvPr id="51201" name="Picture 1" descr="\\Tkzaw-pro-18\Mydocs3\ianhamer\My Documents\Exchange TPM\E14 Logos\Exchange14_h_rgb_r.png"/>
          <p:cNvPicPr>
            <a:picLocks noChangeAspect="1" noChangeArrowheads="1"/>
          </p:cNvPicPr>
          <p:nvPr/>
        </p:nvPicPr>
        <p:blipFill>
          <a:blip r:embed="rId3" cstate="email"/>
          <a:srcRect/>
          <a:stretch>
            <a:fillRect/>
          </a:stretch>
        </p:blipFill>
        <p:spPr bwMode="auto">
          <a:xfrm>
            <a:off x="1292641" y="5087122"/>
            <a:ext cx="2533650" cy="475478"/>
          </a:xfrm>
          <a:prstGeom prst="rect">
            <a:avLst/>
          </a:prstGeom>
          <a:noFill/>
        </p:spPr>
      </p:pic>
      <p:pic>
        <p:nvPicPr>
          <p:cNvPr id="51204" name="Picture 4" descr="\\Tkzaw-pro-18\Mydocs3\ianhamer\My Documents\Exchange TPM\E14 Logos\ExchangeOnline_h_rgb_r.png"/>
          <p:cNvPicPr>
            <a:picLocks noChangeAspect="1" noChangeArrowheads="1"/>
          </p:cNvPicPr>
          <p:nvPr/>
        </p:nvPicPr>
        <p:blipFill>
          <a:blip r:embed="rId4" cstate="email"/>
          <a:srcRect/>
          <a:stretch>
            <a:fillRect/>
          </a:stretch>
        </p:blipFill>
        <p:spPr bwMode="auto">
          <a:xfrm>
            <a:off x="5340347" y="5087112"/>
            <a:ext cx="2521785" cy="475488"/>
          </a:xfrm>
          <a:prstGeom prst="rect">
            <a:avLst/>
          </a:prstGeom>
          <a:noFill/>
        </p:spPr>
      </p:pic>
      <p:grpSp>
        <p:nvGrpSpPr>
          <p:cNvPr id="3" name="Group 30"/>
          <p:cNvGrpSpPr/>
          <p:nvPr/>
        </p:nvGrpSpPr>
        <p:grpSpPr>
          <a:xfrm>
            <a:off x="2286000" y="3276600"/>
            <a:ext cx="4648200" cy="1524000"/>
            <a:chOff x="2286000" y="3276600"/>
            <a:chExt cx="4648200" cy="1524000"/>
          </a:xfrm>
        </p:grpSpPr>
        <p:sp>
          <p:nvSpPr>
            <p:cNvPr id="29" name="Moon 28"/>
            <p:cNvSpPr/>
            <p:nvPr/>
          </p:nvSpPr>
          <p:spPr bwMode="auto">
            <a:xfrm rot="5400000">
              <a:off x="3848100" y="1714500"/>
              <a:ext cx="1524000" cy="4648200"/>
            </a:xfrm>
            <a:prstGeom prst="moon">
              <a:avLst>
                <a:gd name="adj" fmla="val 40573"/>
              </a:avLst>
            </a:prstGeom>
            <a:solidFill>
              <a:schemeClr val="bg2">
                <a:lumMod val="40000"/>
                <a:lumOff val="60000"/>
                <a:alpha val="6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18" name="Rectangle 17"/>
            <p:cNvSpPr/>
            <p:nvPr/>
          </p:nvSpPr>
          <p:spPr>
            <a:xfrm>
              <a:off x="3300616" y="3459822"/>
              <a:ext cx="2522220" cy="437033"/>
            </a:xfrm>
            <a:prstGeom prst="rect">
              <a:avLst/>
            </a:prstGeom>
            <a:noFill/>
          </p:spPr>
          <p:txBody>
            <a:bodyPr wrap="square" lIns="91430" tIns="45715" rIns="91430" bIns="45715" anchor="ctr">
              <a:spAutoFit/>
              <a:scene3d>
                <a:camera prst="orthographicFront"/>
                <a:lightRig rig="threePt" dir="t"/>
              </a:scene3d>
              <a:sp3d/>
            </a:bodyPr>
            <a:lstStyle/>
            <a:p>
              <a:pPr algn="ctr">
                <a:lnSpc>
                  <a:spcPct val="80000"/>
                </a:lnSpc>
                <a:defRPr/>
              </a:pPr>
              <a:r>
                <a:rPr lang="en-US" sz="2800" dirty="0" smtClean="0">
                  <a:effectLst>
                    <a:glow rad="101600">
                      <a:schemeClr val="bg1">
                        <a:lumMod val="95000"/>
                        <a:lumOff val="5000"/>
                        <a:alpha val="60000"/>
                      </a:schemeClr>
                    </a:glow>
                  </a:effectLst>
                </a:rPr>
                <a:t>Co-Existence</a:t>
              </a:r>
              <a:endParaRPr lang="en-US" sz="2800" dirty="0">
                <a:effectLst>
                  <a:glow rad="101600">
                    <a:schemeClr val="bg1">
                      <a:lumMod val="95000"/>
                      <a:lumOff val="5000"/>
                      <a:alpha val="60000"/>
                    </a:schemeClr>
                  </a:glow>
                </a:effectLst>
              </a:endParaRPr>
            </a:p>
          </p:txBody>
        </p:sp>
      </p:grpSp>
      <p:grpSp>
        <p:nvGrpSpPr>
          <p:cNvPr id="5" name="Group 15"/>
          <p:cNvGrpSpPr/>
          <p:nvPr/>
        </p:nvGrpSpPr>
        <p:grpSpPr>
          <a:xfrm>
            <a:off x="5652332" y="3276600"/>
            <a:ext cx="2209800" cy="1524000"/>
            <a:chOff x="6248400" y="3429000"/>
            <a:chExt cx="2209800" cy="1524000"/>
          </a:xfrm>
        </p:grpSpPr>
        <p:pic>
          <p:nvPicPr>
            <p:cNvPr id="10" name="Picture 3" descr="C:\Program Files\Microsoft Resource DVD Artwork\DVD_ART\Artwork_Imagery\Shapes and Graphics\Internet Cloud\cloud 2.png"/>
            <p:cNvPicPr>
              <a:picLocks noChangeAspect="1" noChangeArrowheads="1"/>
            </p:cNvPicPr>
            <p:nvPr/>
          </p:nvPicPr>
          <p:blipFill>
            <a:blip r:embed="rId5" cstate="email"/>
            <a:srcRect/>
            <a:stretch>
              <a:fillRect/>
            </a:stretch>
          </p:blipFill>
          <p:spPr bwMode="auto">
            <a:xfrm>
              <a:off x="6248400" y="3429000"/>
              <a:ext cx="2209800" cy="1234401"/>
            </a:xfrm>
            <a:prstGeom prst="rect">
              <a:avLst/>
            </a:prstGeom>
            <a:noFill/>
            <a:ln>
              <a:noFill/>
            </a:ln>
          </p:spPr>
        </p:pic>
        <p:pic>
          <p:nvPicPr>
            <p:cNvPr id="11" name="Picture 2" descr="C:\Users\arib\Pictures\Presentation Stuff\Globe3.png"/>
            <p:cNvPicPr>
              <a:picLocks noChangeAspect="1" noChangeArrowheads="1"/>
            </p:cNvPicPr>
            <p:nvPr/>
          </p:nvPicPr>
          <p:blipFill>
            <a:blip r:embed="rId6" cstate="email"/>
            <a:stretch>
              <a:fillRect/>
            </a:stretch>
          </p:blipFill>
          <p:spPr bwMode="auto">
            <a:xfrm>
              <a:off x="6598721" y="3733800"/>
              <a:ext cx="1324208" cy="1219200"/>
            </a:xfrm>
            <a:prstGeom prst="rect">
              <a:avLst/>
            </a:prstGeom>
            <a:noFill/>
            <a:ln>
              <a:noFill/>
            </a:ln>
          </p:spPr>
        </p:pic>
      </p:grpSp>
      <p:pic>
        <p:nvPicPr>
          <p:cNvPr id="51203" name="Picture 3" descr="\\eventsql\dvd\Online_ART\DVD_ART34\Artwork_Imagery\Icons - Illustrations\_MISC ICONS\blade server.png"/>
          <p:cNvPicPr>
            <a:picLocks noChangeAspect="1" noChangeArrowheads="1"/>
          </p:cNvPicPr>
          <p:nvPr/>
        </p:nvPicPr>
        <p:blipFill>
          <a:blip r:embed="rId7" cstate="email"/>
          <a:srcRect/>
          <a:stretch>
            <a:fillRect/>
          </a:stretch>
        </p:blipFill>
        <p:spPr bwMode="auto">
          <a:xfrm>
            <a:off x="1640429" y="3200400"/>
            <a:ext cx="1650586" cy="1952753"/>
          </a:xfrm>
          <a:prstGeom prst="rect">
            <a:avLst/>
          </a:prstGeom>
          <a:noFill/>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p:cNvSpPr>
            <a:spLocks/>
          </p:cNvSpPr>
          <p:nvPr/>
        </p:nvSpPr>
        <p:spPr bwMode="auto">
          <a:xfrm flipV="1">
            <a:off x="0" y="1457617"/>
            <a:ext cx="9144000" cy="2727854"/>
          </a:xfrm>
          <a:custGeom>
            <a:avLst/>
            <a:gdLst/>
            <a:ahLst/>
            <a:cxnLst>
              <a:cxn ang="0">
                <a:pos x="17" y="2049"/>
              </a:cxn>
              <a:cxn ang="0">
                <a:pos x="262" y="1872"/>
              </a:cxn>
              <a:cxn ang="0">
                <a:pos x="485" y="1731"/>
              </a:cxn>
              <a:cxn ang="0">
                <a:pos x="768" y="1568"/>
              </a:cxn>
              <a:cxn ang="0">
                <a:pos x="1107" y="1398"/>
              </a:cxn>
              <a:cxn ang="0">
                <a:pos x="1496" y="1231"/>
              </a:cxn>
              <a:cxn ang="0">
                <a:pos x="1931" y="1082"/>
              </a:cxn>
              <a:cxn ang="0">
                <a:pos x="2243" y="996"/>
              </a:cxn>
              <a:cxn ang="0">
                <a:pos x="2488" y="942"/>
              </a:cxn>
              <a:cxn ang="0">
                <a:pos x="2743" y="900"/>
              </a:cxn>
              <a:cxn ang="0">
                <a:pos x="3005" y="869"/>
              </a:cxn>
              <a:cxn ang="0">
                <a:pos x="3275" y="850"/>
              </a:cxn>
              <a:cxn ang="0">
                <a:pos x="3459" y="846"/>
              </a:cxn>
              <a:cxn ang="0">
                <a:pos x="3733" y="856"/>
              </a:cxn>
              <a:cxn ang="0">
                <a:pos x="4001" y="877"/>
              </a:cxn>
              <a:cxn ang="0">
                <a:pos x="4259" y="911"/>
              </a:cxn>
              <a:cxn ang="0">
                <a:pos x="4512" y="959"/>
              </a:cxn>
              <a:cxn ang="0">
                <a:pos x="4754" y="1015"/>
              </a:cxn>
              <a:cxn ang="0">
                <a:pos x="5135" y="1126"/>
              </a:cxn>
              <a:cxn ang="0">
                <a:pos x="5554" y="1281"/>
              </a:cxn>
              <a:cxn ang="0">
                <a:pos x="5928" y="1449"/>
              </a:cxn>
              <a:cxn ang="0">
                <a:pos x="6246" y="1616"/>
              </a:cxn>
              <a:cxn ang="0">
                <a:pos x="6510" y="1771"/>
              </a:cxn>
              <a:cxn ang="0">
                <a:pos x="6763" y="1939"/>
              </a:cxn>
              <a:cxn ang="0">
                <a:pos x="6912" y="2051"/>
              </a:cxn>
              <a:cxn ang="0">
                <a:pos x="6845" y="810"/>
              </a:cxn>
              <a:cxn ang="0">
                <a:pos x="6510" y="651"/>
              </a:cxn>
              <a:cxn ang="0">
                <a:pos x="6246" y="542"/>
              </a:cxn>
              <a:cxn ang="0">
                <a:pos x="5928" y="423"/>
              </a:cxn>
              <a:cxn ang="0">
                <a:pos x="5554" y="306"/>
              </a:cxn>
              <a:cxn ang="0">
                <a:pos x="5135" y="197"/>
              </a:cxn>
              <a:cxn ang="0">
                <a:pos x="4673" y="103"/>
              </a:cxn>
              <a:cxn ang="0">
                <a:pos x="4175" y="36"/>
              </a:cxn>
              <a:cxn ang="0">
                <a:pos x="3733" y="6"/>
              </a:cxn>
              <a:cxn ang="0">
                <a:pos x="3459" y="0"/>
              </a:cxn>
              <a:cxn ang="0">
                <a:pos x="3275" y="2"/>
              </a:cxn>
              <a:cxn ang="0">
                <a:pos x="2917" y="21"/>
              </a:cxn>
              <a:cxn ang="0">
                <a:pos x="2406" y="78"/>
              </a:cxn>
              <a:cxn ang="0">
                <a:pos x="1931" y="163"/>
              </a:cxn>
              <a:cxn ang="0">
                <a:pos x="1496" y="268"/>
              </a:cxn>
              <a:cxn ang="0">
                <a:pos x="1107" y="385"/>
              </a:cxn>
              <a:cxn ang="0">
                <a:pos x="768" y="504"/>
              </a:cxn>
              <a:cxn ang="0">
                <a:pos x="485" y="616"/>
              </a:cxn>
              <a:cxn ang="0">
                <a:pos x="149" y="770"/>
              </a:cxn>
              <a:cxn ang="0">
                <a:pos x="0" y="2062"/>
              </a:cxn>
            </a:cxnLst>
            <a:rect l="0" t="0" r="r" b="b"/>
            <a:pathLst>
              <a:path w="6912" h="2062">
                <a:moveTo>
                  <a:pt x="0" y="2062"/>
                </a:moveTo>
                <a:lnTo>
                  <a:pt x="0" y="2062"/>
                </a:lnTo>
                <a:lnTo>
                  <a:pt x="17" y="2049"/>
                </a:lnTo>
                <a:lnTo>
                  <a:pt x="67" y="2010"/>
                </a:lnTo>
                <a:lnTo>
                  <a:pt x="149" y="1949"/>
                </a:lnTo>
                <a:lnTo>
                  <a:pt x="262" y="1872"/>
                </a:lnTo>
                <a:lnTo>
                  <a:pt x="329" y="1828"/>
                </a:lnTo>
                <a:lnTo>
                  <a:pt x="404" y="1781"/>
                </a:lnTo>
                <a:lnTo>
                  <a:pt x="485" y="1731"/>
                </a:lnTo>
                <a:lnTo>
                  <a:pt x="573" y="1677"/>
                </a:lnTo>
                <a:lnTo>
                  <a:pt x="668" y="1624"/>
                </a:lnTo>
                <a:lnTo>
                  <a:pt x="768" y="1568"/>
                </a:lnTo>
                <a:lnTo>
                  <a:pt x="875" y="1511"/>
                </a:lnTo>
                <a:lnTo>
                  <a:pt x="988" y="1455"/>
                </a:lnTo>
                <a:lnTo>
                  <a:pt x="1107" y="1398"/>
                </a:lnTo>
                <a:lnTo>
                  <a:pt x="1231" y="1342"/>
                </a:lnTo>
                <a:lnTo>
                  <a:pt x="1362" y="1287"/>
                </a:lnTo>
                <a:lnTo>
                  <a:pt x="1496" y="1231"/>
                </a:lnTo>
                <a:lnTo>
                  <a:pt x="1636" y="1179"/>
                </a:lnTo>
                <a:lnTo>
                  <a:pt x="1781" y="1130"/>
                </a:lnTo>
                <a:lnTo>
                  <a:pt x="1931" y="1082"/>
                </a:lnTo>
                <a:lnTo>
                  <a:pt x="2084" y="1038"/>
                </a:lnTo>
                <a:lnTo>
                  <a:pt x="2164" y="1017"/>
                </a:lnTo>
                <a:lnTo>
                  <a:pt x="2243" y="996"/>
                </a:lnTo>
                <a:lnTo>
                  <a:pt x="2323" y="976"/>
                </a:lnTo>
                <a:lnTo>
                  <a:pt x="2406" y="959"/>
                </a:lnTo>
                <a:lnTo>
                  <a:pt x="2488" y="942"/>
                </a:lnTo>
                <a:lnTo>
                  <a:pt x="2572" y="927"/>
                </a:lnTo>
                <a:lnTo>
                  <a:pt x="2656" y="913"/>
                </a:lnTo>
                <a:lnTo>
                  <a:pt x="2743" y="900"/>
                </a:lnTo>
                <a:lnTo>
                  <a:pt x="2829" y="888"/>
                </a:lnTo>
                <a:lnTo>
                  <a:pt x="2917" y="877"/>
                </a:lnTo>
                <a:lnTo>
                  <a:pt x="3005" y="869"/>
                </a:lnTo>
                <a:lnTo>
                  <a:pt x="3095" y="862"/>
                </a:lnTo>
                <a:lnTo>
                  <a:pt x="3185" y="856"/>
                </a:lnTo>
                <a:lnTo>
                  <a:pt x="3275" y="850"/>
                </a:lnTo>
                <a:lnTo>
                  <a:pt x="3367" y="848"/>
                </a:lnTo>
                <a:lnTo>
                  <a:pt x="3459" y="846"/>
                </a:lnTo>
                <a:lnTo>
                  <a:pt x="3459" y="846"/>
                </a:lnTo>
                <a:lnTo>
                  <a:pt x="3551" y="848"/>
                </a:lnTo>
                <a:lnTo>
                  <a:pt x="3643" y="850"/>
                </a:lnTo>
                <a:lnTo>
                  <a:pt x="3733" y="856"/>
                </a:lnTo>
                <a:lnTo>
                  <a:pt x="3823" y="862"/>
                </a:lnTo>
                <a:lnTo>
                  <a:pt x="3913" y="867"/>
                </a:lnTo>
                <a:lnTo>
                  <a:pt x="4001" y="877"/>
                </a:lnTo>
                <a:lnTo>
                  <a:pt x="4089" y="886"/>
                </a:lnTo>
                <a:lnTo>
                  <a:pt x="4175" y="900"/>
                </a:lnTo>
                <a:lnTo>
                  <a:pt x="4259" y="911"/>
                </a:lnTo>
                <a:lnTo>
                  <a:pt x="4346" y="927"/>
                </a:lnTo>
                <a:lnTo>
                  <a:pt x="4428" y="942"/>
                </a:lnTo>
                <a:lnTo>
                  <a:pt x="4512" y="959"/>
                </a:lnTo>
                <a:lnTo>
                  <a:pt x="4593" y="976"/>
                </a:lnTo>
                <a:lnTo>
                  <a:pt x="4673" y="996"/>
                </a:lnTo>
                <a:lnTo>
                  <a:pt x="4754" y="1015"/>
                </a:lnTo>
                <a:lnTo>
                  <a:pt x="4832" y="1036"/>
                </a:lnTo>
                <a:lnTo>
                  <a:pt x="4985" y="1080"/>
                </a:lnTo>
                <a:lnTo>
                  <a:pt x="5135" y="1126"/>
                </a:lnTo>
                <a:lnTo>
                  <a:pt x="5280" y="1176"/>
                </a:lnTo>
                <a:lnTo>
                  <a:pt x="5420" y="1227"/>
                </a:lnTo>
                <a:lnTo>
                  <a:pt x="5554" y="1281"/>
                </a:lnTo>
                <a:lnTo>
                  <a:pt x="5684" y="1336"/>
                </a:lnTo>
                <a:lnTo>
                  <a:pt x="5809" y="1392"/>
                </a:lnTo>
                <a:lnTo>
                  <a:pt x="5928" y="1449"/>
                </a:lnTo>
                <a:lnTo>
                  <a:pt x="6039" y="1505"/>
                </a:lnTo>
                <a:lnTo>
                  <a:pt x="6146" y="1560"/>
                </a:lnTo>
                <a:lnTo>
                  <a:pt x="6246" y="1616"/>
                </a:lnTo>
                <a:lnTo>
                  <a:pt x="6341" y="1670"/>
                </a:lnTo>
                <a:lnTo>
                  <a:pt x="6427" y="1721"/>
                </a:lnTo>
                <a:lnTo>
                  <a:pt x="6510" y="1771"/>
                </a:lnTo>
                <a:lnTo>
                  <a:pt x="6583" y="1819"/>
                </a:lnTo>
                <a:lnTo>
                  <a:pt x="6650" y="1863"/>
                </a:lnTo>
                <a:lnTo>
                  <a:pt x="6763" y="1939"/>
                </a:lnTo>
                <a:lnTo>
                  <a:pt x="6845" y="1999"/>
                </a:lnTo>
                <a:lnTo>
                  <a:pt x="6895" y="2037"/>
                </a:lnTo>
                <a:lnTo>
                  <a:pt x="6912" y="2051"/>
                </a:lnTo>
                <a:lnTo>
                  <a:pt x="6912" y="846"/>
                </a:lnTo>
                <a:lnTo>
                  <a:pt x="6912" y="846"/>
                </a:lnTo>
                <a:lnTo>
                  <a:pt x="6845" y="810"/>
                </a:lnTo>
                <a:lnTo>
                  <a:pt x="6763" y="770"/>
                </a:lnTo>
                <a:lnTo>
                  <a:pt x="6650" y="714"/>
                </a:lnTo>
                <a:lnTo>
                  <a:pt x="6510" y="651"/>
                </a:lnTo>
                <a:lnTo>
                  <a:pt x="6427" y="616"/>
                </a:lnTo>
                <a:lnTo>
                  <a:pt x="6341" y="578"/>
                </a:lnTo>
                <a:lnTo>
                  <a:pt x="6246" y="542"/>
                </a:lnTo>
                <a:lnTo>
                  <a:pt x="6146" y="504"/>
                </a:lnTo>
                <a:lnTo>
                  <a:pt x="6039" y="463"/>
                </a:lnTo>
                <a:lnTo>
                  <a:pt x="5928" y="423"/>
                </a:lnTo>
                <a:lnTo>
                  <a:pt x="5809" y="385"/>
                </a:lnTo>
                <a:lnTo>
                  <a:pt x="5684" y="345"/>
                </a:lnTo>
                <a:lnTo>
                  <a:pt x="5554" y="306"/>
                </a:lnTo>
                <a:lnTo>
                  <a:pt x="5420" y="268"/>
                </a:lnTo>
                <a:lnTo>
                  <a:pt x="5280" y="232"/>
                </a:lnTo>
                <a:lnTo>
                  <a:pt x="5135" y="197"/>
                </a:lnTo>
                <a:lnTo>
                  <a:pt x="4985" y="163"/>
                </a:lnTo>
                <a:lnTo>
                  <a:pt x="4832" y="132"/>
                </a:lnTo>
                <a:lnTo>
                  <a:pt x="4673" y="103"/>
                </a:lnTo>
                <a:lnTo>
                  <a:pt x="4512" y="78"/>
                </a:lnTo>
                <a:lnTo>
                  <a:pt x="4346" y="56"/>
                </a:lnTo>
                <a:lnTo>
                  <a:pt x="4175" y="36"/>
                </a:lnTo>
                <a:lnTo>
                  <a:pt x="4001" y="21"/>
                </a:lnTo>
                <a:lnTo>
                  <a:pt x="3823" y="10"/>
                </a:lnTo>
                <a:lnTo>
                  <a:pt x="3733" y="6"/>
                </a:lnTo>
                <a:lnTo>
                  <a:pt x="3643" y="2"/>
                </a:lnTo>
                <a:lnTo>
                  <a:pt x="3551" y="0"/>
                </a:lnTo>
                <a:lnTo>
                  <a:pt x="3459" y="0"/>
                </a:lnTo>
                <a:lnTo>
                  <a:pt x="3459" y="0"/>
                </a:lnTo>
                <a:lnTo>
                  <a:pt x="3367" y="0"/>
                </a:lnTo>
                <a:lnTo>
                  <a:pt x="3275" y="2"/>
                </a:lnTo>
                <a:lnTo>
                  <a:pt x="3185" y="6"/>
                </a:lnTo>
                <a:lnTo>
                  <a:pt x="3095" y="10"/>
                </a:lnTo>
                <a:lnTo>
                  <a:pt x="2917" y="21"/>
                </a:lnTo>
                <a:lnTo>
                  <a:pt x="2743" y="36"/>
                </a:lnTo>
                <a:lnTo>
                  <a:pt x="2572" y="56"/>
                </a:lnTo>
                <a:lnTo>
                  <a:pt x="2406" y="78"/>
                </a:lnTo>
                <a:lnTo>
                  <a:pt x="2243" y="103"/>
                </a:lnTo>
                <a:lnTo>
                  <a:pt x="2084" y="132"/>
                </a:lnTo>
                <a:lnTo>
                  <a:pt x="1931" y="163"/>
                </a:lnTo>
                <a:lnTo>
                  <a:pt x="1781" y="197"/>
                </a:lnTo>
                <a:lnTo>
                  <a:pt x="1636" y="232"/>
                </a:lnTo>
                <a:lnTo>
                  <a:pt x="1496" y="268"/>
                </a:lnTo>
                <a:lnTo>
                  <a:pt x="1362" y="306"/>
                </a:lnTo>
                <a:lnTo>
                  <a:pt x="1231" y="345"/>
                </a:lnTo>
                <a:lnTo>
                  <a:pt x="1107" y="385"/>
                </a:lnTo>
                <a:lnTo>
                  <a:pt x="988" y="423"/>
                </a:lnTo>
                <a:lnTo>
                  <a:pt x="875" y="463"/>
                </a:lnTo>
                <a:lnTo>
                  <a:pt x="768" y="504"/>
                </a:lnTo>
                <a:lnTo>
                  <a:pt x="668" y="542"/>
                </a:lnTo>
                <a:lnTo>
                  <a:pt x="573" y="578"/>
                </a:lnTo>
                <a:lnTo>
                  <a:pt x="485" y="616"/>
                </a:lnTo>
                <a:lnTo>
                  <a:pt x="404" y="651"/>
                </a:lnTo>
                <a:lnTo>
                  <a:pt x="262" y="714"/>
                </a:lnTo>
                <a:lnTo>
                  <a:pt x="149" y="770"/>
                </a:lnTo>
                <a:lnTo>
                  <a:pt x="67" y="810"/>
                </a:lnTo>
                <a:lnTo>
                  <a:pt x="0" y="846"/>
                </a:lnTo>
                <a:lnTo>
                  <a:pt x="0" y="2062"/>
                </a:lnTo>
                <a:close/>
              </a:path>
            </a:pathLst>
          </a:custGeom>
          <a:gradFill flip="none" rotWithShape="1">
            <a:gsLst>
              <a:gs pos="0">
                <a:schemeClr val="tx1">
                  <a:alpha val="0"/>
                </a:schemeClr>
              </a:gs>
              <a:gs pos="50000">
                <a:schemeClr val="tx1">
                  <a:alpha val="60000"/>
                </a:schemeClr>
              </a:gs>
              <a:gs pos="100000">
                <a:schemeClr val="bg2">
                  <a:lumMod val="65000"/>
                  <a:lumOff val="35000"/>
                  <a:alpha val="0"/>
                </a:schemeClr>
              </a:gs>
            </a:gsLst>
            <a:lin ang="0" scaled="1"/>
            <a:tileRect/>
          </a:gradFill>
          <a:ln w="9525">
            <a:noFill/>
            <a:round/>
            <a:headEnd/>
            <a:tailEnd/>
          </a:ln>
          <a:effectLst>
            <a:outerShdw blurRad="76200" dist="1016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algn="l" rtl="0"/>
            <a:endParaRPr lang="en-US" kern="1200">
              <a:solidFill>
                <a:prstClr val="white"/>
              </a:solidFill>
              <a:latin typeface="Segoe Semibold"/>
              <a:ea typeface="+mn-ea"/>
              <a:cs typeface="+mn-cs"/>
            </a:endParaRPr>
          </a:p>
        </p:txBody>
      </p:sp>
      <p:sp>
        <p:nvSpPr>
          <p:cNvPr id="2" name="Title 1"/>
          <p:cNvSpPr>
            <a:spLocks noGrp="1"/>
          </p:cNvSpPr>
          <p:nvPr>
            <p:ph type="title"/>
          </p:nvPr>
        </p:nvSpPr>
        <p:spPr>
          <a:xfrm>
            <a:off x="381000" y="230188"/>
            <a:ext cx="8763000" cy="553998"/>
          </a:xfrm>
        </p:spPr>
        <p:txBody>
          <a:bodyPr/>
          <a:lstStyle/>
          <a:p>
            <a:r>
              <a:rPr lang="en-US" sz="4000" dirty="0" smtClean="0">
                <a:sym typeface="Wingdings" pitchFamily="2" charset="2"/>
              </a:rPr>
              <a:t>Balancing the Needs</a:t>
            </a:r>
            <a:endParaRPr lang="en-US" sz="4000" dirty="0"/>
          </a:p>
        </p:txBody>
      </p:sp>
      <p:sp>
        <p:nvSpPr>
          <p:cNvPr id="1027" name="AutoShape 3"/>
          <p:cNvSpPr>
            <a:spLocks noChangeAspect="1" noChangeArrowheads="1" noTextEdit="1"/>
          </p:cNvSpPr>
          <p:nvPr/>
        </p:nvSpPr>
        <p:spPr bwMode="auto">
          <a:xfrm rot="1618760">
            <a:off x="1287463" y="1344867"/>
            <a:ext cx="6569075" cy="38560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l" rtl="0"/>
            <a:endParaRPr lang="en-US" kern="1200">
              <a:solidFill>
                <a:prstClr val="white"/>
              </a:solidFill>
              <a:latin typeface="Segoe Semibold"/>
              <a:ea typeface="+mn-ea"/>
              <a:cs typeface="+mn-cs"/>
            </a:endParaRPr>
          </a:p>
        </p:txBody>
      </p:sp>
      <p:sp>
        <p:nvSpPr>
          <p:cNvPr id="31" name="Rectangle 30"/>
          <p:cNvSpPr/>
          <p:nvPr/>
        </p:nvSpPr>
        <p:spPr>
          <a:xfrm>
            <a:off x="4285510" y="1574677"/>
            <a:ext cx="4372820" cy="258381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5" name="Rectangle 34"/>
          <p:cNvSpPr/>
          <p:nvPr/>
        </p:nvSpPr>
        <p:spPr>
          <a:xfrm>
            <a:off x="217714" y="5001413"/>
            <a:ext cx="4452415" cy="99719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1440" tIns="45720" rIns="91440" bIns="45720" numCol="1" spcCol="1270" anchor="t" anchorCtr="0">
            <a:spAutoFit/>
          </a:bodyPr>
          <a:lstStyle/>
          <a:p>
            <a:pPr marL="228600" lvl="1" indent="-228600" defTabSz="-13873163" eaLnBrk="0" fontAlgn="base" hangingPunct="0">
              <a:lnSpc>
                <a:spcPct val="90000"/>
              </a:lnSpc>
              <a:spcBef>
                <a:spcPct val="30000"/>
              </a:spcBef>
              <a:spcAft>
                <a:spcPct val="0"/>
              </a:spcAft>
              <a:buClr>
                <a:srgbClr val="EEECE1"/>
              </a:buClr>
              <a:buSzPct val="85000"/>
              <a:buFont typeface="Arial" pitchFamily="34" charset="0"/>
              <a:buChar char="•"/>
            </a:pPr>
            <a:r>
              <a:rPr lang="en-US" sz="1400" b="1" dirty="0" smtClean="0">
                <a:solidFill>
                  <a:schemeClr val="tx1"/>
                </a:solidFill>
                <a:latin typeface="Segoe Semibold" pitchFamily="34" charset="0"/>
              </a:rPr>
              <a:t>Increase personal and team productivity</a:t>
            </a:r>
          </a:p>
          <a:p>
            <a:pPr marL="228600" lvl="1" indent="-228600" defTabSz="-13873163" eaLnBrk="0" fontAlgn="base" hangingPunct="0">
              <a:lnSpc>
                <a:spcPct val="90000"/>
              </a:lnSpc>
              <a:spcBef>
                <a:spcPct val="30000"/>
              </a:spcBef>
              <a:spcAft>
                <a:spcPct val="0"/>
              </a:spcAft>
              <a:buClr>
                <a:srgbClr val="EEECE1"/>
              </a:buClr>
              <a:buSzPct val="85000"/>
              <a:buFont typeface="Arial" pitchFamily="34" charset="0"/>
              <a:buChar char="•"/>
            </a:pPr>
            <a:r>
              <a:rPr lang="en-US" sz="1400" b="1" dirty="0" smtClean="0">
                <a:solidFill>
                  <a:schemeClr val="tx1"/>
                </a:solidFill>
                <a:latin typeface="Segoe Semibold" pitchFamily="34" charset="0"/>
              </a:rPr>
              <a:t>Collaborate with a globally distributed workforce</a:t>
            </a:r>
          </a:p>
          <a:p>
            <a:pPr marL="228600" lvl="1" indent="-228600" defTabSz="-13873163" eaLnBrk="0" fontAlgn="base" hangingPunct="0">
              <a:lnSpc>
                <a:spcPct val="90000"/>
              </a:lnSpc>
              <a:spcBef>
                <a:spcPct val="30000"/>
              </a:spcBef>
              <a:spcAft>
                <a:spcPct val="0"/>
              </a:spcAft>
              <a:buClr>
                <a:srgbClr val="EEECE1"/>
              </a:buClr>
              <a:buSzPct val="85000"/>
              <a:buFont typeface="Arial" pitchFamily="34" charset="0"/>
              <a:buChar char="•"/>
            </a:pPr>
            <a:r>
              <a:rPr lang="en-US" sz="1400" b="1" dirty="0" smtClean="0">
                <a:solidFill>
                  <a:schemeClr val="tx1"/>
                </a:solidFill>
                <a:latin typeface="Segoe Semibold" pitchFamily="34" charset="0"/>
              </a:rPr>
              <a:t>Reduce communications overload</a:t>
            </a:r>
          </a:p>
        </p:txBody>
      </p:sp>
      <p:sp>
        <p:nvSpPr>
          <p:cNvPr id="36" name="Rectangle 35"/>
          <p:cNvSpPr/>
          <p:nvPr/>
        </p:nvSpPr>
        <p:spPr>
          <a:xfrm>
            <a:off x="226308" y="1711874"/>
            <a:ext cx="4857315" cy="369332"/>
          </a:xfrm>
          <a:prstGeom prst="rect">
            <a:avLst/>
          </a:prstGeom>
        </p:spPr>
        <p:txBody>
          <a:bodyPr wrap="square">
            <a:spAutoFit/>
          </a:bodyPr>
          <a:lstStyle/>
          <a:p>
            <a:pPr defTabSz="639954" rtl="0">
              <a:lnSpc>
                <a:spcPct val="90000"/>
              </a:lnSpc>
              <a:spcBef>
                <a:spcPct val="0"/>
              </a:spcBef>
              <a:spcAft>
                <a:spcPct val="35000"/>
              </a:spcAft>
              <a:defRPr/>
            </a:pPr>
            <a:r>
              <a:rPr lang="en-US" sz="2000" b="1" i="1" dirty="0">
                <a:effectLst>
                  <a:outerShdw blurRad="38100" dist="38100" dir="2700000" algn="tl">
                    <a:srgbClr val="000000">
                      <a:alpha val="43137"/>
                    </a:srgbClr>
                  </a:outerShdw>
                </a:effectLst>
                <a:latin typeface="+mj-lt"/>
                <a:cs typeface="Segoe UI" pitchFamily="34" charset="0"/>
              </a:rPr>
              <a:t>Meet </a:t>
            </a:r>
            <a:r>
              <a:rPr lang="en-US" sz="2000" b="1" i="1" dirty="0" smtClean="0">
                <a:effectLst>
                  <a:outerShdw blurRad="38100" dist="38100" dir="2700000" algn="tl">
                    <a:srgbClr val="000000">
                      <a:alpha val="43137"/>
                    </a:srgbClr>
                  </a:outerShdw>
                </a:effectLst>
                <a:latin typeface="+mj-lt"/>
                <a:cs typeface="Segoe UI" pitchFamily="34" charset="0"/>
              </a:rPr>
              <a:t>changing business needs</a:t>
            </a:r>
            <a:endParaRPr lang="en-US" sz="2000" b="1" i="1" dirty="0">
              <a:effectLst>
                <a:outerShdw blurRad="38100" dist="38100" dir="2700000" algn="tl">
                  <a:srgbClr val="000000">
                    <a:alpha val="43137"/>
                  </a:srgbClr>
                </a:outerShdw>
              </a:effectLst>
              <a:latin typeface="+mj-lt"/>
              <a:cs typeface="Segoe UI" pitchFamily="34" charset="0"/>
            </a:endParaRPr>
          </a:p>
        </p:txBody>
      </p:sp>
      <p:pic>
        <p:nvPicPr>
          <p:cNvPr id="38" name="Picture 37" descr="MSB08_Dremelina_cropped.png"/>
          <p:cNvPicPr>
            <a:picLocks noChangeAspect="1"/>
          </p:cNvPicPr>
          <p:nvPr/>
        </p:nvPicPr>
        <p:blipFill>
          <a:blip r:embed="rId3"/>
          <a:stretch>
            <a:fillRect/>
          </a:stretch>
        </p:blipFill>
        <p:spPr>
          <a:xfrm>
            <a:off x="818244" y="2478469"/>
            <a:ext cx="2065867" cy="2023533"/>
          </a:xfrm>
          <a:prstGeom prst="ellipse">
            <a:avLst/>
          </a:prstGeom>
          <a:solidFill>
            <a:schemeClr val="bg1">
              <a:lumMod val="75000"/>
            </a:schemeClr>
          </a:solidFill>
          <a:ln w="28575">
            <a:solidFill>
              <a:srgbClr val="FDA735"/>
            </a:solidFill>
          </a:ln>
        </p:spPr>
      </p:pic>
      <p:pic>
        <p:nvPicPr>
          <p:cNvPr id="39" name="Picture 38" descr="MSB08_BrianY_PiaS_01.tiff"/>
          <p:cNvPicPr>
            <a:picLocks noChangeAspect="1"/>
          </p:cNvPicPr>
          <p:nvPr/>
        </p:nvPicPr>
        <p:blipFill>
          <a:blip r:embed="rId4"/>
          <a:stretch>
            <a:fillRect/>
          </a:stretch>
        </p:blipFill>
        <p:spPr>
          <a:xfrm>
            <a:off x="6036363" y="2511879"/>
            <a:ext cx="1974289" cy="1956713"/>
          </a:xfrm>
          <a:prstGeom prst="ellipse">
            <a:avLst/>
          </a:prstGeom>
          <a:ln w="28575">
            <a:solidFill>
              <a:srgbClr val="FDA735"/>
            </a:solidFill>
          </a:ln>
        </p:spPr>
      </p:pic>
      <p:sp>
        <p:nvSpPr>
          <p:cNvPr id="44" name="Rectangle 43"/>
          <p:cNvSpPr/>
          <p:nvPr/>
        </p:nvSpPr>
        <p:spPr>
          <a:xfrm>
            <a:off x="4354410" y="5015413"/>
            <a:ext cx="5453619" cy="80329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91440" tIns="45720" rIns="91440" bIns="45720" numCol="1" spcCol="1270" anchor="t" anchorCtr="0">
            <a:spAutoFit/>
          </a:bodyPr>
          <a:lstStyle/>
          <a:p>
            <a:pPr marL="228600" lvl="1" indent="-228600" defTabSz="-13873163" eaLnBrk="0" fontAlgn="base" hangingPunct="0">
              <a:lnSpc>
                <a:spcPct val="90000"/>
              </a:lnSpc>
              <a:spcBef>
                <a:spcPct val="30000"/>
              </a:spcBef>
              <a:spcAft>
                <a:spcPct val="0"/>
              </a:spcAft>
              <a:buClr>
                <a:srgbClr val="EEECE1"/>
              </a:buClr>
              <a:buSzPct val="85000"/>
              <a:buFont typeface="Arial" pitchFamily="34" charset="0"/>
              <a:buChar char="•"/>
            </a:pPr>
            <a:r>
              <a:rPr lang="en-US" sz="1400" b="1" dirty="0" smtClean="0">
                <a:solidFill>
                  <a:schemeClr val="tx1"/>
                </a:solidFill>
                <a:latin typeface="Segoe Semibold" pitchFamily="34" charset="0"/>
              </a:rPr>
              <a:t>Simplify administration and lower costs</a:t>
            </a:r>
          </a:p>
          <a:p>
            <a:pPr marL="228600" lvl="1" indent="-228600" defTabSz="-13873163" eaLnBrk="0" fontAlgn="base" hangingPunct="0">
              <a:lnSpc>
                <a:spcPct val="90000"/>
              </a:lnSpc>
              <a:spcBef>
                <a:spcPct val="30000"/>
              </a:spcBef>
              <a:spcAft>
                <a:spcPct val="0"/>
              </a:spcAft>
              <a:buClr>
                <a:srgbClr val="EEECE1"/>
              </a:buClr>
              <a:buSzPct val="85000"/>
              <a:buFont typeface="Arial" pitchFamily="34" charset="0"/>
              <a:buChar char="•"/>
            </a:pPr>
            <a:r>
              <a:rPr lang="en-US" sz="1400" b="1" dirty="0" smtClean="0">
                <a:solidFill>
                  <a:schemeClr val="tx1"/>
                </a:solidFill>
                <a:latin typeface="Segoe Semibold" pitchFamily="34" charset="0"/>
              </a:rPr>
              <a:t>Prevent information leakage</a:t>
            </a:r>
          </a:p>
          <a:p>
            <a:pPr marL="228600" lvl="1" indent="-228600" defTabSz="-13873163" eaLnBrk="0" fontAlgn="base" hangingPunct="0">
              <a:lnSpc>
                <a:spcPct val="90000"/>
              </a:lnSpc>
              <a:spcBef>
                <a:spcPct val="30000"/>
              </a:spcBef>
              <a:spcAft>
                <a:spcPct val="0"/>
              </a:spcAft>
              <a:buClr>
                <a:srgbClr val="EEECE1"/>
              </a:buClr>
              <a:buSzPct val="85000"/>
              <a:buFont typeface="Arial" pitchFamily="34" charset="0"/>
              <a:buChar char="•"/>
            </a:pPr>
            <a:r>
              <a:rPr lang="en-US" sz="1400" b="1" dirty="0" smtClean="0">
                <a:solidFill>
                  <a:schemeClr val="tx1"/>
                </a:solidFill>
                <a:latin typeface="Segoe Semibold" pitchFamily="34" charset="0"/>
              </a:rPr>
              <a:t>Maintain regulatory and industry compliance</a:t>
            </a:r>
          </a:p>
        </p:txBody>
      </p:sp>
      <p:sp>
        <p:nvSpPr>
          <p:cNvPr id="29" name="Rectangle 28"/>
          <p:cNvSpPr/>
          <p:nvPr/>
        </p:nvSpPr>
        <p:spPr>
          <a:xfrm>
            <a:off x="5007412" y="1672685"/>
            <a:ext cx="4676337" cy="400110"/>
          </a:xfrm>
          <a:prstGeom prst="rect">
            <a:avLst/>
          </a:prstGeom>
        </p:spPr>
        <p:txBody>
          <a:bodyPr wrap="square">
            <a:spAutoFit/>
          </a:bodyPr>
          <a:lstStyle/>
          <a:p>
            <a:pPr defTabSz="639954" rtl="0">
              <a:spcBef>
                <a:spcPct val="0"/>
              </a:spcBef>
              <a:defRPr/>
            </a:pPr>
            <a:r>
              <a:rPr lang="en-US" sz="2000" b="1" i="1" dirty="0" smtClean="0">
                <a:effectLst>
                  <a:outerShdw blurRad="38100" dist="38100" dir="2700000" algn="tl">
                    <a:srgbClr val="000000">
                      <a:alpha val="43137"/>
                    </a:srgbClr>
                  </a:outerShdw>
                </a:effectLst>
                <a:latin typeface="+mj-lt"/>
                <a:cs typeface="Segoe UI" pitchFamily="34" charset="0"/>
              </a:rPr>
              <a:t>Manage IT cost, complexity</a:t>
            </a:r>
            <a:endParaRPr lang="en-US" sz="2000" b="1" i="1" dirty="0">
              <a:effectLst>
                <a:outerShdw blurRad="38100" dist="38100" dir="2700000" algn="tl">
                  <a:srgbClr val="000000">
                    <a:alpha val="43137"/>
                  </a:srgbClr>
                </a:outerShdw>
              </a:effectLst>
              <a:latin typeface="+mj-lt"/>
              <a:cs typeface="Segoe UI" pitchFamily="34" charset="0"/>
            </a:endParaRPr>
          </a:p>
        </p:txBody>
      </p:sp>
      <p:pic>
        <p:nvPicPr>
          <p:cNvPr id="22" name="Picture 21" descr="Picture1.png"/>
          <p:cNvPicPr>
            <a:picLocks noChangeAspect="1"/>
          </p:cNvPicPr>
          <p:nvPr/>
        </p:nvPicPr>
        <p:blipFill>
          <a:blip r:embed="rId5"/>
          <a:stretch>
            <a:fillRect/>
          </a:stretch>
        </p:blipFill>
        <p:spPr>
          <a:xfrm>
            <a:off x="3056321" y="2264999"/>
            <a:ext cx="2773451" cy="2468676"/>
          </a:xfrm>
          <a:prstGeom prst="rect">
            <a:avLst/>
          </a:prstGeom>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bwMode="auto">
          <a:xfrm>
            <a:off x="-228600" y="-76200"/>
            <a:ext cx="9372600" cy="6953250"/>
          </a:xfrm>
          <a:custGeom>
            <a:avLst/>
            <a:gdLst>
              <a:gd name="connsiteX0" fmla="*/ 11436350 w 14933083"/>
              <a:gd name="connsiteY0" fmla="*/ 726017 h 8379884"/>
              <a:gd name="connsiteX1" fmla="*/ 1631950 w 14933083"/>
              <a:gd name="connsiteY1" fmla="*/ 5069417 h 8379884"/>
              <a:gd name="connsiteX2" fmla="*/ 1644650 w 14933083"/>
              <a:gd name="connsiteY2" fmla="*/ 7584017 h 8379884"/>
              <a:gd name="connsiteX3" fmla="*/ 7105650 w 14933083"/>
              <a:gd name="connsiteY3" fmla="*/ 7596717 h 8379884"/>
              <a:gd name="connsiteX4" fmla="*/ 13811250 w 14933083"/>
              <a:gd name="connsiteY4" fmla="*/ 2885017 h 8379884"/>
              <a:gd name="connsiteX5" fmla="*/ 13836650 w 14933083"/>
              <a:gd name="connsiteY5" fmla="*/ 713317 h 8379884"/>
              <a:gd name="connsiteX6" fmla="*/ 11436350 w 14933083"/>
              <a:gd name="connsiteY6" fmla="*/ 726017 h 8379884"/>
              <a:gd name="connsiteX0" fmla="*/ 9804400 w 13301133"/>
              <a:gd name="connsiteY0" fmla="*/ 726017 h 8379884"/>
              <a:gd name="connsiteX1" fmla="*/ 0 w 13301133"/>
              <a:gd name="connsiteY1" fmla="*/ 5069417 h 8379884"/>
              <a:gd name="connsiteX2" fmla="*/ 12700 w 13301133"/>
              <a:gd name="connsiteY2" fmla="*/ 7584017 h 8379884"/>
              <a:gd name="connsiteX3" fmla="*/ 5473700 w 13301133"/>
              <a:gd name="connsiteY3" fmla="*/ 7596717 h 8379884"/>
              <a:gd name="connsiteX4" fmla="*/ 12179300 w 13301133"/>
              <a:gd name="connsiteY4" fmla="*/ 2885017 h 8379884"/>
              <a:gd name="connsiteX5" fmla="*/ 12204700 w 13301133"/>
              <a:gd name="connsiteY5" fmla="*/ 713317 h 8379884"/>
              <a:gd name="connsiteX6" fmla="*/ 9804400 w 13301133"/>
              <a:gd name="connsiteY6" fmla="*/ 726017 h 8379884"/>
              <a:gd name="connsiteX0" fmla="*/ 9804400 w 13301133"/>
              <a:gd name="connsiteY0" fmla="*/ 726017 h 7596717"/>
              <a:gd name="connsiteX1" fmla="*/ 0 w 13301133"/>
              <a:gd name="connsiteY1" fmla="*/ 5069417 h 7596717"/>
              <a:gd name="connsiteX2" fmla="*/ 12700 w 13301133"/>
              <a:gd name="connsiteY2" fmla="*/ 7584017 h 7596717"/>
              <a:gd name="connsiteX3" fmla="*/ 5473700 w 13301133"/>
              <a:gd name="connsiteY3" fmla="*/ 7596717 h 7596717"/>
              <a:gd name="connsiteX4" fmla="*/ 12179300 w 13301133"/>
              <a:gd name="connsiteY4" fmla="*/ 2885017 h 7596717"/>
              <a:gd name="connsiteX5" fmla="*/ 12204700 w 13301133"/>
              <a:gd name="connsiteY5" fmla="*/ 713317 h 7596717"/>
              <a:gd name="connsiteX6" fmla="*/ 9804400 w 13301133"/>
              <a:gd name="connsiteY6" fmla="*/ 726017 h 7596717"/>
              <a:gd name="connsiteX0" fmla="*/ 9804400 w 12204700"/>
              <a:gd name="connsiteY0" fmla="*/ 726017 h 7596717"/>
              <a:gd name="connsiteX1" fmla="*/ 0 w 12204700"/>
              <a:gd name="connsiteY1" fmla="*/ 5069417 h 7596717"/>
              <a:gd name="connsiteX2" fmla="*/ 12700 w 12204700"/>
              <a:gd name="connsiteY2" fmla="*/ 7584017 h 7596717"/>
              <a:gd name="connsiteX3" fmla="*/ 5473700 w 12204700"/>
              <a:gd name="connsiteY3" fmla="*/ 7596717 h 7596717"/>
              <a:gd name="connsiteX4" fmla="*/ 12179300 w 12204700"/>
              <a:gd name="connsiteY4" fmla="*/ 2885017 h 7596717"/>
              <a:gd name="connsiteX5" fmla="*/ 12204700 w 12204700"/>
              <a:gd name="connsiteY5" fmla="*/ 713317 h 7596717"/>
              <a:gd name="connsiteX6" fmla="*/ 9804400 w 12204700"/>
              <a:gd name="connsiteY6" fmla="*/ 726017 h 7596717"/>
              <a:gd name="connsiteX0" fmla="*/ 9804400 w 12204700"/>
              <a:gd name="connsiteY0" fmla="*/ 12700 h 6883400"/>
              <a:gd name="connsiteX1" fmla="*/ 0 w 12204700"/>
              <a:gd name="connsiteY1" fmla="*/ 4356100 h 6883400"/>
              <a:gd name="connsiteX2" fmla="*/ 12700 w 12204700"/>
              <a:gd name="connsiteY2" fmla="*/ 6870700 h 6883400"/>
              <a:gd name="connsiteX3" fmla="*/ 5473700 w 12204700"/>
              <a:gd name="connsiteY3" fmla="*/ 6883400 h 6883400"/>
              <a:gd name="connsiteX4" fmla="*/ 12179300 w 12204700"/>
              <a:gd name="connsiteY4" fmla="*/ 2171700 h 6883400"/>
              <a:gd name="connsiteX5" fmla="*/ 12204700 w 12204700"/>
              <a:gd name="connsiteY5" fmla="*/ 0 h 6883400"/>
              <a:gd name="connsiteX6" fmla="*/ 9804400 w 12204700"/>
              <a:gd name="connsiteY6" fmla="*/ 12700 h 6883400"/>
              <a:gd name="connsiteX0" fmla="*/ 9804400 w 12204700"/>
              <a:gd name="connsiteY0" fmla="*/ 12700 h 6883400"/>
              <a:gd name="connsiteX1" fmla="*/ 0 w 12204700"/>
              <a:gd name="connsiteY1" fmla="*/ 4356100 h 6883400"/>
              <a:gd name="connsiteX2" fmla="*/ 12700 w 12204700"/>
              <a:gd name="connsiteY2" fmla="*/ 6870700 h 6883400"/>
              <a:gd name="connsiteX3" fmla="*/ 5473700 w 12204700"/>
              <a:gd name="connsiteY3" fmla="*/ 6883400 h 6883400"/>
              <a:gd name="connsiteX4" fmla="*/ 12179300 w 12204700"/>
              <a:gd name="connsiteY4" fmla="*/ 2171700 h 6883400"/>
              <a:gd name="connsiteX5" fmla="*/ 12204700 w 12204700"/>
              <a:gd name="connsiteY5" fmla="*/ 0 h 6883400"/>
              <a:gd name="connsiteX6" fmla="*/ 9804400 w 12204700"/>
              <a:gd name="connsiteY6" fmla="*/ 12700 h 6883400"/>
              <a:gd name="connsiteX0" fmla="*/ 9804400 w 12204700"/>
              <a:gd name="connsiteY0" fmla="*/ 12700 h 6883400"/>
              <a:gd name="connsiteX1" fmla="*/ 0 w 12204700"/>
              <a:gd name="connsiteY1" fmla="*/ 4356100 h 6883400"/>
              <a:gd name="connsiteX2" fmla="*/ 12700 w 12204700"/>
              <a:gd name="connsiteY2" fmla="*/ 6870700 h 6883400"/>
              <a:gd name="connsiteX3" fmla="*/ 5473700 w 12204700"/>
              <a:gd name="connsiteY3" fmla="*/ 6883400 h 6883400"/>
              <a:gd name="connsiteX4" fmla="*/ 12179300 w 12204700"/>
              <a:gd name="connsiteY4" fmla="*/ 2171700 h 6883400"/>
              <a:gd name="connsiteX5" fmla="*/ 12179300 w 12204700"/>
              <a:gd name="connsiteY5" fmla="*/ 2159000 h 6883400"/>
              <a:gd name="connsiteX6" fmla="*/ 12204700 w 12204700"/>
              <a:gd name="connsiteY6" fmla="*/ 0 h 6883400"/>
              <a:gd name="connsiteX7" fmla="*/ 9804400 w 12204700"/>
              <a:gd name="connsiteY7" fmla="*/ 12700 h 6883400"/>
              <a:gd name="connsiteX0" fmla="*/ 10299700 w 12204700"/>
              <a:gd name="connsiteY0" fmla="*/ 12700 h 6883400"/>
              <a:gd name="connsiteX1" fmla="*/ 0 w 12204700"/>
              <a:gd name="connsiteY1" fmla="*/ 4356100 h 6883400"/>
              <a:gd name="connsiteX2" fmla="*/ 12700 w 12204700"/>
              <a:gd name="connsiteY2" fmla="*/ 6870700 h 6883400"/>
              <a:gd name="connsiteX3" fmla="*/ 5473700 w 12204700"/>
              <a:gd name="connsiteY3" fmla="*/ 6883400 h 6883400"/>
              <a:gd name="connsiteX4" fmla="*/ 12179300 w 12204700"/>
              <a:gd name="connsiteY4" fmla="*/ 2171700 h 6883400"/>
              <a:gd name="connsiteX5" fmla="*/ 12179300 w 12204700"/>
              <a:gd name="connsiteY5" fmla="*/ 2159000 h 6883400"/>
              <a:gd name="connsiteX6" fmla="*/ 12204700 w 12204700"/>
              <a:gd name="connsiteY6" fmla="*/ 0 h 6883400"/>
              <a:gd name="connsiteX7" fmla="*/ 10299700 w 12204700"/>
              <a:gd name="connsiteY7" fmla="*/ 12700 h 6883400"/>
              <a:gd name="connsiteX0" fmla="*/ 10299700 w 12204700"/>
              <a:gd name="connsiteY0" fmla="*/ 12700 h 6883400"/>
              <a:gd name="connsiteX1" fmla="*/ 0 w 12204700"/>
              <a:gd name="connsiteY1" fmla="*/ 4356100 h 6883400"/>
              <a:gd name="connsiteX2" fmla="*/ 12700 w 12204700"/>
              <a:gd name="connsiteY2" fmla="*/ 6870700 h 6883400"/>
              <a:gd name="connsiteX3" fmla="*/ 5473700 w 12204700"/>
              <a:gd name="connsiteY3" fmla="*/ 6883400 h 6883400"/>
              <a:gd name="connsiteX4" fmla="*/ 12179300 w 12204700"/>
              <a:gd name="connsiteY4" fmla="*/ 2171700 h 6883400"/>
              <a:gd name="connsiteX5" fmla="*/ 12179300 w 12204700"/>
              <a:gd name="connsiteY5" fmla="*/ 2159000 h 6883400"/>
              <a:gd name="connsiteX6" fmla="*/ 12204700 w 12204700"/>
              <a:gd name="connsiteY6" fmla="*/ 0 h 6883400"/>
              <a:gd name="connsiteX7" fmla="*/ 10299700 w 12204700"/>
              <a:gd name="connsiteY7" fmla="*/ 12700 h 6883400"/>
              <a:gd name="connsiteX0" fmla="*/ 10299700 w 12204700"/>
              <a:gd name="connsiteY0" fmla="*/ 12700 h 6883400"/>
              <a:gd name="connsiteX1" fmla="*/ 0 w 12204700"/>
              <a:gd name="connsiteY1" fmla="*/ 4356100 h 6883400"/>
              <a:gd name="connsiteX2" fmla="*/ 12700 w 12204700"/>
              <a:gd name="connsiteY2" fmla="*/ 6870700 h 6883400"/>
              <a:gd name="connsiteX3" fmla="*/ 5473700 w 12204700"/>
              <a:gd name="connsiteY3" fmla="*/ 6883400 h 6883400"/>
              <a:gd name="connsiteX4" fmla="*/ 12179300 w 12204700"/>
              <a:gd name="connsiteY4" fmla="*/ 2171700 h 6883400"/>
              <a:gd name="connsiteX5" fmla="*/ 12179300 w 12204700"/>
              <a:gd name="connsiteY5" fmla="*/ 2159000 h 6883400"/>
              <a:gd name="connsiteX6" fmla="*/ 12204700 w 12204700"/>
              <a:gd name="connsiteY6" fmla="*/ 0 h 6883400"/>
              <a:gd name="connsiteX7" fmla="*/ 10299700 w 12204700"/>
              <a:gd name="connsiteY7" fmla="*/ 12700 h 6883400"/>
              <a:gd name="connsiteX0" fmla="*/ 10299700 w 12223750"/>
              <a:gd name="connsiteY0" fmla="*/ 12700 h 6883400"/>
              <a:gd name="connsiteX1" fmla="*/ 0 w 12223750"/>
              <a:gd name="connsiteY1" fmla="*/ 4356100 h 6883400"/>
              <a:gd name="connsiteX2" fmla="*/ 12700 w 12223750"/>
              <a:gd name="connsiteY2" fmla="*/ 6870700 h 6883400"/>
              <a:gd name="connsiteX3" fmla="*/ 5473700 w 12223750"/>
              <a:gd name="connsiteY3" fmla="*/ 6883400 h 6883400"/>
              <a:gd name="connsiteX4" fmla="*/ 12179300 w 12223750"/>
              <a:gd name="connsiteY4" fmla="*/ 2171700 h 6883400"/>
              <a:gd name="connsiteX5" fmla="*/ 12179300 w 12223750"/>
              <a:gd name="connsiteY5" fmla="*/ 2159000 h 6883400"/>
              <a:gd name="connsiteX6" fmla="*/ 12204700 w 12223750"/>
              <a:gd name="connsiteY6" fmla="*/ 0 h 6883400"/>
              <a:gd name="connsiteX7" fmla="*/ 10299700 w 12223750"/>
              <a:gd name="connsiteY7" fmla="*/ 12700 h 6883400"/>
              <a:gd name="connsiteX0" fmla="*/ 10299700 w 13301133"/>
              <a:gd name="connsiteY0" fmla="*/ 12700 h 6883400"/>
              <a:gd name="connsiteX1" fmla="*/ 0 w 13301133"/>
              <a:gd name="connsiteY1" fmla="*/ 4356100 h 6883400"/>
              <a:gd name="connsiteX2" fmla="*/ 12700 w 13301133"/>
              <a:gd name="connsiteY2" fmla="*/ 6870700 h 6883400"/>
              <a:gd name="connsiteX3" fmla="*/ 5473700 w 13301133"/>
              <a:gd name="connsiteY3" fmla="*/ 6883400 h 6883400"/>
              <a:gd name="connsiteX4" fmla="*/ 12179300 w 13301133"/>
              <a:gd name="connsiteY4" fmla="*/ 2171700 h 6883400"/>
              <a:gd name="connsiteX5" fmla="*/ 12204700 w 13301133"/>
              <a:gd name="connsiteY5" fmla="*/ 0 h 6883400"/>
              <a:gd name="connsiteX6" fmla="*/ 10299700 w 13301133"/>
              <a:gd name="connsiteY6" fmla="*/ 12700 h 6883400"/>
              <a:gd name="connsiteX0" fmla="*/ 10299700 w 12204700"/>
              <a:gd name="connsiteY0" fmla="*/ 12700 h 6883400"/>
              <a:gd name="connsiteX1" fmla="*/ 0 w 12204700"/>
              <a:gd name="connsiteY1" fmla="*/ 4356100 h 6883400"/>
              <a:gd name="connsiteX2" fmla="*/ 12700 w 12204700"/>
              <a:gd name="connsiteY2" fmla="*/ 6870700 h 6883400"/>
              <a:gd name="connsiteX3" fmla="*/ 5473700 w 12204700"/>
              <a:gd name="connsiteY3" fmla="*/ 6883400 h 6883400"/>
              <a:gd name="connsiteX4" fmla="*/ 12204700 w 12204700"/>
              <a:gd name="connsiteY4" fmla="*/ 0 h 6883400"/>
              <a:gd name="connsiteX5" fmla="*/ 10299700 w 12204700"/>
              <a:gd name="connsiteY5" fmla="*/ 12700 h 6883400"/>
              <a:gd name="connsiteX0" fmla="*/ 10299700 w 12254442"/>
              <a:gd name="connsiteY0" fmla="*/ 12700 h 6883400"/>
              <a:gd name="connsiteX1" fmla="*/ 0 w 12254442"/>
              <a:gd name="connsiteY1" fmla="*/ 4356100 h 6883400"/>
              <a:gd name="connsiteX2" fmla="*/ 12700 w 12254442"/>
              <a:gd name="connsiteY2" fmla="*/ 6870700 h 6883400"/>
              <a:gd name="connsiteX3" fmla="*/ 5473700 w 12254442"/>
              <a:gd name="connsiteY3" fmla="*/ 6883400 h 6883400"/>
              <a:gd name="connsiteX4" fmla="*/ 10598150 w 12254442"/>
              <a:gd name="connsiteY4" fmla="*/ 1990725 h 6883400"/>
              <a:gd name="connsiteX5" fmla="*/ 12204700 w 12254442"/>
              <a:gd name="connsiteY5" fmla="*/ 0 h 6883400"/>
              <a:gd name="connsiteX6" fmla="*/ 10299700 w 12254442"/>
              <a:gd name="connsiteY6" fmla="*/ 12700 h 6883400"/>
              <a:gd name="connsiteX0" fmla="*/ 10299700 w 13367808"/>
              <a:gd name="connsiteY0" fmla="*/ 12700 h 6883400"/>
              <a:gd name="connsiteX1" fmla="*/ 0 w 13367808"/>
              <a:gd name="connsiteY1" fmla="*/ 4356100 h 6883400"/>
              <a:gd name="connsiteX2" fmla="*/ 12700 w 13367808"/>
              <a:gd name="connsiteY2" fmla="*/ 6870700 h 6883400"/>
              <a:gd name="connsiteX3" fmla="*/ 5473700 w 13367808"/>
              <a:gd name="connsiteY3" fmla="*/ 6883400 h 6883400"/>
              <a:gd name="connsiteX4" fmla="*/ 12245975 w 13367808"/>
              <a:gd name="connsiteY4" fmla="*/ 1771650 h 6883400"/>
              <a:gd name="connsiteX5" fmla="*/ 12204700 w 13367808"/>
              <a:gd name="connsiteY5" fmla="*/ 0 h 6883400"/>
              <a:gd name="connsiteX6" fmla="*/ 10299700 w 13367808"/>
              <a:gd name="connsiteY6" fmla="*/ 12700 h 6883400"/>
              <a:gd name="connsiteX0" fmla="*/ 10299700 w 12245975"/>
              <a:gd name="connsiteY0" fmla="*/ 12700 h 6883400"/>
              <a:gd name="connsiteX1" fmla="*/ 0 w 12245975"/>
              <a:gd name="connsiteY1" fmla="*/ 4356100 h 6883400"/>
              <a:gd name="connsiteX2" fmla="*/ 12700 w 12245975"/>
              <a:gd name="connsiteY2" fmla="*/ 6870700 h 6883400"/>
              <a:gd name="connsiteX3" fmla="*/ 5473700 w 12245975"/>
              <a:gd name="connsiteY3" fmla="*/ 6883400 h 6883400"/>
              <a:gd name="connsiteX4" fmla="*/ 12245975 w 12245975"/>
              <a:gd name="connsiteY4" fmla="*/ 1771650 h 6883400"/>
              <a:gd name="connsiteX5" fmla="*/ 12204700 w 12245975"/>
              <a:gd name="connsiteY5" fmla="*/ 0 h 6883400"/>
              <a:gd name="connsiteX6" fmla="*/ 10299700 w 12245975"/>
              <a:gd name="connsiteY6" fmla="*/ 12700 h 6883400"/>
              <a:gd name="connsiteX0" fmla="*/ 10299700 w 12245975"/>
              <a:gd name="connsiteY0" fmla="*/ 12700 h 6883400"/>
              <a:gd name="connsiteX1" fmla="*/ 0 w 12245975"/>
              <a:gd name="connsiteY1" fmla="*/ 4356100 h 6883400"/>
              <a:gd name="connsiteX2" fmla="*/ 12700 w 12245975"/>
              <a:gd name="connsiteY2" fmla="*/ 6870700 h 6883400"/>
              <a:gd name="connsiteX3" fmla="*/ 5473700 w 12245975"/>
              <a:gd name="connsiteY3" fmla="*/ 6883400 h 6883400"/>
              <a:gd name="connsiteX4" fmla="*/ 12245975 w 12245975"/>
              <a:gd name="connsiteY4" fmla="*/ 1771650 h 6883400"/>
              <a:gd name="connsiteX5" fmla="*/ 12204700 w 12245975"/>
              <a:gd name="connsiteY5" fmla="*/ 0 h 6883400"/>
              <a:gd name="connsiteX6" fmla="*/ 10299700 w 12245975"/>
              <a:gd name="connsiteY6" fmla="*/ 12700 h 6883400"/>
              <a:gd name="connsiteX0" fmla="*/ 10299700 w 12245975"/>
              <a:gd name="connsiteY0" fmla="*/ 12700 h 6883400"/>
              <a:gd name="connsiteX1" fmla="*/ 0 w 12245975"/>
              <a:gd name="connsiteY1" fmla="*/ 4356100 h 6883400"/>
              <a:gd name="connsiteX2" fmla="*/ 12700 w 12245975"/>
              <a:gd name="connsiteY2" fmla="*/ 6870700 h 6883400"/>
              <a:gd name="connsiteX3" fmla="*/ 5473700 w 12245975"/>
              <a:gd name="connsiteY3" fmla="*/ 6883400 h 6883400"/>
              <a:gd name="connsiteX4" fmla="*/ 12245975 w 12245975"/>
              <a:gd name="connsiteY4" fmla="*/ 1771650 h 6883400"/>
              <a:gd name="connsiteX5" fmla="*/ 12204700 w 12245975"/>
              <a:gd name="connsiteY5" fmla="*/ 0 h 6883400"/>
              <a:gd name="connsiteX6" fmla="*/ 10299700 w 12245975"/>
              <a:gd name="connsiteY6" fmla="*/ 12700 h 6883400"/>
              <a:gd name="connsiteX0" fmla="*/ 10299700 w 12245975"/>
              <a:gd name="connsiteY0" fmla="*/ 12700 h 6883400"/>
              <a:gd name="connsiteX1" fmla="*/ 0 w 12245975"/>
              <a:gd name="connsiteY1" fmla="*/ 4356100 h 6883400"/>
              <a:gd name="connsiteX2" fmla="*/ 12700 w 12245975"/>
              <a:gd name="connsiteY2" fmla="*/ 6870700 h 6883400"/>
              <a:gd name="connsiteX3" fmla="*/ 5473700 w 12245975"/>
              <a:gd name="connsiteY3" fmla="*/ 6883400 h 6883400"/>
              <a:gd name="connsiteX4" fmla="*/ 12245975 w 12245975"/>
              <a:gd name="connsiteY4" fmla="*/ 1771650 h 6883400"/>
              <a:gd name="connsiteX5" fmla="*/ 12204700 w 12245975"/>
              <a:gd name="connsiteY5" fmla="*/ 0 h 6883400"/>
              <a:gd name="connsiteX6" fmla="*/ 10299700 w 12245975"/>
              <a:gd name="connsiteY6" fmla="*/ 12700 h 6883400"/>
              <a:gd name="connsiteX0" fmla="*/ 10299700 w 12245975"/>
              <a:gd name="connsiteY0" fmla="*/ 12700 h 6883400"/>
              <a:gd name="connsiteX1" fmla="*/ 0 w 12245975"/>
              <a:gd name="connsiteY1" fmla="*/ 4356100 h 6883400"/>
              <a:gd name="connsiteX2" fmla="*/ 12700 w 12245975"/>
              <a:gd name="connsiteY2" fmla="*/ 6870700 h 6883400"/>
              <a:gd name="connsiteX3" fmla="*/ 6292850 w 12245975"/>
              <a:gd name="connsiteY3" fmla="*/ 6883400 h 6883400"/>
              <a:gd name="connsiteX4" fmla="*/ 12245975 w 12245975"/>
              <a:gd name="connsiteY4" fmla="*/ 1771650 h 6883400"/>
              <a:gd name="connsiteX5" fmla="*/ 12204700 w 12245975"/>
              <a:gd name="connsiteY5" fmla="*/ 0 h 6883400"/>
              <a:gd name="connsiteX6" fmla="*/ 10299700 w 12245975"/>
              <a:gd name="connsiteY6" fmla="*/ 12700 h 6883400"/>
              <a:gd name="connsiteX0" fmla="*/ 10299700 w 12245975"/>
              <a:gd name="connsiteY0" fmla="*/ 12700 h 6883400"/>
              <a:gd name="connsiteX1" fmla="*/ 0 w 12245975"/>
              <a:gd name="connsiteY1" fmla="*/ 4356100 h 6883400"/>
              <a:gd name="connsiteX2" fmla="*/ 12700 w 12245975"/>
              <a:gd name="connsiteY2" fmla="*/ 6870700 h 6883400"/>
              <a:gd name="connsiteX3" fmla="*/ 6292850 w 12245975"/>
              <a:gd name="connsiteY3" fmla="*/ 6883400 h 6883400"/>
              <a:gd name="connsiteX4" fmla="*/ 12245975 w 12245975"/>
              <a:gd name="connsiteY4" fmla="*/ 1428750 h 6883400"/>
              <a:gd name="connsiteX5" fmla="*/ 12204700 w 12245975"/>
              <a:gd name="connsiteY5" fmla="*/ 0 h 6883400"/>
              <a:gd name="connsiteX6" fmla="*/ 10299700 w 12245975"/>
              <a:gd name="connsiteY6" fmla="*/ 12700 h 6883400"/>
              <a:gd name="connsiteX0" fmla="*/ 10299700 w 12245975"/>
              <a:gd name="connsiteY0" fmla="*/ 12700 h 6883400"/>
              <a:gd name="connsiteX1" fmla="*/ 0 w 12245975"/>
              <a:gd name="connsiteY1" fmla="*/ 4356100 h 6883400"/>
              <a:gd name="connsiteX2" fmla="*/ 12700 w 12245975"/>
              <a:gd name="connsiteY2" fmla="*/ 6870700 h 6883400"/>
              <a:gd name="connsiteX3" fmla="*/ 6292850 w 12245975"/>
              <a:gd name="connsiteY3" fmla="*/ 6883400 h 6883400"/>
              <a:gd name="connsiteX4" fmla="*/ 12245975 w 12245975"/>
              <a:gd name="connsiteY4" fmla="*/ 1266825 h 6883400"/>
              <a:gd name="connsiteX5" fmla="*/ 12204700 w 12245975"/>
              <a:gd name="connsiteY5" fmla="*/ 0 h 6883400"/>
              <a:gd name="connsiteX6" fmla="*/ 10299700 w 12245975"/>
              <a:gd name="connsiteY6" fmla="*/ 12700 h 6883400"/>
              <a:gd name="connsiteX0" fmla="*/ 10299700 w 12245975"/>
              <a:gd name="connsiteY0" fmla="*/ 12700 h 6883400"/>
              <a:gd name="connsiteX1" fmla="*/ 0 w 12245975"/>
              <a:gd name="connsiteY1" fmla="*/ 4356100 h 6883400"/>
              <a:gd name="connsiteX2" fmla="*/ 12700 w 12245975"/>
              <a:gd name="connsiteY2" fmla="*/ 6870700 h 6883400"/>
              <a:gd name="connsiteX3" fmla="*/ 6292850 w 12245975"/>
              <a:gd name="connsiteY3" fmla="*/ 6883400 h 6883400"/>
              <a:gd name="connsiteX4" fmla="*/ 12245975 w 12245975"/>
              <a:gd name="connsiteY4" fmla="*/ 1123950 h 6883400"/>
              <a:gd name="connsiteX5" fmla="*/ 12204700 w 12245975"/>
              <a:gd name="connsiteY5" fmla="*/ 0 h 6883400"/>
              <a:gd name="connsiteX6" fmla="*/ 10299700 w 12245975"/>
              <a:gd name="connsiteY6" fmla="*/ 12700 h 6883400"/>
              <a:gd name="connsiteX0" fmla="*/ 10299700 w 12245975"/>
              <a:gd name="connsiteY0" fmla="*/ 12700 h 6883400"/>
              <a:gd name="connsiteX1" fmla="*/ 0 w 12245975"/>
              <a:gd name="connsiteY1" fmla="*/ 4356100 h 6883400"/>
              <a:gd name="connsiteX2" fmla="*/ 12700 w 12245975"/>
              <a:gd name="connsiteY2" fmla="*/ 6870700 h 6883400"/>
              <a:gd name="connsiteX3" fmla="*/ 6292850 w 12245975"/>
              <a:gd name="connsiteY3" fmla="*/ 6883400 h 6883400"/>
              <a:gd name="connsiteX4" fmla="*/ 12245975 w 12245975"/>
              <a:gd name="connsiteY4" fmla="*/ 1123950 h 6883400"/>
              <a:gd name="connsiteX5" fmla="*/ 12204700 w 12245975"/>
              <a:gd name="connsiteY5" fmla="*/ 0 h 6883400"/>
              <a:gd name="connsiteX6" fmla="*/ 10299700 w 12245975"/>
              <a:gd name="connsiteY6" fmla="*/ 12700 h 688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5975" h="6883400">
                <a:moveTo>
                  <a:pt x="10299700" y="12700"/>
                </a:moveTo>
                <a:cubicBezTo>
                  <a:pt x="6843183" y="891117"/>
                  <a:pt x="1631950" y="3213100"/>
                  <a:pt x="0" y="4356100"/>
                </a:cubicBezTo>
                <a:cubicBezTo>
                  <a:pt x="4233" y="5194300"/>
                  <a:pt x="8467" y="6032500"/>
                  <a:pt x="12700" y="6870700"/>
                </a:cubicBezTo>
                <a:lnTo>
                  <a:pt x="6292850" y="6883400"/>
                </a:lnTo>
                <a:cubicBezTo>
                  <a:pt x="6999817" y="5450946"/>
                  <a:pt x="10276417" y="2137833"/>
                  <a:pt x="12245975" y="1123950"/>
                </a:cubicBezTo>
                <a:lnTo>
                  <a:pt x="12204700" y="0"/>
                </a:lnTo>
                <a:lnTo>
                  <a:pt x="10299700" y="12700"/>
                </a:lnTo>
                <a:close/>
              </a:path>
            </a:pathLst>
          </a:custGeom>
          <a:gradFill flip="none" rotWithShape="1">
            <a:gsLst>
              <a:gs pos="9000">
                <a:srgbClr val="AFF0FF"/>
              </a:gs>
              <a:gs pos="18000">
                <a:srgbClr val="AFF0FF">
                  <a:alpha val="34000"/>
                </a:srgbClr>
              </a:gs>
              <a:gs pos="32000">
                <a:srgbClr val="004D6C">
                  <a:alpha val="48000"/>
                </a:srgbClr>
              </a:gs>
              <a:gs pos="72000">
                <a:srgbClr val="050813">
                  <a:alpha val="82000"/>
                </a:srgbClr>
              </a:gs>
              <a:gs pos="100000">
                <a:srgbClr val="050813">
                  <a:alpha val="0"/>
                </a:srgbClr>
              </a:gs>
            </a:gsLst>
            <a:path path="circle">
              <a:fillToRect t="100000" r="100000"/>
            </a:path>
            <a:tileRect l="-100000" b="-100000"/>
          </a:gradFill>
          <a:ln w="38100">
            <a:noFill/>
          </a:ln>
          <a:effectLst>
            <a:outerShdw blurRad="101600" dist="1054100" dir="6600000" sx="103000" sy="103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7160" tIns="457200" rIns="0" bIns="0" rtlCol="0" anchor="t"/>
          <a:lstStyle/>
          <a:p>
            <a:pPr marL="223838" lvl="1" indent="-212725" fontAlgn="base">
              <a:lnSpc>
                <a:spcPct val="90000"/>
              </a:lnSpc>
              <a:spcBef>
                <a:spcPct val="0"/>
              </a:spcBef>
              <a:spcAft>
                <a:spcPts val="300"/>
              </a:spcAft>
              <a:buClr>
                <a:srgbClr val="FFFF99"/>
              </a:buClr>
              <a:buSzPct val="80000"/>
              <a:buBlip>
                <a:blip r:embed="rId3"/>
              </a:buBlip>
              <a:defRPr/>
            </a:pPr>
            <a:endParaRPr lang="en-US" altLang="zh-CN" sz="2000" dirty="0" smtClean="0">
              <a:solidFill>
                <a:srgbClr val="FFFFFF"/>
              </a:solidFill>
              <a:effectLst>
                <a:outerShdw blurRad="38100" dist="38100" dir="2700000" algn="tl">
                  <a:srgbClr val="000000">
                    <a:alpha val="43137"/>
                  </a:srgbClr>
                </a:outerShdw>
              </a:effectLst>
            </a:endParaRPr>
          </a:p>
        </p:txBody>
      </p:sp>
      <p:sp>
        <p:nvSpPr>
          <p:cNvPr id="4" name="Text Placeholder 2"/>
          <p:cNvSpPr txBox="1">
            <a:spLocks/>
          </p:cNvSpPr>
          <p:nvPr/>
        </p:nvSpPr>
        <p:spPr>
          <a:xfrm>
            <a:off x="5398008" y="5918597"/>
            <a:ext cx="914400" cy="443198"/>
          </a:xfrm>
          <a:prstGeom prst="rect">
            <a:avLst/>
          </a:prstGeom>
        </p:spPr>
        <p:txBody>
          <a:bodyPr vert="horz" wrap="square" lIns="0" tIns="0" rIns="0" bIns="0" rtlCol="0">
            <a:spAutoFit/>
          </a:bodyPr>
          <a:lstStyle/>
          <a:p>
            <a:pPr marL="396875" marR="0" lvl="0" indent="-396875" algn="r" defTabSz="914363" rtl="0" eaLnBrk="1" fontAlgn="auto" latinLnBrk="0" hangingPunct="1">
              <a:lnSpc>
                <a:spcPct val="90000"/>
              </a:lnSpc>
              <a:spcBef>
                <a:spcPct val="20000"/>
              </a:spcBef>
              <a:spcAft>
                <a:spcPts val="0"/>
              </a:spcAft>
              <a:buClrTx/>
              <a:buSzTx/>
              <a:tabLst/>
              <a:defRPr/>
            </a:pPr>
            <a:r>
              <a:rPr kumimoji="0" lang="en-US" sz="3200" i="1" u="none" strike="noStrike" kern="1200" cap="none" spc="0" normalizeH="0" baseline="0" noProof="0" dirty="0" smtClean="0">
                <a:ln>
                  <a:noFill/>
                </a:ln>
                <a:solidFill>
                  <a:schemeClr val="tx2"/>
                </a:solidFill>
                <a:effectLst>
                  <a:outerShdw blurRad="38100" dist="38100" dir="2700000" algn="tl">
                    <a:srgbClr val="000000">
                      <a:alpha val="43137"/>
                    </a:srgbClr>
                  </a:outerShdw>
                  <a:reflection blurRad="6350" stA="55000" endA="300" endPos="45500" dir="5400000" sy="-100000" algn="bl" rotWithShape="0"/>
                </a:effectLst>
                <a:uLnTx/>
                <a:uFillTx/>
                <a:latin typeface="Segoe Light" pitchFamily="34" charset="0"/>
              </a:rPr>
              <a:t>2006</a:t>
            </a:r>
            <a:endParaRPr kumimoji="0" lang="en-US" sz="2800" i="1" u="none" strike="noStrike" kern="1200" cap="none" spc="0" normalizeH="0" baseline="0" noProof="0" dirty="0" smtClean="0">
              <a:ln>
                <a:noFill/>
              </a:ln>
              <a:solidFill>
                <a:schemeClr val="tx2"/>
              </a:solidFill>
              <a:effectLst>
                <a:outerShdw blurRad="38100" dist="38100" dir="2700000" algn="tl">
                  <a:srgbClr val="000000">
                    <a:alpha val="43137"/>
                  </a:srgbClr>
                </a:outerShdw>
                <a:reflection blurRad="6350" stA="55000" endA="300" endPos="45500" dir="5400000" sy="-100000" algn="bl" rotWithShape="0"/>
              </a:effectLst>
              <a:uLnTx/>
              <a:uFillTx/>
              <a:latin typeface="Segoe Light" pitchFamily="34" charset="0"/>
            </a:endParaRPr>
          </a:p>
        </p:txBody>
      </p:sp>
      <p:sp>
        <p:nvSpPr>
          <p:cNvPr id="9" name="Text Placeholder 2"/>
          <p:cNvSpPr txBox="1">
            <a:spLocks/>
          </p:cNvSpPr>
          <p:nvPr/>
        </p:nvSpPr>
        <p:spPr>
          <a:xfrm>
            <a:off x="6220968" y="4548521"/>
            <a:ext cx="914400" cy="443198"/>
          </a:xfrm>
          <a:prstGeom prst="rect">
            <a:avLst/>
          </a:prstGeom>
        </p:spPr>
        <p:txBody>
          <a:bodyPr vert="horz" wrap="square" lIns="0" tIns="0" rIns="0" bIns="0" rtlCol="0">
            <a:spAutoFit/>
          </a:bodyPr>
          <a:lstStyle/>
          <a:p>
            <a:pPr marL="396875" marR="0" lvl="0" indent="-396875" algn="r" defTabSz="914363" rtl="0" eaLnBrk="1" fontAlgn="auto" latinLnBrk="0" hangingPunct="1">
              <a:lnSpc>
                <a:spcPct val="90000"/>
              </a:lnSpc>
              <a:spcBef>
                <a:spcPct val="20000"/>
              </a:spcBef>
              <a:spcAft>
                <a:spcPts val="0"/>
              </a:spcAft>
              <a:buClrTx/>
              <a:buSzTx/>
              <a:tabLst/>
              <a:defRPr/>
            </a:pPr>
            <a:r>
              <a:rPr kumimoji="0" lang="en-US" sz="3200" i="1" u="none" strike="noStrike" kern="1200" cap="none" spc="0" normalizeH="0" baseline="0" noProof="0" dirty="0" smtClean="0">
                <a:ln>
                  <a:noFill/>
                </a:ln>
                <a:solidFill>
                  <a:schemeClr val="tx2"/>
                </a:solidFill>
                <a:effectLst>
                  <a:outerShdw blurRad="38100" dist="38100" dir="2700000" algn="tl">
                    <a:srgbClr val="000000">
                      <a:alpha val="43137"/>
                    </a:srgbClr>
                  </a:outerShdw>
                  <a:reflection blurRad="6350" stA="55000" endA="300" endPos="45500" dir="5400000" sy="-100000" algn="bl" rotWithShape="0"/>
                </a:effectLst>
                <a:uLnTx/>
                <a:uFillTx/>
                <a:latin typeface="Segoe Light" pitchFamily="34" charset="0"/>
              </a:rPr>
              <a:t>2007</a:t>
            </a:r>
            <a:endParaRPr kumimoji="0" lang="en-US" sz="2800" i="1" u="none" strike="noStrike" kern="1200" cap="none" spc="0" normalizeH="0" baseline="0" noProof="0" dirty="0" smtClean="0">
              <a:ln>
                <a:noFill/>
              </a:ln>
              <a:solidFill>
                <a:schemeClr val="tx2"/>
              </a:solidFill>
              <a:effectLst>
                <a:outerShdw blurRad="38100" dist="38100" dir="2700000" algn="tl">
                  <a:srgbClr val="000000">
                    <a:alpha val="43137"/>
                  </a:srgbClr>
                </a:outerShdw>
                <a:reflection blurRad="6350" stA="55000" endA="300" endPos="45500" dir="5400000" sy="-100000" algn="bl" rotWithShape="0"/>
              </a:effectLst>
              <a:uLnTx/>
              <a:uFillTx/>
              <a:latin typeface="Segoe Light" pitchFamily="34" charset="0"/>
            </a:endParaRPr>
          </a:p>
        </p:txBody>
      </p:sp>
      <p:sp>
        <p:nvSpPr>
          <p:cNvPr id="16" name="Text Placeholder 2"/>
          <p:cNvSpPr txBox="1">
            <a:spLocks/>
          </p:cNvSpPr>
          <p:nvPr/>
        </p:nvSpPr>
        <p:spPr>
          <a:xfrm>
            <a:off x="7086600" y="3176921"/>
            <a:ext cx="914400" cy="443198"/>
          </a:xfrm>
          <a:prstGeom prst="rect">
            <a:avLst/>
          </a:prstGeom>
        </p:spPr>
        <p:txBody>
          <a:bodyPr vert="horz" wrap="square" lIns="0" tIns="0" rIns="0" bIns="0" rtlCol="0">
            <a:spAutoFit/>
          </a:bodyPr>
          <a:lstStyle/>
          <a:p>
            <a:pPr marL="396875" marR="0" lvl="0" indent="-396875" algn="r" defTabSz="914363" rtl="0" eaLnBrk="1" fontAlgn="auto" latinLnBrk="0" hangingPunct="1">
              <a:lnSpc>
                <a:spcPct val="90000"/>
              </a:lnSpc>
              <a:spcBef>
                <a:spcPct val="20000"/>
              </a:spcBef>
              <a:spcAft>
                <a:spcPts val="0"/>
              </a:spcAft>
              <a:buClrTx/>
              <a:buSzTx/>
              <a:tabLst/>
              <a:defRPr/>
            </a:pPr>
            <a:r>
              <a:rPr kumimoji="0" lang="en-US" sz="3200" i="1" u="none" strike="noStrike" kern="1200" cap="none" spc="0" normalizeH="0" baseline="0" noProof="0" dirty="0" smtClean="0">
                <a:ln>
                  <a:noFill/>
                </a:ln>
                <a:solidFill>
                  <a:schemeClr val="tx2"/>
                </a:solidFill>
                <a:effectLst>
                  <a:outerShdw blurRad="38100" dist="38100" dir="2700000" algn="tl">
                    <a:srgbClr val="000000">
                      <a:alpha val="43137"/>
                    </a:srgbClr>
                  </a:outerShdw>
                  <a:reflection blurRad="6350" stA="55000" endA="300" endPos="45500" dir="5400000" sy="-100000" algn="bl" rotWithShape="0"/>
                </a:effectLst>
                <a:uLnTx/>
                <a:uFillTx/>
                <a:latin typeface="Segoe Light" pitchFamily="34" charset="0"/>
              </a:rPr>
              <a:t>2008</a:t>
            </a:r>
            <a:endParaRPr kumimoji="0" lang="en-US" sz="2800" i="1" u="none" strike="noStrike" kern="1200" cap="none" spc="0" normalizeH="0" baseline="0" noProof="0" dirty="0" smtClean="0">
              <a:ln>
                <a:noFill/>
              </a:ln>
              <a:solidFill>
                <a:schemeClr val="tx2"/>
              </a:solidFill>
              <a:effectLst>
                <a:outerShdw blurRad="38100" dist="38100" dir="2700000" algn="tl">
                  <a:srgbClr val="000000">
                    <a:alpha val="43137"/>
                  </a:srgbClr>
                </a:outerShdw>
                <a:reflection blurRad="6350" stA="55000" endA="300" endPos="45500" dir="5400000" sy="-100000" algn="bl" rotWithShape="0"/>
              </a:effectLst>
              <a:uLnTx/>
              <a:uFillTx/>
              <a:latin typeface="Segoe Light" pitchFamily="34" charset="0"/>
            </a:endParaRPr>
          </a:p>
        </p:txBody>
      </p:sp>
      <p:sp>
        <p:nvSpPr>
          <p:cNvPr id="22" name="Text Placeholder 2"/>
          <p:cNvSpPr txBox="1">
            <a:spLocks/>
          </p:cNvSpPr>
          <p:nvPr/>
        </p:nvSpPr>
        <p:spPr>
          <a:xfrm>
            <a:off x="8077200" y="1642126"/>
            <a:ext cx="914400" cy="443198"/>
          </a:xfrm>
          <a:prstGeom prst="rect">
            <a:avLst/>
          </a:prstGeom>
        </p:spPr>
        <p:txBody>
          <a:bodyPr vert="horz" wrap="square" lIns="0" tIns="0" rIns="0" bIns="0" rtlCol="0">
            <a:spAutoFit/>
          </a:bodyPr>
          <a:lstStyle/>
          <a:p>
            <a:pPr marL="396875" marR="0" lvl="0" indent="-396875" algn="r" defTabSz="914363" rtl="0" eaLnBrk="1" fontAlgn="auto" latinLnBrk="0" hangingPunct="1">
              <a:lnSpc>
                <a:spcPct val="90000"/>
              </a:lnSpc>
              <a:spcBef>
                <a:spcPct val="20000"/>
              </a:spcBef>
              <a:spcAft>
                <a:spcPts val="0"/>
              </a:spcAft>
              <a:buClrTx/>
              <a:buSzTx/>
              <a:tabLst/>
              <a:defRPr/>
            </a:pPr>
            <a:r>
              <a:rPr kumimoji="0" lang="en-US" sz="3200" i="1" u="none" strike="noStrike" kern="1200" cap="none" spc="0" normalizeH="0" baseline="0" noProof="0" dirty="0" smtClean="0">
                <a:ln>
                  <a:noFill/>
                </a:ln>
                <a:solidFill>
                  <a:schemeClr val="tx2"/>
                </a:solidFill>
                <a:effectLst>
                  <a:outerShdw blurRad="38100" dist="38100" dir="2700000" algn="tl">
                    <a:srgbClr val="000000">
                      <a:alpha val="43137"/>
                    </a:srgbClr>
                  </a:outerShdw>
                  <a:reflection blurRad="6350" stA="55000" endA="300" endPos="45500" dir="5400000" sy="-100000" algn="bl" rotWithShape="0"/>
                </a:effectLst>
                <a:uLnTx/>
                <a:uFillTx/>
                <a:latin typeface="Segoe Light" pitchFamily="34" charset="0"/>
              </a:rPr>
              <a:t>2009</a:t>
            </a:r>
            <a:endParaRPr kumimoji="0" lang="en-US" sz="2800" i="1" u="none" strike="noStrike" kern="1200" cap="none" spc="0" normalizeH="0" baseline="0" noProof="0" dirty="0" smtClean="0">
              <a:ln>
                <a:noFill/>
              </a:ln>
              <a:solidFill>
                <a:schemeClr val="tx2"/>
              </a:solidFill>
              <a:effectLst>
                <a:outerShdw blurRad="38100" dist="38100" dir="2700000" algn="tl">
                  <a:srgbClr val="000000">
                    <a:alpha val="43137"/>
                  </a:srgbClr>
                </a:outerShdw>
                <a:reflection blurRad="6350" stA="55000" endA="300" endPos="45500" dir="5400000" sy="-100000" algn="bl" rotWithShape="0"/>
              </a:effectLst>
              <a:uLnTx/>
              <a:uFillTx/>
              <a:latin typeface="Segoe Light" pitchFamily="34" charset="0"/>
            </a:endParaRPr>
          </a:p>
        </p:txBody>
      </p:sp>
      <p:grpSp>
        <p:nvGrpSpPr>
          <p:cNvPr id="2" name="Group 75"/>
          <p:cNvGrpSpPr/>
          <p:nvPr/>
        </p:nvGrpSpPr>
        <p:grpSpPr>
          <a:xfrm>
            <a:off x="2965450" y="1226166"/>
            <a:ext cx="4495800" cy="1416670"/>
            <a:chOff x="3124200" y="762000"/>
            <a:chExt cx="4495800" cy="1416670"/>
          </a:xfrm>
        </p:grpSpPr>
        <p:sp>
          <p:nvSpPr>
            <p:cNvPr id="41" name="Rounded Rectangle 40"/>
            <p:cNvSpPr/>
            <p:nvPr/>
          </p:nvSpPr>
          <p:spPr bwMode="auto">
            <a:xfrm>
              <a:off x="3209544" y="1200912"/>
              <a:ext cx="4343400" cy="977758"/>
            </a:xfrm>
            <a:prstGeom prst="roundRect">
              <a:avLst>
                <a:gd name="adj" fmla="val 5373"/>
              </a:avLst>
            </a:prstGeom>
            <a:gradFill>
              <a:gsLst>
                <a:gs pos="0">
                  <a:schemeClr val="accent2"/>
                </a:gs>
                <a:gs pos="80000">
                  <a:schemeClr val="accent2"/>
                </a:gs>
                <a:gs pos="100000">
                  <a:schemeClr val="accent2"/>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27" name="TextBox 26"/>
            <p:cNvSpPr txBox="1"/>
            <p:nvPr/>
          </p:nvSpPr>
          <p:spPr>
            <a:xfrm>
              <a:off x="3220974" y="1281041"/>
              <a:ext cx="4322826" cy="892552"/>
            </a:xfrm>
            <a:prstGeom prst="rect">
              <a:avLst/>
            </a:prstGeom>
            <a:noFill/>
          </p:spPr>
          <p:txBody>
            <a:bodyPr wrap="square" rtlCol="0">
              <a:spAutoFit/>
            </a:bodyPr>
            <a:lstStyle/>
            <a:p>
              <a:pPr marL="114300" indent="-114300">
                <a:buFont typeface="Arial" pitchFamily="34" charset="0"/>
                <a:buChar char="•"/>
              </a:pPr>
              <a:r>
                <a:rPr lang="en-US" sz="1300" dirty="0" smtClean="0">
                  <a:effectLst>
                    <a:outerShdw blurRad="38100" dist="38100" dir="2700000" algn="tl">
                      <a:srgbClr val="000000">
                        <a:alpha val="43137"/>
                      </a:srgbClr>
                    </a:outerShdw>
                  </a:effectLst>
                </a:rPr>
                <a:t>Optimize for Software + Services</a:t>
              </a:r>
            </a:p>
            <a:p>
              <a:pPr marL="114300" indent="-114300">
                <a:buFont typeface="Arial" pitchFamily="34" charset="0"/>
                <a:buChar char="•"/>
              </a:pPr>
              <a:r>
                <a:rPr lang="en-US" sz="1300" dirty="0" smtClean="0">
                  <a:effectLst>
                    <a:outerShdw blurRad="38100" dist="38100" dir="2700000" algn="tl">
                      <a:srgbClr val="000000">
                        <a:alpha val="43137"/>
                      </a:srgbClr>
                    </a:outerShdw>
                  </a:effectLst>
                </a:rPr>
                <a:t>Deliver e-mail archiving solution</a:t>
              </a:r>
            </a:p>
            <a:p>
              <a:pPr marL="114300" indent="-114300">
                <a:buFont typeface="Arial" pitchFamily="34" charset="0"/>
                <a:buChar char="•"/>
              </a:pPr>
              <a:r>
                <a:rPr lang="en-US" sz="1300" dirty="0" smtClean="0">
                  <a:effectLst>
                    <a:outerShdw blurRad="38100" dist="38100" dir="2700000" algn="tl">
                      <a:srgbClr val="000000">
                        <a:alpha val="43137"/>
                      </a:srgbClr>
                    </a:outerShdw>
                  </a:effectLst>
                </a:rPr>
                <a:t>Better protect communications</a:t>
              </a:r>
            </a:p>
            <a:p>
              <a:pPr marL="114300" indent="-114300">
                <a:buFont typeface="Arial" pitchFamily="34" charset="0"/>
                <a:buChar char="•"/>
              </a:pPr>
              <a:r>
                <a:rPr lang="en-US" sz="1300" dirty="0" smtClean="0">
                  <a:effectLst>
                    <a:outerShdw blurRad="38100" dist="38100" dir="2700000" algn="tl">
                      <a:srgbClr val="000000">
                        <a:alpha val="43137"/>
                      </a:srgbClr>
                    </a:outerShdw>
                  </a:effectLst>
                </a:rPr>
                <a:t>Manage inbox overload</a:t>
              </a:r>
            </a:p>
          </p:txBody>
        </p:sp>
        <p:sp>
          <p:nvSpPr>
            <p:cNvPr id="26" name="bus plat headline"/>
            <p:cNvSpPr/>
            <p:nvPr/>
          </p:nvSpPr>
          <p:spPr bwMode="invGray">
            <a:xfrm>
              <a:off x="3124200" y="762000"/>
              <a:ext cx="4495800" cy="533400"/>
            </a:xfrm>
            <a:prstGeom prst="roundRect">
              <a:avLst>
                <a:gd name="adj" fmla="val 12064"/>
              </a:avLst>
            </a:prstGeom>
            <a:gradFill flip="none" rotWithShape="1">
              <a:gsLst>
                <a:gs pos="0">
                  <a:srgbClr val="FFFFFF"/>
                </a:gs>
                <a:gs pos="26000">
                  <a:srgbClr val="000000"/>
                </a:gs>
              </a:gsLst>
              <a:lin ang="6600000" scaled="0"/>
              <a:tileRect/>
            </a:gradFill>
            <a:ln w="19050" cap="flat" cmpd="sng" algn="ctr">
              <a:solidFill>
                <a:srgbClr val="FFFFFF">
                  <a:alpha val="23922"/>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none" lIns="91433" tIns="45717" rIns="91433" bIns="0" numCol="1" rtlCol="0" anchor="ctr" anchorCtr="0" compatLnSpc="1">
              <a:prstTxWarp prst="textNoShape">
                <a:avLst/>
              </a:prstTxWarp>
            </a:bodyPr>
            <a:lstStyle/>
            <a:p>
              <a:pPr algn="ctr">
                <a:lnSpc>
                  <a:spcPct val="80000"/>
                </a:lnSpc>
              </a:pPr>
              <a:endParaRPr lang="en-US" sz="1200" b="1" dirty="0" smtClean="0">
                <a:effectLst>
                  <a:outerShdw blurRad="38100" dist="38100" dir="2700000" algn="tl">
                    <a:srgbClr val="000000">
                      <a:alpha val="43137"/>
                    </a:srgbClr>
                  </a:outerShdw>
                </a:effectLst>
                <a:latin typeface="+mn-lt"/>
              </a:endParaRPr>
            </a:p>
          </p:txBody>
        </p:sp>
      </p:grpSp>
      <p:grpSp>
        <p:nvGrpSpPr>
          <p:cNvPr id="5" name="Group 74"/>
          <p:cNvGrpSpPr/>
          <p:nvPr/>
        </p:nvGrpSpPr>
        <p:grpSpPr>
          <a:xfrm>
            <a:off x="1770888" y="2758440"/>
            <a:ext cx="4495800" cy="1280160"/>
            <a:chOff x="1828800" y="2566416"/>
            <a:chExt cx="4495800" cy="1280160"/>
          </a:xfrm>
        </p:grpSpPr>
        <p:sp>
          <p:nvSpPr>
            <p:cNvPr id="44" name="Rounded Rectangle 43"/>
            <p:cNvSpPr/>
            <p:nvPr/>
          </p:nvSpPr>
          <p:spPr bwMode="auto">
            <a:xfrm>
              <a:off x="1914144" y="3005328"/>
              <a:ext cx="4343400" cy="841248"/>
            </a:xfrm>
            <a:prstGeom prst="roundRect">
              <a:avLst>
                <a:gd name="adj" fmla="val 5373"/>
              </a:avLst>
            </a:prstGeom>
            <a:gradFill>
              <a:gsLst>
                <a:gs pos="0">
                  <a:schemeClr val="accent2"/>
                </a:gs>
                <a:gs pos="80000">
                  <a:schemeClr val="accent2"/>
                </a:gs>
                <a:gs pos="100000">
                  <a:schemeClr val="accent2"/>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45" name="TextBox 44"/>
            <p:cNvSpPr txBox="1"/>
            <p:nvPr/>
          </p:nvSpPr>
          <p:spPr>
            <a:xfrm>
              <a:off x="1907286" y="3128168"/>
              <a:ext cx="4341114" cy="692497"/>
            </a:xfrm>
            <a:prstGeom prst="rect">
              <a:avLst/>
            </a:prstGeom>
            <a:noFill/>
          </p:spPr>
          <p:txBody>
            <a:bodyPr wrap="square" rtlCol="0">
              <a:spAutoFit/>
            </a:bodyPr>
            <a:lstStyle/>
            <a:p>
              <a:pPr marL="114300" indent="-114300">
                <a:buFont typeface="Arial" pitchFamily="34" charset="0"/>
                <a:buChar char="•"/>
              </a:pPr>
              <a:r>
                <a:rPr lang="en-US" sz="1300" dirty="0" smtClean="0">
                  <a:effectLst>
                    <a:outerShdw blurRad="38100" dist="38100" dir="2700000" algn="tl">
                      <a:srgbClr val="000000">
                        <a:alpha val="43137"/>
                      </a:srgbClr>
                    </a:outerShdw>
                  </a:effectLst>
                </a:rPr>
                <a:t>Microsoft hosted enterprise messaging solution</a:t>
              </a:r>
            </a:p>
            <a:p>
              <a:pPr marL="114300" indent="-114300">
                <a:buFont typeface="Arial" pitchFamily="34" charset="0"/>
                <a:buChar char="•"/>
              </a:pPr>
              <a:r>
                <a:rPr lang="en-US" sz="1300" dirty="0" smtClean="0">
                  <a:effectLst>
                    <a:outerShdw blurRad="38100" dist="38100" dir="2700000" algn="tl">
                      <a:srgbClr val="000000">
                        <a:alpha val="43137"/>
                      </a:srgbClr>
                    </a:outerShdw>
                  </a:effectLst>
                </a:rPr>
                <a:t>Centralized, Web-based configuration </a:t>
              </a:r>
              <a:r>
                <a:rPr lang="en-US" sz="1300" smtClean="0">
                  <a:effectLst>
                    <a:outerShdw blurRad="38100" dist="38100" dir="2700000" algn="tl">
                      <a:srgbClr val="000000">
                        <a:alpha val="43137"/>
                      </a:srgbClr>
                    </a:outerShdw>
                  </a:effectLst>
                </a:rPr>
                <a:t>and admin</a:t>
              </a:r>
              <a:endParaRPr lang="en-US" sz="1300" dirty="0" smtClean="0">
                <a:effectLst>
                  <a:outerShdw blurRad="38100" dist="38100" dir="2700000" algn="tl">
                    <a:srgbClr val="000000">
                      <a:alpha val="43137"/>
                    </a:srgbClr>
                  </a:outerShdw>
                </a:effectLst>
              </a:endParaRPr>
            </a:p>
            <a:p>
              <a:pPr marL="114300" indent="-114300">
                <a:buFont typeface="Arial" pitchFamily="34" charset="0"/>
                <a:buChar char="•"/>
              </a:pPr>
              <a:r>
                <a:rPr lang="en-US" sz="1300" dirty="0" smtClean="0">
                  <a:effectLst>
                    <a:outerShdw blurRad="38100" dist="38100" dir="2700000" algn="tl">
                      <a:srgbClr val="000000">
                        <a:alpha val="43137"/>
                      </a:srgbClr>
                    </a:outerShdw>
                  </a:effectLst>
                </a:rPr>
                <a:t>Financially backed service level agreements</a:t>
              </a:r>
              <a:endParaRPr lang="en-US" sz="1300" dirty="0">
                <a:effectLst>
                  <a:outerShdw blurRad="38100" dist="38100" dir="2700000" algn="tl">
                    <a:srgbClr val="000000">
                      <a:alpha val="43137"/>
                    </a:srgbClr>
                  </a:outerShdw>
                </a:effectLst>
              </a:endParaRPr>
            </a:p>
          </p:txBody>
        </p:sp>
        <p:sp>
          <p:nvSpPr>
            <p:cNvPr id="47" name="bus plat headline"/>
            <p:cNvSpPr/>
            <p:nvPr/>
          </p:nvSpPr>
          <p:spPr bwMode="invGray">
            <a:xfrm>
              <a:off x="1828800" y="2566416"/>
              <a:ext cx="4495800" cy="533400"/>
            </a:xfrm>
            <a:prstGeom prst="roundRect">
              <a:avLst>
                <a:gd name="adj" fmla="val 12064"/>
              </a:avLst>
            </a:prstGeom>
            <a:gradFill flip="none" rotWithShape="1">
              <a:gsLst>
                <a:gs pos="0">
                  <a:srgbClr val="FFFFFF"/>
                </a:gs>
                <a:gs pos="26000">
                  <a:srgbClr val="000000"/>
                </a:gs>
              </a:gsLst>
              <a:lin ang="6600000" scaled="0"/>
              <a:tileRect/>
            </a:gradFill>
            <a:ln w="19050" cap="flat" cmpd="sng" algn="ctr">
              <a:solidFill>
                <a:srgbClr val="FFFFFF">
                  <a:alpha val="23922"/>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none" lIns="91433" tIns="45717" rIns="91433" bIns="0" numCol="1" rtlCol="0" anchor="ctr" anchorCtr="0" compatLnSpc="1">
              <a:prstTxWarp prst="textNoShape">
                <a:avLst/>
              </a:prstTxWarp>
            </a:bodyPr>
            <a:lstStyle/>
            <a:p>
              <a:pPr algn="ctr">
                <a:lnSpc>
                  <a:spcPct val="80000"/>
                </a:lnSpc>
              </a:pPr>
              <a:endParaRPr lang="en-US" sz="1200" b="1" dirty="0" smtClean="0">
                <a:effectLst>
                  <a:outerShdw blurRad="38100" dist="38100" dir="2700000" algn="tl">
                    <a:srgbClr val="000000">
                      <a:alpha val="43137"/>
                    </a:srgbClr>
                  </a:outerShdw>
                </a:effectLst>
                <a:latin typeface="+mn-lt"/>
              </a:endParaRPr>
            </a:p>
          </p:txBody>
        </p:sp>
      </p:grpSp>
      <p:grpSp>
        <p:nvGrpSpPr>
          <p:cNvPr id="6" name="Group 73"/>
          <p:cNvGrpSpPr/>
          <p:nvPr/>
        </p:nvGrpSpPr>
        <p:grpSpPr>
          <a:xfrm>
            <a:off x="838200" y="4130040"/>
            <a:ext cx="4495800" cy="1280160"/>
            <a:chOff x="908304" y="4008120"/>
            <a:chExt cx="4495800" cy="1280160"/>
          </a:xfrm>
        </p:grpSpPr>
        <p:sp>
          <p:nvSpPr>
            <p:cNvPr id="55" name="Rounded Rectangle 54"/>
            <p:cNvSpPr/>
            <p:nvPr/>
          </p:nvSpPr>
          <p:spPr bwMode="auto">
            <a:xfrm>
              <a:off x="993648" y="4447032"/>
              <a:ext cx="4343400" cy="841248"/>
            </a:xfrm>
            <a:prstGeom prst="roundRect">
              <a:avLst>
                <a:gd name="adj" fmla="val 5373"/>
              </a:avLst>
            </a:prstGeom>
            <a:gradFill>
              <a:gsLst>
                <a:gs pos="0">
                  <a:schemeClr val="accent2"/>
                </a:gs>
                <a:gs pos="80000">
                  <a:schemeClr val="accent2"/>
                </a:gs>
                <a:gs pos="100000">
                  <a:schemeClr val="accent2"/>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6" name="TextBox 55"/>
            <p:cNvSpPr txBox="1"/>
            <p:nvPr/>
          </p:nvSpPr>
          <p:spPr>
            <a:xfrm>
              <a:off x="986790" y="4569872"/>
              <a:ext cx="4347210" cy="692497"/>
            </a:xfrm>
            <a:prstGeom prst="rect">
              <a:avLst/>
            </a:prstGeom>
            <a:noFill/>
          </p:spPr>
          <p:txBody>
            <a:bodyPr wrap="square" rtlCol="0">
              <a:spAutoFit/>
            </a:bodyPr>
            <a:lstStyle/>
            <a:p>
              <a:pPr marL="114300" indent="-114300">
                <a:buFont typeface="Arial" pitchFamily="34" charset="0"/>
                <a:buChar char="•"/>
              </a:pPr>
              <a:r>
                <a:rPr lang="en-US" sz="1300" dirty="0" smtClean="0">
                  <a:effectLst>
                    <a:outerShdw blurRad="38100" dist="38100" dir="2700000" algn="tl">
                      <a:srgbClr val="000000">
                        <a:alpha val="43137"/>
                      </a:srgbClr>
                    </a:outerShdw>
                  </a:effectLst>
                </a:rPr>
                <a:t>Public Folder access in Outlook Web Access</a:t>
              </a:r>
            </a:p>
            <a:p>
              <a:pPr marL="114300" indent="-114300">
                <a:buFont typeface="Arial" pitchFamily="34" charset="0"/>
                <a:buChar char="•"/>
              </a:pPr>
              <a:r>
                <a:rPr lang="en-US" sz="1300" dirty="0" smtClean="0">
                  <a:effectLst>
                    <a:outerShdw blurRad="38100" dist="38100" dir="2700000" algn="tl">
                      <a:srgbClr val="000000">
                        <a:alpha val="43137"/>
                      </a:srgbClr>
                    </a:outerShdw>
                  </a:effectLst>
                </a:rPr>
                <a:t>Standby Continuous Replication (SCR)</a:t>
              </a:r>
            </a:p>
            <a:p>
              <a:pPr marL="114300" indent="-114300">
                <a:buFont typeface="Arial" pitchFamily="34" charset="0"/>
                <a:buChar char="•"/>
              </a:pPr>
              <a:r>
                <a:rPr lang="en-US" sz="1300" dirty="0" smtClean="0">
                  <a:effectLst>
                    <a:outerShdw blurRad="38100" dist="38100" dir="2700000" algn="tl">
                      <a:srgbClr val="000000">
                        <a:alpha val="43137"/>
                      </a:srgbClr>
                    </a:outerShdw>
                  </a:effectLst>
                </a:rPr>
                <a:t>Additional Exchange ActiveSync Policies</a:t>
              </a:r>
              <a:endParaRPr lang="en-US" sz="1300" dirty="0">
                <a:effectLst>
                  <a:outerShdw blurRad="38100" dist="38100" dir="2700000" algn="tl">
                    <a:srgbClr val="000000">
                      <a:alpha val="43137"/>
                    </a:srgbClr>
                  </a:outerShdw>
                </a:effectLst>
              </a:endParaRPr>
            </a:p>
          </p:txBody>
        </p:sp>
        <p:sp>
          <p:nvSpPr>
            <p:cNvPr id="57" name="bus plat headline"/>
            <p:cNvSpPr/>
            <p:nvPr/>
          </p:nvSpPr>
          <p:spPr bwMode="invGray">
            <a:xfrm>
              <a:off x="908304" y="4008120"/>
              <a:ext cx="4495800" cy="533400"/>
            </a:xfrm>
            <a:prstGeom prst="roundRect">
              <a:avLst>
                <a:gd name="adj" fmla="val 12064"/>
              </a:avLst>
            </a:prstGeom>
            <a:gradFill flip="none" rotWithShape="1">
              <a:gsLst>
                <a:gs pos="0">
                  <a:srgbClr val="FFFFFF"/>
                </a:gs>
                <a:gs pos="26000">
                  <a:srgbClr val="000000"/>
                </a:gs>
              </a:gsLst>
              <a:lin ang="6600000" scaled="0"/>
              <a:tileRect/>
            </a:gradFill>
            <a:ln w="19050" cap="flat" cmpd="sng" algn="ctr">
              <a:solidFill>
                <a:srgbClr val="FFFFFF">
                  <a:alpha val="23922"/>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none" lIns="91433" tIns="45717" rIns="91433" bIns="0" numCol="1" rtlCol="0" anchor="ctr" anchorCtr="0" compatLnSpc="1">
              <a:prstTxWarp prst="textNoShape">
                <a:avLst/>
              </a:prstTxWarp>
            </a:bodyPr>
            <a:lstStyle/>
            <a:p>
              <a:pPr algn="ctr">
                <a:lnSpc>
                  <a:spcPct val="80000"/>
                </a:lnSpc>
              </a:pPr>
              <a:endParaRPr lang="en-US" sz="1200" b="1" dirty="0" smtClean="0">
                <a:effectLst>
                  <a:outerShdw blurRad="38100" dist="38100" dir="2700000" algn="tl">
                    <a:srgbClr val="000000">
                      <a:alpha val="43137"/>
                    </a:srgbClr>
                  </a:outerShdw>
                </a:effectLst>
                <a:latin typeface="+mn-lt"/>
              </a:endParaRPr>
            </a:p>
          </p:txBody>
        </p:sp>
        <p:grpSp>
          <p:nvGrpSpPr>
            <p:cNvPr id="7" name="Group 57"/>
            <p:cNvGrpSpPr/>
            <p:nvPr/>
          </p:nvGrpSpPr>
          <p:grpSpPr>
            <a:xfrm>
              <a:off x="1060704" y="4084320"/>
              <a:ext cx="3505200" cy="459674"/>
              <a:chOff x="-2667000" y="-2421764"/>
              <a:chExt cx="3505200" cy="459674"/>
            </a:xfrm>
          </p:grpSpPr>
          <p:pic>
            <p:nvPicPr>
              <p:cNvPr id="15" name="Picture 3" descr="C:\Program Files\Microsoft Resource DVD Artwork\DVD_ART\BoxShots_Logos\Exchange Server 2007\Exchange Server 2007 logo rev.png"/>
              <p:cNvPicPr>
                <a:picLocks noChangeAspect="1" noChangeArrowheads="1"/>
              </p:cNvPicPr>
              <p:nvPr/>
            </p:nvPicPr>
            <p:blipFill>
              <a:blip r:embed="rId4" cstate="email"/>
              <a:srcRect/>
              <a:stretch>
                <a:fillRect/>
              </a:stretch>
            </p:blipFill>
            <p:spPr bwMode="auto">
              <a:xfrm>
                <a:off x="-2667000" y="-2421764"/>
                <a:ext cx="2724665" cy="457200"/>
              </a:xfrm>
              <a:prstGeom prst="rect">
                <a:avLst/>
              </a:prstGeom>
              <a:noFill/>
            </p:spPr>
          </p:pic>
          <p:sp>
            <p:nvSpPr>
              <p:cNvPr id="12" name="TextBox 11"/>
              <p:cNvSpPr txBox="1"/>
              <p:nvPr/>
            </p:nvSpPr>
            <p:spPr>
              <a:xfrm>
                <a:off x="0" y="-2362200"/>
                <a:ext cx="838200" cy="400110"/>
              </a:xfrm>
              <a:prstGeom prst="rect">
                <a:avLst/>
              </a:prstGeom>
              <a:noFill/>
            </p:spPr>
            <p:txBody>
              <a:bodyPr wrap="square" rtlCol="0">
                <a:spAutoFit/>
              </a:bodyPr>
              <a:lstStyle/>
              <a:p>
                <a:r>
                  <a:rPr lang="en-US" sz="2000" dirty="0" smtClean="0">
                    <a:solidFill>
                      <a:schemeClr val="bg1">
                        <a:lumMod val="95000"/>
                      </a:schemeClr>
                    </a:solidFill>
                    <a:ea typeface="MS PGothic" pitchFamily="34" charset="-128"/>
                    <a:cs typeface="Microsoft Sans Serif" pitchFamily="34" charset="0"/>
                  </a:rPr>
                  <a:t>SP1</a:t>
                </a:r>
                <a:endParaRPr lang="en-US" sz="2000" dirty="0">
                  <a:solidFill>
                    <a:schemeClr val="bg1">
                      <a:lumMod val="95000"/>
                    </a:schemeClr>
                  </a:solidFill>
                  <a:ea typeface="MS PGothic" pitchFamily="34" charset="-128"/>
                  <a:cs typeface="Microsoft Sans Serif" pitchFamily="34" charset="0"/>
                </a:endParaRPr>
              </a:p>
            </p:txBody>
          </p:sp>
        </p:grpSp>
      </p:grpSp>
      <p:grpSp>
        <p:nvGrpSpPr>
          <p:cNvPr id="8" name="Group 72"/>
          <p:cNvGrpSpPr/>
          <p:nvPr/>
        </p:nvGrpSpPr>
        <p:grpSpPr>
          <a:xfrm>
            <a:off x="76200" y="5498592"/>
            <a:ext cx="4495800" cy="1283208"/>
            <a:chOff x="94488" y="5422392"/>
            <a:chExt cx="4495800" cy="1283208"/>
          </a:xfrm>
        </p:grpSpPr>
        <p:sp>
          <p:nvSpPr>
            <p:cNvPr id="69" name="Rounded Rectangle 68"/>
            <p:cNvSpPr/>
            <p:nvPr/>
          </p:nvSpPr>
          <p:spPr bwMode="auto">
            <a:xfrm>
              <a:off x="179832" y="5861304"/>
              <a:ext cx="4343400" cy="844296"/>
            </a:xfrm>
            <a:prstGeom prst="roundRect">
              <a:avLst>
                <a:gd name="adj" fmla="val 5373"/>
              </a:avLst>
            </a:prstGeom>
            <a:gradFill>
              <a:gsLst>
                <a:gs pos="0">
                  <a:schemeClr val="accent2"/>
                </a:gs>
                <a:gs pos="80000">
                  <a:schemeClr val="accent2"/>
                </a:gs>
                <a:gs pos="100000">
                  <a:schemeClr val="accent2"/>
                </a:gs>
              </a:gsLst>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1" name="bus plat headline"/>
            <p:cNvSpPr/>
            <p:nvPr/>
          </p:nvSpPr>
          <p:spPr bwMode="invGray">
            <a:xfrm>
              <a:off x="94488" y="5422392"/>
              <a:ext cx="4495800" cy="533400"/>
            </a:xfrm>
            <a:prstGeom prst="roundRect">
              <a:avLst>
                <a:gd name="adj" fmla="val 12064"/>
              </a:avLst>
            </a:prstGeom>
            <a:gradFill flip="none" rotWithShape="1">
              <a:gsLst>
                <a:gs pos="0">
                  <a:srgbClr val="FFFFFF"/>
                </a:gs>
                <a:gs pos="26000">
                  <a:srgbClr val="000000"/>
                </a:gs>
              </a:gsLst>
              <a:lin ang="6600000" scaled="0"/>
              <a:tileRect/>
            </a:gradFill>
            <a:ln w="19050" cap="flat" cmpd="sng" algn="ctr">
              <a:solidFill>
                <a:srgbClr val="FFFFFF">
                  <a:alpha val="23922"/>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none" lIns="91433" tIns="45717" rIns="91433" bIns="0" numCol="1" rtlCol="0" anchor="ctr" anchorCtr="0" compatLnSpc="1">
              <a:prstTxWarp prst="textNoShape">
                <a:avLst/>
              </a:prstTxWarp>
            </a:bodyPr>
            <a:lstStyle/>
            <a:p>
              <a:pPr algn="ctr">
                <a:lnSpc>
                  <a:spcPct val="80000"/>
                </a:lnSpc>
              </a:pPr>
              <a:endParaRPr lang="en-US" sz="1200" b="1" dirty="0" smtClean="0">
                <a:effectLst>
                  <a:outerShdw blurRad="38100" dist="38100" dir="2700000" algn="tl">
                    <a:srgbClr val="000000">
                      <a:alpha val="43137"/>
                    </a:srgbClr>
                  </a:outerShdw>
                </a:effectLst>
                <a:latin typeface="+mn-lt"/>
              </a:endParaRPr>
            </a:p>
          </p:txBody>
        </p:sp>
        <p:pic>
          <p:nvPicPr>
            <p:cNvPr id="67" name="Picture 3" descr="C:\Program Files\Microsoft Resource DVD Artwork\DVD_ART\BoxShots_Logos\Exchange Server 2007\Exchange Server 2007 logo rev.png"/>
            <p:cNvPicPr>
              <a:picLocks noChangeAspect="1" noChangeArrowheads="1"/>
            </p:cNvPicPr>
            <p:nvPr/>
          </p:nvPicPr>
          <p:blipFill>
            <a:blip r:embed="rId4" cstate="email"/>
            <a:srcRect/>
            <a:stretch>
              <a:fillRect/>
            </a:stretch>
          </p:blipFill>
          <p:spPr bwMode="auto">
            <a:xfrm>
              <a:off x="246888" y="5498592"/>
              <a:ext cx="2724665" cy="457200"/>
            </a:xfrm>
            <a:prstGeom prst="rect">
              <a:avLst/>
            </a:prstGeom>
            <a:noFill/>
          </p:spPr>
        </p:pic>
        <p:sp>
          <p:nvSpPr>
            <p:cNvPr id="72" name="TextBox 71"/>
            <p:cNvSpPr txBox="1"/>
            <p:nvPr/>
          </p:nvSpPr>
          <p:spPr>
            <a:xfrm>
              <a:off x="172974" y="5984144"/>
              <a:ext cx="4322826" cy="692497"/>
            </a:xfrm>
            <a:prstGeom prst="rect">
              <a:avLst/>
            </a:prstGeom>
            <a:noFill/>
          </p:spPr>
          <p:txBody>
            <a:bodyPr wrap="square" rtlCol="0">
              <a:spAutoFit/>
            </a:bodyPr>
            <a:lstStyle/>
            <a:p>
              <a:pPr marL="114300" indent="-114300">
                <a:buFont typeface="Arial" pitchFamily="34" charset="0"/>
                <a:buChar char="•"/>
              </a:pPr>
              <a:r>
                <a:rPr lang="en-US" sz="1300" dirty="0" smtClean="0">
                  <a:effectLst>
                    <a:outerShdw blurRad="38100" dist="38100" dir="2700000" algn="tl">
                      <a:srgbClr val="000000">
                        <a:alpha val="43137"/>
                      </a:srgbClr>
                    </a:outerShdw>
                  </a:effectLst>
                </a:rPr>
                <a:t>Unified Messaging and more efficient collaboration</a:t>
              </a:r>
            </a:p>
            <a:p>
              <a:pPr marL="114300" indent="-114300">
                <a:buFont typeface="Arial" pitchFamily="34" charset="0"/>
                <a:buChar char="•"/>
              </a:pPr>
              <a:r>
                <a:rPr lang="en-US" sz="1300" dirty="0" smtClean="0">
                  <a:effectLst>
                    <a:outerShdw blurRad="38100" dist="38100" dir="2700000" algn="tl">
                      <a:srgbClr val="000000">
                        <a:alpha val="43137"/>
                      </a:srgbClr>
                    </a:outerShdw>
                  </a:effectLst>
                </a:rPr>
                <a:t>Outlook experience from desktop to mobile</a:t>
              </a:r>
            </a:p>
            <a:p>
              <a:pPr marL="114300" indent="-114300">
                <a:buFont typeface="Arial" pitchFamily="34" charset="0"/>
                <a:buChar char="•"/>
              </a:pPr>
              <a:r>
                <a:rPr lang="en-US" sz="1300" dirty="0" smtClean="0">
                  <a:effectLst>
                    <a:outerShdw blurRad="38100" dist="38100" dir="2700000" algn="tl">
                      <a:srgbClr val="000000">
                        <a:alpha val="43137"/>
                      </a:srgbClr>
                    </a:outerShdw>
                  </a:effectLst>
                </a:rPr>
                <a:t>Performance and scalability optimization</a:t>
              </a:r>
              <a:endParaRPr lang="en-US" sz="1300" dirty="0">
                <a:effectLst>
                  <a:outerShdw blurRad="38100" dist="38100" dir="2700000" algn="tl">
                    <a:srgbClr val="000000">
                      <a:alpha val="43137"/>
                    </a:srgbClr>
                  </a:outerShdw>
                </a:effectLst>
              </a:endParaRPr>
            </a:p>
          </p:txBody>
        </p:sp>
      </p:grpSp>
      <p:sp>
        <p:nvSpPr>
          <p:cNvPr id="37" name="Title 36"/>
          <p:cNvSpPr>
            <a:spLocks noGrp="1"/>
          </p:cNvSpPr>
          <p:nvPr>
            <p:ph type="title"/>
          </p:nvPr>
        </p:nvSpPr>
        <p:spPr/>
        <p:txBody>
          <a:bodyPr/>
          <a:lstStyle/>
          <a:p>
            <a:r>
              <a:rPr smtClean="0"/>
              <a:t>Microsoft Exchange Roadmap</a:t>
            </a:r>
            <a:endParaRPr lang="en-US" dirty="0"/>
          </a:p>
        </p:txBody>
      </p:sp>
      <p:pic>
        <p:nvPicPr>
          <p:cNvPr id="33" name="Picture 4" descr="\\Tkzaw-pro-18\Mydocs3\ianhamer\My Documents\Exchange TPM\E14 Logos\ExchangeOnline_h_rgb_r.png"/>
          <p:cNvPicPr>
            <a:picLocks noChangeAspect="1" noChangeArrowheads="1"/>
          </p:cNvPicPr>
          <p:nvPr/>
        </p:nvPicPr>
        <p:blipFill>
          <a:blip r:embed="rId5" cstate="email"/>
          <a:srcRect/>
          <a:stretch>
            <a:fillRect/>
          </a:stretch>
        </p:blipFill>
        <p:spPr bwMode="auto">
          <a:xfrm>
            <a:off x="1848256" y="2783280"/>
            <a:ext cx="2521785" cy="475488"/>
          </a:xfrm>
          <a:prstGeom prst="rect">
            <a:avLst/>
          </a:prstGeom>
          <a:noFill/>
        </p:spPr>
      </p:pic>
      <p:pic>
        <p:nvPicPr>
          <p:cNvPr id="29" name="Picture 28" descr="ExchangeSvr2010_h_rgb_r.png"/>
          <p:cNvPicPr>
            <a:picLocks noChangeAspect="1"/>
          </p:cNvPicPr>
          <p:nvPr/>
        </p:nvPicPr>
        <p:blipFill>
          <a:blip r:embed="rId6"/>
          <a:stretch>
            <a:fillRect/>
          </a:stretch>
        </p:blipFill>
        <p:spPr>
          <a:xfrm>
            <a:off x="3044289" y="1255072"/>
            <a:ext cx="2942080" cy="475488"/>
          </a:xfrm>
          <a:prstGeom prst="rect">
            <a:avLst/>
          </a:prstGeom>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lum bright="-100000"/>
          </a:blip>
          <a:srcRect/>
          <a:stretch>
            <a:fillRect/>
          </a:stretch>
        </p:blipFill>
        <p:spPr bwMode="black">
          <a:xfrm>
            <a:off x="2553626" y="2787386"/>
            <a:ext cx="4036747" cy="872081"/>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You Tell Us</a:t>
            </a:r>
            <a:endParaRPr lang="en-US"/>
          </a:p>
        </p:txBody>
      </p:sp>
      <p:sp>
        <p:nvSpPr>
          <p:cNvPr id="65" name="Rounded Rectangle 64">
            <a:hlinkClick r:id="" action="ppaction://noaction"/>
          </p:cNvPr>
          <p:cNvSpPr/>
          <p:nvPr/>
        </p:nvSpPr>
        <p:spPr bwMode="auto">
          <a:xfrm rot="16200000">
            <a:off x="3887646" y="-1669030"/>
            <a:ext cx="1011436" cy="6957132"/>
          </a:xfrm>
          <a:prstGeom prst="roundRect">
            <a:avLst>
              <a:gd name="adj" fmla="val 3018"/>
            </a:avLst>
          </a:prstGeom>
          <a:gradFill flip="none" rotWithShape="1">
            <a:gsLst>
              <a:gs pos="50000">
                <a:schemeClr val="accent2">
                  <a:alpha val="50000"/>
                </a:schemeClr>
              </a:gs>
              <a:gs pos="100000">
                <a:schemeClr val="tx1">
                  <a:alpha val="0"/>
                </a:schemeClr>
              </a:gs>
            </a:gsLst>
            <a:lin ang="5400000" scaled="1"/>
            <a:tileRect/>
          </a:gradFill>
          <a:ln w="9525">
            <a:noFill/>
            <a:miter lim="800000"/>
            <a:headEnd/>
            <a:tailEnd/>
          </a:ln>
          <a:effectLst>
            <a:outerShdw blurRad="63500" sx="102000" sy="102000" algn="ctr" rotWithShape="0">
              <a:prstClr val="black">
                <a:alpha val="40000"/>
              </a:prstClr>
            </a:outerShdw>
          </a:effectLst>
        </p:spPr>
        <p:txBody>
          <a:bodyPr wrap="none" tIns="182880" anchor="t"/>
          <a:lstStyle/>
          <a:p>
            <a:pPr algn="ctr" fontAlgn="base">
              <a:spcBef>
                <a:spcPct val="0"/>
              </a:spcBef>
              <a:spcAft>
                <a:spcPct val="0"/>
              </a:spcAft>
              <a:defRPr/>
            </a:pPr>
            <a:endParaRPr lang="en-US" sz="1600" b="1" dirty="0" smtClean="0">
              <a:solidFill>
                <a:srgbClr val="F9D161"/>
              </a:solidFill>
            </a:endParaRPr>
          </a:p>
        </p:txBody>
      </p:sp>
      <p:grpSp>
        <p:nvGrpSpPr>
          <p:cNvPr id="3" name="Group 22"/>
          <p:cNvGrpSpPr/>
          <p:nvPr/>
        </p:nvGrpSpPr>
        <p:grpSpPr>
          <a:xfrm>
            <a:off x="472806" y="1296597"/>
            <a:ext cx="1054304" cy="1054303"/>
            <a:chOff x="2383692" y="4642338"/>
            <a:chExt cx="617415" cy="617415"/>
          </a:xfrm>
        </p:grpSpPr>
        <p:sp>
          <p:nvSpPr>
            <p:cNvPr id="35" name="Oval 34"/>
            <p:cNvSpPr/>
            <p:nvPr/>
          </p:nvSpPr>
          <p:spPr>
            <a:xfrm>
              <a:off x="2383692" y="4642338"/>
              <a:ext cx="617415" cy="617415"/>
            </a:xfrm>
            <a:prstGeom prst="ellipse">
              <a:avLst/>
            </a:prstGeom>
            <a:gradFill flip="none" rotWithShape="1">
              <a:gsLst>
                <a:gs pos="0">
                  <a:schemeClr val="accent6">
                    <a:lumMod val="90000"/>
                    <a:lumOff val="10000"/>
                  </a:schemeClr>
                </a:gs>
                <a:gs pos="50000">
                  <a:schemeClr val="accent6">
                    <a:lumMod val="50000"/>
                    <a:lumOff val="50000"/>
                    <a:shade val="67500"/>
                    <a:satMod val="115000"/>
                  </a:schemeClr>
                </a:gs>
                <a:gs pos="100000">
                  <a:schemeClr val="accent6">
                    <a:lumMod val="50000"/>
                    <a:lumOff val="50000"/>
                    <a:shade val="100000"/>
                    <a:satMod val="115000"/>
                  </a:schemeClr>
                </a:gs>
              </a:gsLst>
              <a:lin ang="16200000" scaled="1"/>
              <a:tileRect/>
            </a:gradFill>
            <a:ln w="9525">
              <a:solidFill>
                <a:srgbClr val="F9D16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2438400" y="4657969"/>
              <a:ext cx="492369" cy="281354"/>
            </a:xfrm>
            <a:prstGeom prst="ellipse">
              <a:avLst/>
            </a:prstGeom>
            <a:solidFill>
              <a:schemeClr val="accent6">
                <a:lumMod val="10000"/>
                <a:lumOff val="90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42"/>
          <p:cNvGrpSpPr/>
          <p:nvPr/>
        </p:nvGrpSpPr>
        <p:grpSpPr>
          <a:xfrm>
            <a:off x="482082" y="1505560"/>
            <a:ext cx="974994" cy="595085"/>
            <a:chOff x="457200" y="1643064"/>
            <a:chExt cx="1503363" cy="917574"/>
          </a:xfrm>
        </p:grpSpPr>
        <p:pic>
          <p:nvPicPr>
            <p:cNvPr id="38" name="Picture 8" descr="LCD flat panel and keyboard"/>
            <p:cNvPicPr>
              <a:picLocks noChangeAspect="1" noChangeArrowheads="1"/>
            </p:cNvPicPr>
            <p:nvPr/>
          </p:nvPicPr>
          <p:blipFill>
            <a:blip r:embed="rId3" cstate="email"/>
            <a:srcRect/>
            <a:stretch>
              <a:fillRect/>
            </a:stretch>
          </p:blipFill>
          <p:spPr bwMode="auto">
            <a:xfrm>
              <a:off x="1476375" y="1651001"/>
              <a:ext cx="484188" cy="639763"/>
            </a:xfrm>
            <a:prstGeom prst="rect">
              <a:avLst/>
            </a:prstGeom>
            <a:noFill/>
            <a:ln w="9525">
              <a:noFill/>
              <a:miter lim="800000"/>
              <a:headEnd/>
              <a:tailEnd/>
            </a:ln>
          </p:spPr>
        </p:pic>
        <p:pic>
          <p:nvPicPr>
            <p:cNvPr id="39" name="Picture 9" descr="Server"/>
            <p:cNvPicPr>
              <a:picLocks noChangeAspect="1" noChangeArrowheads="1"/>
            </p:cNvPicPr>
            <p:nvPr/>
          </p:nvPicPr>
          <p:blipFill>
            <a:blip r:embed="rId4" cstate="email"/>
            <a:srcRect/>
            <a:stretch>
              <a:fillRect/>
            </a:stretch>
          </p:blipFill>
          <p:spPr bwMode="auto">
            <a:xfrm>
              <a:off x="1127125" y="1806576"/>
              <a:ext cx="320675" cy="473075"/>
            </a:xfrm>
            <a:prstGeom prst="rect">
              <a:avLst/>
            </a:prstGeom>
            <a:noFill/>
            <a:ln w="9525">
              <a:noFill/>
              <a:miter lim="800000"/>
              <a:headEnd/>
              <a:tailEnd/>
            </a:ln>
          </p:spPr>
        </p:pic>
        <p:pic>
          <p:nvPicPr>
            <p:cNvPr id="40" name="Picture 10" descr="Server HIS Host Integration"/>
            <p:cNvPicPr>
              <a:picLocks noChangeAspect="1" noChangeArrowheads="1"/>
            </p:cNvPicPr>
            <p:nvPr/>
          </p:nvPicPr>
          <p:blipFill>
            <a:blip r:embed="rId5" cstate="email"/>
            <a:srcRect/>
            <a:stretch>
              <a:fillRect/>
            </a:stretch>
          </p:blipFill>
          <p:spPr bwMode="auto">
            <a:xfrm>
              <a:off x="765175" y="1643064"/>
              <a:ext cx="398463" cy="612775"/>
            </a:xfrm>
            <a:prstGeom prst="rect">
              <a:avLst/>
            </a:prstGeom>
            <a:noFill/>
            <a:ln w="9525">
              <a:noFill/>
              <a:miter lim="800000"/>
              <a:headEnd/>
              <a:tailEnd/>
            </a:ln>
          </p:spPr>
        </p:pic>
        <p:pic>
          <p:nvPicPr>
            <p:cNvPr id="41" name="Picture 11" descr="laptop notebook portable Computer"/>
            <p:cNvPicPr>
              <a:picLocks noChangeAspect="1" noChangeArrowheads="1"/>
            </p:cNvPicPr>
            <p:nvPr/>
          </p:nvPicPr>
          <p:blipFill>
            <a:blip r:embed="rId6" cstate="email"/>
            <a:srcRect/>
            <a:stretch>
              <a:fillRect/>
            </a:stretch>
          </p:blipFill>
          <p:spPr bwMode="auto">
            <a:xfrm>
              <a:off x="457200" y="1981200"/>
              <a:ext cx="611188" cy="579438"/>
            </a:xfrm>
            <a:prstGeom prst="rect">
              <a:avLst/>
            </a:prstGeom>
            <a:noFill/>
            <a:ln w="9525">
              <a:noFill/>
              <a:miter lim="800000"/>
              <a:headEnd/>
              <a:tailEnd/>
            </a:ln>
          </p:spPr>
        </p:pic>
        <p:pic>
          <p:nvPicPr>
            <p:cNvPr id="42" name="Picture 12" descr="Mobile cell Phone"/>
            <p:cNvPicPr>
              <a:picLocks noChangeAspect="1" noChangeArrowheads="1"/>
            </p:cNvPicPr>
            <p:nvPr/>
          </p:nvPicPr>
          <p:blipFill>
            <a:blip r:embed="rId7" cstate="email"/>
            <a:srcRect/>
            <a:stretch>
              <a:fillRect/>
            </a:stretch>
          </p:blipFill>
          <p:spPr bwMode="auto">
            <a:xfrm>
              <a:off x="1074738" y="1944689"/>
              <a:ext cx="247650" cy="587375"/>
            </a:xfrm>
            <a:prstGeom prst="rect">
              <a:avLst/>
            </a:prstGeom>
            <a:noFill/>
            <a:ln w="9525">
              <a:noFill/>
              <a:miter lim="800000"/>
              <a:headEnd/>
              <a:tailEnd/>
            </a:ln>
          </p:spPr>
        </p:pic>
        <p:pic>
          <p:nvPicPr>
            <p:cNvPr id="43" name="Picture 13" descr="Tablet PC computer"/>
            <p:cNvPicPr>
              <a:picLocks noChangeAspect="1" noChangeArrowheads="1"/>
            </p:cNvPicPr>
            <p:nvPr/>
          </p:nvPicPr>
          <p:blipFill>
            <a:blip r:embed="rId8" cstate="email"/>
            <a:srcRect/>
            <a:stretch>
              <a:fillRect/>
            </a:stretch>
          </p:blipFill>
          <p:spPr bwMode="auto">
            <a:xfrm>
              <a:off x="1333500" y="2074864"/>
              <a:ext cx="323850" cy="457200"/>
            </a:xfrm>
            <a:prstGeom prst="rect">
              <a:avLst/>
            </a:prstGeom>
            <a:noFill/>
            <a:ln w="9525">
              <a:noFill/>
              <a:miter lim="800000"/>
              <a:headEnd/>
              <a:tailEnd/>
            </a:ln>
          </p:spPr>
        </p:pic>
      </p:grpSp>
      <p:sp>
        <p:nvSpPr>
          <p:cNvPr id="66" name="Text Box 7"/>
          <p:cNvSpPr txBox="1">
            <a:spLocks noChangeArrowheads="1"/>
          </p:cNvSpPr>
          <p:nvPr/>
        </p:nvSpPr>
        <p:spPr bwMode="auto">
          <a:xfrm>
            <a:off x="1668240" y="1618931"/>
            <a:ext cx="3961341" cy="461665"/>
          </a:xfrm>
          <a:prstGeom prst="rect">
            <a:avLst/>
          </a:prstGeom>
          <a:noFill/>
          <a:ln w="12700">
            <a:noFill/>
            <a:miter lim="800000"/>
            <a:headEnd/>
            <a:tailEnd/>
          </a:ln>
          <a:effectLst/>
        </p:spPr>
        <p:txBody>
          <a:bodyPr wrap="none">
            <a:spAutoFit/>
          </a:bodyPr>
          <a:lstStyle/>
          <a:p>
            <a:pPr algn="l" defTabSz="914363" rtl="0">
              <a:defRPr/>
            </a:pPr>
            <a:r>
              <a:rPr lang="en-US" sz="2400" b="1" dirty="0">
                <a:solidFill>
                  <a:schemeClr val="bg1"/>
                </a:solidFill>
                <a:effectLst>
                  <a:outerShdw blurRad="38100" dist="38100" dir="2700000" algn="tl">
                    <a:srgbClr val="000000">
                      <a:alpha val="43137"/>
                    </a:srgbClr>
                  </a:outerShdw>
                </a:effectLst>
              </a:rPr>
              <a:t>Communication overload</a:t>
            </a:r>
            <a:r>
              <a:rPr lang="en-US" sz="2400" b="1" kern="1200" dirty="0">
                <a:solidFill>
                  <a:schemeClr val="bg1"/>
                </a:solidFill>
                <a:effectLst>
                  <a:outerShdw blurRad="38100" dist="38100" dir="2700000" algn="tl">
                    <a:srgbClr val="000000">
                      <a:alpha val="43137"/>
                    </a:srgbClr>
                  </a:outerShdw>
                </a:effectLst>
                <a:latin typeface="Segoe"/>
                <a:ea typeface="+mn-ea"/>
                <a:cs typeface="+mn-cs"/>
              </a:rPr>
              <a:t> </a:t>
            </a:r>
          </a:p>
        </p:txBody>
      </p:sp>
      <p:sp>
        <p:nvSpPr>
          <p:cNvPr id="68" name="Rounded Rectangle 67">
            <a:hlinkClick r:id="" action="ppaction://noaction"/>
          </p:cNvPr>
          <p:cNvSpPr/>
          <p:nvPr/>
        </p:nvSpPr>
        <p:spPr bwMode="auto">
          <a:xfrm rot="16200000">
            <a:off x="3887647" y="-477032"/>
            <a:ext cx="1011436" cy="6957133"/>
          </a:xfrm>
          <a:prstGeom prst="roundRect">
            <a:avLst>
              <a:gd name="adj" fmla="val 3018"/>
            </a:avLst>
          </a:prstGeom>
          <a:gradFill>
            <a:gsLst>
              <a:gs pos="50000">
                <a:schemeClr val="accent2">
                  <a:alpha val="50000"/>
                </a:schemeClr>
              </a:gs>
              <a:gs pos="100000">
                <a:schemeClr val="tx1">
                  <a:alpha val="0"/>
                </a:schemeClr>
              </a:gs>
            </a:gsLst>
            <a:lin ang="5400000" scaled="1"/>
          </a:gradFill>
          <a:ln w="9525">
            <a:noFill/>
            <a:miter lim="800000"/>
            <a:headEnd/>
            <a:tailEnd/>
          </a:ln>
          <a:effectLst>
            <a:outerShdw blurRad="63500" sx="102000" sy="102000" algn="ctr" rotWithShape="0">
              <a:prstClr val="black">
                <a:alpha val="40000"/>
              </a:prstClr>
            </a:outerShdw>
          </a:effectLst>
        </p:spPr>
        <p:txBody>
          <a:bodyPr wrap="none" tIns="182880" anchor="t"/>
          <a:lstStyle/>
          <a:p>
            <a:pPr algn="ctr" fontAlgn="base">
              <a:spcBef>
                <a:spcPct val="0"/>
              </a:spcBef>
              <a:spcAft>
                <a:spcPct val="0"/>
              </a:spcAft>
              <a:defRPr/>
            </a:pPr>
            <a:endParaRPr lang="en-US" sz="1600" b="1" dirty="0" smtClean="0">
              <a:solidFill>
                <a:srgbClr val="F9D161"/>
              </a:solidFill>
            </a:endParaRPr>
          </a:p>
        </p:txBody>
      </p:sp>
      <p:grpSp>
        <p:nvGrpSpPr>
          <p:cNvPr id="5" name="Group 22"/>
          <p:cNvGrpSpPr/>
          <p:nvPr/>
        </p:nvGrpSpPr>
        <p:grpSpPr>
          <a:xfrm>
            <a:off x="454145" y="2467680"/>
            <a:ext cx="1054304" cy="1054303"/>
            <a:chOff x="2383692" y="4642338"/>
            <a:chExt cx="617415" cy="617415"/>
          </a:xfrm>
        </p:grpSpPr>
        <p:sp>
          <p:nvSpPr>
            <p:cNvPr id="45" name="Oval 44"/>
            <p:cNvSpPr/>
            <p:nvPr/>
          </p:nvSpPr>
          <p:spPr>
            <a:xfrm>
              <a:off x="2383692" y="4642338"/>
              <a:ext cx="617415" cy="617415"/>
            </a:xfrm>
            <a:prstGeom prst="ellipse">
              <a:avLst/>
            </a:prstGeom>
            <a:gradFill flip="none" rotWithShape="1">
              <a:gsLst>
                <a:gs pos="0">
                  <a:schemeClr val="accent6">
                    <a:lumMod val="90000"/>
                    <a:lumOff val="10000"/>
                  </a:schemeClr>
                </a:gs>
                <a:gs pos="50000">
                  <a:schemeClr val="accent6">
                    <a:lumMod val="50000"/>
                    <a:lumOff val="50000"/>
                    <a:shade val="67500"/>
                    <a:satMod val="115000"/>
                  </a:schemeClr>
                </a:gs>
                <a:gs pos="100000">
                  <a:schemeClr val="accent6">
                    <a:lumMod val="50000"/>
                    <a:lumOff val="50000"/>
                    <a:shade val="100000"/>
                    <a:satMod val="115000"/>
                  </a:schemeClr>
                </a:gs>
              </a:gsLst>
              <a:lin ang="16200000" scaled="1"/>
              <a:tileRect/>
            </a:gradFill>
            <a:ln w="9525">
              <a:solidFill>
                <a:srgbClr val="F9D16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2438400" y="4657969"/>
              <a:ext cx="492369" cy="281354"/>
            </a:xfrm>
            <a:prstGeom prst="ellipse">
              <a:avLst/>
            </a:prstGeom>
            <a:solidFill>
              <a:schemeClr val="accent6">
                <a:lumMod val="10000"/>
                <a:lumOff val="90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2"/>
          <p:cNvGrpSpPr/>
          <p:nvPr/>
        </p:nvGrpSpPr>
        <p:grpSpPr>
          <a:xfrm>
            <a:off x="499884" y="2659853"/>
            <a:ext cx="989246" cy="700282"/>
            <a:chOff x="622300" y="2898775"/>
            <a:chExt cx="1206500" cy="854075"/>
          </a:xfrm>
        </p:grpSpPr>
        <p:pic>
          <p:nvPicPr>
            <p:cNvPr id="54" name="Picture 18" descr="Internet Globe"/>
            <p:cNvPicPr>
              <a:picLocks noChangeAspect="1" noChangeArrowheads="1"/>
            </p:cNvPicPr>
            <p:nvPr/>
          </p:nvPicPr>
          <p:blipFill>
            <a:blip r:embed="rId9" cstate="email"/>
            <a:srcRect/>
            <a:stretch>
              <a:fillRect/>
            </a:stretch>
          </p:blipFill>
          <p:spPr bwMode="auto">
            <a:xfrm>
              <a:off x="654050" y="2898775"/>
              <a:ext cx="1174750" cy="850900"/>
            </a:xfrm>
            <a:prstGeom prst="rect">
              <a:avLst/>
            </a:prstGeom>
            <a:noFill/>
            <a:ln w="9525">
              <a:noFill/>
              <a:miter lim="800000"/>
              <a:headEnd/>
              <a:tailEnd/>
            </a:ln>
          </p:spPr>
        </p:pic>
        <p:pic>
          <p:nvPicPr>
            <p:cNvPr id="55" name="Picture 19" descr="user casual man"/>
            <p:cNvPicPr>
              <a:picLocks noChangeAspect="1" noChangeArrowheads="1"/>
            </p:cNvPicPr>
            <p:nvPr/>
          </p:nvPicPr>
          <p:blipFill>
            <a:blip r:embed="rId10" cstate="email"/>
            <a:srcRect/>
            <a:stretch>
              <a:fillRect/>
            </a:stretch>
          </p:blipFill>
          <p:spPr bwMode="auto">
            <a:xfrm>
              <a:off x="1570038" y="3552825"/>
              <a:ext cx="146050" cy="200025"/>
            </a:xfrm>
            <a:prstGeom prst="rect">
              <a:avLst/>
            </a:prstGeom>
            <a:noFill/>
            <a:ln w="9525">
              <a:noFill/>
              <a:miter lim="800000"/>
              <a:headEnd/>
              <a:tailEnd/>
            </a:ln>
          </p:spPr>
        </p:pic>
        <p:pic>
          <p:nvPicPr>
            <p:cNvPr id="56" name="Picture 20" descr="user business casual man"/>
            <p:cNvPicPr>
              <a:picLocks noChangeAspect="1" noChangeArrowheads="1"/>
            </p:cNvPicPr>
            <p:nvPr/>
          </p:nvPicPr>
          <p:blipFill>
            <a:blip r:embed="rId11" cstate="email"/>
            <a:srcRect/>
            <a:stretch>
              <a:fillRect/>
            </a:stretch>
          </p:blipFill>
          <p:spPr bwMode="auto">
            <a:xfrm>
              <a:off x="1552575" y="3038475"/>
              <a:ext cx="150813" cy="200025"/>
            </a:xfrm>
            <a:prstGeom prst="rect">
              <a:avLst/>
            </a:prstGeom>
            <a:noFill/>
            <a:ln w="9525">
              <a:noFill/>
              <a:miter lim="800000"/>
              <a:headEnd/>
              <a:tailEnd/>
            </a:ln>
          </p:spPr>
        </p:pic>
        <p:pic>
          <p:nvPicPr>
            <p:cNvPr id="57" name="Picture 21" descr="user business man"/>
            <p:cNvPicPr>
              <a:picLocks noChangeAspect="1" noChangeArrowheads="1"/>
            </p:cNvPicPr>
            <p:nvPr/>
          </p:nvPicPr>
          <p:blipFill>
            <a:blip r:embed="rId12" cstate="email"/>
            <a:srcRect/>
            <a:stretch>
              <a:fillRect/>
            </a:stretch>
          </p:blipFill>
          <p:spPr bwMode="auto">
            <a:xfrm>
              <a:off x="673100" y="2930525"/>
              <a:ext cx="150813" cy="200025"/>
            </a:xfrm>
            <a:prstGeom prst="rect">
              <a:avLst/>
            </a:prstGeom>
            <a:noFill/>
            <a:ln w="9525">
              <a:noFill/>
              <a:miter lim="800000"/>
              <a:headEnd/>
              <a:tailEnd/>
            </a:ln>
          </p:spPr>
        </p:pic>
        <p:pic>
          <p:nvPicPr>
            <p:cNvPr id="58" name="Picture 22" descr="user business user woman"/>
            <p:cNvPicPr>
              <a:picLocks noChangeAspect="1" noChangeArrowheads="1"/>
            </p:cNvPicPr>
            <p:nvPr/>
          </p:nvPicPr>
          <p:blipFill>
            <a:blip r:embed="rId13" cstate="email"/>
            <a:srcRect/>
            <a:stretch>
              <a:fillRect/>
            </a:stretch>
          </p:blipFill>
          <p:spPr bwMode="auto">
            <a:xfrm>
              <a:off x="622300" y="3259138"/>
              <a:ext cx="149225" cy="201612"/>
            </a:xfrm>
            <a:prstGeom prst="rect">
              <a:avLst/>
            </a:prstGeom>
            <a:noFill/>
            <a:ln w="9525">
              <a:noFill/>
              <a:miter lim="800000"/>
              <a:headEnd/>
              <a:tailEnd/>
            </a:ln>
          </p:spPr>
        </p:pic>
      </p:grpSp>
      <p:sp>
        <p:nvSpPr>
          <p:cNvPr id="70" name="Text Box 17"/>
          <p:cNvSpPr txBox="1">
            <a:spLocks noChangeArrowheads="1"/>
          </p:cNvSpPr>
          <p:nvPr/>
        </p:nvSpPr>
        <p:spPr bwMode="auto">
          <a:xfrm>
            <a:off x="1668240" y="2818707"/>
            <a:ext cx="6662401" cy="461665"/>
          </a:xfrm>
          <a:prstGeom prst="rect">
            <a:avLst/>
          </a:prstGeom>
          <a:noFill/>
          <a:ln w="12700">
            <a:noFill/>
            <a:miter lim="800000"/>
            <a:headEnd/>
            <a:tailEnd/>
          </a:ln>
          <a:effectLst/>
        </p:spPr>
        <p:txBody>
          <a:bodyPr wrap="none">
            <a:spAutoFit/>
          </a:bodyPr>
          <a:lstStyle/>
          <a:p>
            <a:pPr defTabSz="914363">
              <a:defRPr/>
            </a:pPr>
            <a:r>
              <a:rPr lang="en-US" sz="2400" b="1" dirty="0">
                <a:solidFill>
                  <a:schemeClr val="bg1"/>
                </a:solidFill>
                <a:effectLst>
                  <a:outerShdw blurRad="38100" dist="38100" dir="2700000" algn="tl">
                    <a:srgbClr val="000000">
                      <a:alpha val="43137"/>
                    </a:srgbClr>
                  </a:outerShdw>
                </a:effectLst>
              </a:rPr>
              <a:t>Globally distributed </a:t>
            </a:r>
            <a:r>
              <a:rPr lang="en-US" sz="2400" b="1" dirty="0" smtClean="0">
                <a:solidFill>
                  <a:schemeClr val="bg1"/>
                </a:solidFill>
                <a:effectLst>
                  <a:outerShdw blurRad="38100" dist="38100" dir="2700000" algn="tl">
                    <a:srgbClr val="000000">
                      <a:alpha val="43137"/>
                    </a:srgbClr>
                  </a:outerShdw>
                </a:effectLst>
              </a:rPr>
              <a:t>customers and partners</a:t>
            </a:r>
            <a:endParaRPr lang="en-US" sz="2400" b="1" dirty="0">
              <a:solidFill>
                <a:schemeClr val="bg1"/>
              </a:solidFill>
              <a:effectLst>
                <a:outerShdw blurRad="38100" dist="38100" dir="2700000" algn="tl">
                  <a:srgbClr val="000000">
                    <a:alpha val="43137"/>
                  </a:srgbClr>
                </a:outerShdw>
              </a:effectLst>
            </a:endParaRPr>
          </a:p>
        </p:txBody>
      </p:sp>
      <p:sp>
        <p:nvSpPr>
          <p:cNvPr id="71" name="Rounded Rectangle 70">
            <a:hlinkClick r:id="" action="ppaction://noaction"/>
          </p:cNvPr>
          <p:cNvSpPr/>
          <p:nvPr/>
        </p:nvSpPr>
        <p:spPr bwMode="auto">
          <a:xfrm rot="16200000">
            <a:off x="3887647" y="722206"/>
            <a:ext cx="1011436" cy="6957133"/>
          </a:xfrm>
          <a:prstGeom prst="roundRect">
            <a:avLst>
              <a:gd name="adj" fmla="val 3018"/>
            </a:avLst>
          </a:prstGeom>
          <a:gradFill>
            <a:gsLst>
              <a:gs pos="50000">
                <a:schemeClr val="accent2">
                  <a:alpha val="50000"/>
                </a:schemeClr>
              </a:gs>
              <a:gs pos="100000">
                <a:schemeClr val="tx1">
                  <a:alpha val="0"/>
                </a:schemeClr>
              </a:gs>
            </a:gsLst>
            <a:lin ang="5400000" scaled="1"/>
          </a:gradFill>
          <a:ln w="9525">
            <a:noFill/>
            <a:miter lim="800000"/>
            <a:headEnd/>
            <a:tailEnd/>
          </a:ln>
          <a:effectLst>
            <a:outerShdw blurRad="63500" sx="102000" sy="102000" algn="ctr" rotWithShape="0">
              <a:prstClr val="black">
                <a:alpha val="40000"/>
              </a:prstClr>
            </a:outerShdw>
          </a:effectLst>
        </p:spPr>
        <p:txBody>
          <a:bodyPr wrap="none" tIns="182880" anchor="t"/>
          <a:lstStyle/>
          <a:p>
            <a:pPr algn="ctr" fontAlgn="base">
              <a:spcBef>
                <a:spcPct val="0"/>
              </a:spcBef>
              <a:spcAft>
                <a:spcPct val="0"/>
              </a:spcAft>
              <a:defRPr/>
            </a:pPr>
            <a:endParaRPr lang="en-US" sz="1600" b="1" dirty="0" smtClean="0">
              <a:solidFill>
                <a:srgbClr val="F9D161"/>
              </a:solidFill>
            </a:endParaRPr>
          </a:p>
        </p:txBody>
      </p:sp>
      <p:sp>
        <p:nvSpPr>
          <p:cNvPr id="72" name="Rounded Rectangle 71">
            <a:hlinkClick r:id="" action="ppaction://noaction"/>
          </p:cNvPr>
          <p:cNvSpPr/>
          <p:nvPr/>
        </p:nvSpPr>
        <p:spPr bwMode="auto">
          <a:xfrm rot="16200000">
            <a:off x="3887647" y="1915752"/>
            <a:ext cx="1011436" cy="6957133"/>
          </a:xfrm>
          <a:prstGeom prst="roundRect">
            <a:avLst>
              <a:gd name="adj" fmla="val 3018"/>
            </a:avLst>
          </a:prstGeom>
          <a:gradFill>
            <a:gsLst>
              <a:gs pos="50000">
                <a:schemeClr val="accent2">
                  <a:alpha val="50000"/>
                </a:schemeClr>
              </a:gs>
              <a:gs pos="100000">
                <a:schemeClr val="tx1">
                  <a:alpha val="0"/>
                </a:schemeClr>
              </a:gs>
            </a:gsLst>
            <a:lin ang="5400000" scaled="1"/>
          </a:gradFill>
          <a:ln w="9525">
            <a:noFill/>
            <a:miter lim="800000"/>
            <a:headEnd/>
            <a:tailEnd/>
          </a:ln>
          <a:effectLst>
            <a:outerShdw blurRad="63500" sx="102000" sy="102000" algn="ctr" rotWithShape="0">
              <a:prstClr val="black">
                <a:alpha val="40000"/>
              </a:prstClr>
            </a:outerShdw>
          </a:effectLst>
        </p:spPr>
        <p:txBody>
          <a:bodyPr wrap="none" tIns="182880" anchor="t"/>
          <a:lstStyle/>
          <a:p>
            <a:pPr algn="ctr" fontAlgn="base">
              <a:spcBef>
                <a:spcPct val="0"/>
              </a:spcBef>
              <a:spcAft>
                <a:spcPct val="0"/>
              </a:spcAft>
              <a:defRPr/>
            </a:pPr>
            <a:endParaRPr lang="en-US" sz="1600" b="1" dirty="0" smtClean="0">
              <a:solidFill>
                <a:srgbClr val="F9D161"/>
              </a:solidFill>
            </a:endParaRPr>
          </a:p>
        </p:txBody>
      </p:sp>
      <p:grpSp>
        <p:nvGrpSpPr>
          <p:cNvPr id="7" name="Group 22"/>
          <p:cNvGrpSpPr/>
          <p:nvPr/>
        </p:nvGrpSpPr>
        <p:grpSpPr>
          <a:xfrm>
            <a:off x="425570" y="3676004"/>
            <a:ext cx="1054304" cy="1054303"/>
            <a:chOff x="2383692" y="4642338"/>
            <a:chExt cx="617415" cy="617415"/>
          </a:xfrm>
        </p:grpSpPr>
        <p:sp>
          <p:nvSpPr>
            <p:cNvPr id="48" name="Oval 47"/>
            <p:cNvSpPr/>
            <p:nvPr/>
          </p:nvSpPr>
          <p:spPr>
            <a:xfrm>
              <a:off x="2383692" y="4642338"/>
              <a:ext cx="617415" cy="617415"/>
            </a:xfrm>
            <a:prstGeom prst="ellipse">
              <a:avLst/>
            </a:prstGeom>
            <a:gradFill flip="none" rotWithShape="1">
              <a:gsLst>
                <a:gs pos="0">
                  <a:schemeClr val="accent6">
                    <a:lumMod val="90000"/>
                    <a:lumOff val="10000"/>
                  </a:schemeClr>
                </a:gs>
                <a:gs pos="50000">
                  <a:schemeClr val="accent6">
                    <a:lumMod val="50000"/>
                    <a:lumOff val="50000"/>
                    <a:shade val="67500"/>
                    <a:satMod val="115000"/>
                  </a:schemeClr>
                </a:gs>
                <a:gs pos="100000">
                  <a:schemeClr val="accent6">
                    <a:lumMod val="50000"/>
                    <a:lumOff val="50000"/>
                    <a:shade val="100000"/>
                    <a:satMod val="115000"/>
                  </a:schemeClr>
                </a:gs>
              </a:gsLst>
              <a:lin ang="16200000" scaled="1"/>
              <a:tileRect/>
            </a:gradFill>
            <a:ln w="9525">
              <a:solidFill>
                <a:srgbClr val="F9D16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2438400" y="4657969"/>
              <a:ext cx="492369" cy="281354"/>
            </a:xfrm>
            <a:prstGeom prst="ellipse">
              <a:avLst/>
            </a:prstGeom>
            <a:solidFill>
              <a:schemeClr val="accent6">
                <a:lumMod val="10000"/>
                <a:lumOff val="90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64"/>
          <p:cNvGrpSpPr/>
          <p:nvPr/>
        </p:nvGrpSpPr>
        <p:grpSpPr>
          <a:xfrm>
            <a:off x="409015" y="3788495"/>
            <a:ext cx="1070673" cy="798253"/>
            <a:chOff x="533400" y="4041775"/>
            <a:chExt cx="1341438" cy="1000125"/>
          </a:xfrm>
        </p:grpSpPr>
        <p:pic>
          <p:nvPicPr>
            <p:cNvPr id="60" name="Picture 40" descr="8-00035_Globe"/>
            <p:cNvPicPr>
              <a:picLocks noChangeAspect="1" noChangeArrowheads="1"/>
            </p:cNvPicPr>
            <p:nvPr/>
          </p:nvPicPr>
          <p:blipFill>
            <a:blip r:embed="rId14" cstate="email"/>
            <a:srcRect/>
            <a:stretch>
              <a:fillRect/>
            </a:stretch>
          </p:blipFill>
          <p:spPr bwMode="auto">
            <a:xfrm>
              <a:off x="814388" y="4176713"/>
              <a:ext cx="758825" cy="758825"/>
            </a:xfrm>
            <a:prstGeom prst="rect">
              <a:avLst/>
            </a:prstGeom>
            <a:noFill/>
            <a:ln w="9525">
              <a:noFill/>
              <a:miter lim="800000"/>
              <a:headEnd/>
              <a:tailEnd/>
            </a:ln>
          </p:spPr>
        </p:pic>
        <p:pic>
          <p:nvPicPr>
            <p:cNvPr id="61" name="Picture 41" descr="multi bunch of arrows 40"/>
            <p:cNvPicPr>
              <a:picLocks noChangeAspect="1" noChangeArrowheads="1"/>
            </p:cNvPicPr>
            <p:nvPr/>
          </p:nvPicPr>
          <p:blipFill>
            <a:blip r:embed="rId15" cstate="email">
              <a:lum bright="18000"/>
            </a:blip>
            <a:srcRect/>
            <a:stretch>
              <a:fillRect/>
            </a:stretch>
          </p:blipFill>
          <p:spPr bwMode="auto">
            <a:xfrm>
              <a:off x="533400" y="4041775"/>
              <a:ext cx="1341438" cy="1000125"/>
            </a:xfrm>
            <a:prstGeom prst="rect">
              <a:avLst/>
            </a:prstGeom>
            <a:noFill/>
            <a:ln w="9525">
              <a:noFill/>
              <a:miter lim="800000"/>
              <a:headEnd/>
              <a:tailEnd/>
            </a:ln>
          </p:spPr>
        </p:pic>
        <p:pic>
          <p:nvPicPr>
            <p:cNvPr id="62" name="Picture 42" descr="number dollar sign $"/>
            <p:cNvPicPr>
              <a:picLocks noChangeAspect="1" noChangeArrowheads="1"/>
            </p:cNvPicPr>
            <p:nvPr/>
          </p:nvPicPr>
          <p:blipFill>
            <a:blip r:embed="rId16" cstate="email"/>
            <a:srcRect/>
            <a:stretch>
              <a:fillRect/>
            </a:stretch>
          </p:blipFill>
          <p:spPr bwMode="auto">
            <a:xfrm>
              <a:off x="1039813" y="4264025"/>
              <a:ext cx="323850" cy="555625"/>
            </a:xfrm>
            <a:prstGeom prst="rect">
              <a:avLst/>
            </a:prstGeom>
            <a:noFill/>
            <a:ln w="9525">
              <a:noFill/>
              <a:miter lim="800000"/>
              <a:headEnd/>
              <a:tailEnd/>
            </a:ln>
          </p:spPr>
        </p:pic>
      </p:grpSp>
      <p:grpSp>
        <p:nvGrpSpPr>
          <p:cNvPr id="9" name="Group 22"/>
          <p:cNvGrpSpPr/>
          <p:nvPr/>
        </p:nvGrpSpPr>
        <p:grpSpPr>
          <a:xfrm>
            <a:off x="454145" y="4916737"/>
            <a:ext cx="1054304" cy="1054303"/>
            <a:chOff x="2383692" y="4642338"/>
            <a:chExt cx="617415" cy="617415"/>
          </a:xfrm>
        </p:grpSpPr>
        <p:sp>
          <p:nvSpPr>
            <p:cNvPr id="51" name="Oval 50"/>
            <p:cNvSpPr/>
            <p:nvPr/>
          </p:nvSpPr>
          <p:spPr>
            <a:xfrm>
              <a:off x="2383692" y="4642338"/>
              <a:ext cx="617415" cy="617415"/>
            </a:xfrm>
            <a:prstGeom prst="ellipse">
              <a:avLst/>
            </a:prstGeom>
            <a:gradFill flip="none" rotWithShape="1">
              <a:gsLst>
                <a:gs pos="0">
                  <a:schemeClr val="accent6">
                    <a:lumMod val="90000"/>
                    <a:lumOff val="10000"/>
                  </a:schemeClr>
                </a:gs>
                <a:gs pos="50000">
                  <a:schemeClr val="accent6">
                    <a:lumMod val="50000"/>
                    <a:lumOff val="50000"/>
                    <a:shade val="67500"/>
                    <a:satMod val="115000"/>
                  </a:schemeClr>
                </a:gs>
                <a:gs pos="100000">
                  <a:schemeClr val="accent6">
                    <a:lumMod val="50000"/>
                    <a:lumOff val="50000"/>
                    <a:shade val="100000"/>
                    <a:satMod val="115000"/>
                  </a:schemeClr>
                </a:gs>
              </a:gsLst>
              <a:lin ang="16200000" scaled="1"/>
              <a:tileRect/>
            </a:gradFill>
            <a:ln w="9525">
              <a:solidFill>
                <a:srgbClr val="F9D16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2438400" y="4657969"/>
              <a:ext cx="492369" cy="281354"/>
            </a:xfrm>
            <a:prstGeom prst="ellipse">
              <a:avLst/>
            </a:prstGeom>
            <a:solidFill>
              <a:schemeClr val="accent6">
                <a:lumMod val="10000"/>
                <a:lumOff val="90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3" name="Picture 5" descr="C:\Users\matalla\AppData\Local\Microsoft\Windows\Temporary Internet Files\Content.IE5\AZ3CYFMD\MCj04314930000[1].png"/>
          <p:cNvPicPr>
            <a:picLocks noChangeAspect="1" noChangeArrowheads="1"/>
          </p:cNvPicPr>
          <p:nvPr/>
        </p:nvPicPr>
        <p:blipFill>
          <a:blip r:embed="rId17" cstate="email"/>
          <a:srcRect/>
          <a:stretch>
            <a:fillRect/>
          </a:stretch>
        </p:blipFill>
        <p:spPr bwMode="auto">
          <a:xfrm>
            <a:off x="509960" y="4996650"/>
            <a:ext cx="981076" cy="904876"/>
          </a:xfrm>
          <a:prstGeom prst="rect">
            <a:avLst/>
          </a:prstGeom>
          <a:noFill/>
        </p:spPr>
      </p:pic>
      <p:sp>
        <p:nvSpPr>
          <p:cNvPr id="74" name="Text Box 39"/>
          <p:cNvSpPr txBox="1">
            <a:spLocks noChangeArrowheads="1"/>
          </p:cNvSpPr>
          <p:nvPr/>
        </p:nvSpPr>
        <p:spPr bwMode="auto">
          <a:xfrm>
            <a:off x="1668240" y="4016007"/>
            <a:ext cx="4490332" cy="461665"/>
          </a:xfrm>
          <a:prstGeom prst="rect">
            <a:avLst/>
          </a:prstGeom>
          <a:noFill/>
          <a:ln w="12700">
            <a:noFill/>
            <a:miter lim="800000"/>
            <a:headEnd/>
            <a:tailEnd/>
          </a:ln>
          <a:effectLst/>
        </p:spPr>
        <p:txBody>
          <a:bodyPr wrap="none">
            <a:spAutoFit/>
          </a:bodyPr>
          <a:lstStyle/>
          <a:p>
            <a:pPr defTabSz="914363">
              <a:defRPr/>
            </a:pPr>
            <a:r>
              <a:rPr lang="en-US" sz="2400" b="1" dirty="0">
                <a:solidFill>
                  <a:schemeClr val="bg1"/>
                </a:solidFill>
                <a:effectLst>
                  <a:outerShdw blurRad="38100" dist="38100" dir="2700000" algn="tl">
                    <a:srgbClr val="000000">
                      <a:alpha val="43137"/>
                    </a:srgbClr>
                  </a:outerShdw>
                </a:effectLst>
              </a:rPr>
              <a:t>High cost of communications</a:t>
            </a:r>
          </a:p>
        </p:txBody>
      </p:sp>
      <p:sp>
        <p:nvSpPr>
          <p:cNvPr id="76" name="Text Box 26"/>
          <p:cNvSpPr txBox="1">
            <a:spLocks noChangeArrowheads="1"/>
          </p:cNvSpPr>
          <p:nvPr/>
        </p:nvSpPr>
        <p:spPr bwMode="auto">
          <a:xfrm>
            <a:off x="1668240" y="5198156"/>
            <a:ext cx="5399235" cy="461665"/>
          </a:xfrm>
          <a:prstGeom prst="rect">
            <a:avLst/>
          </a:prstGeom>
          <a:noFill/>
          <a:ln w="12700">
            <a:noFill/>
            <a:miter lim="800000"/>
            <a:headEnd/>
            <a:tailEnd/>
          </a:ln>
          <a:effectLst/>
        </p:spPr>
        <p:txBody>
          <a:bodyPr wrap="none">
            <a:spAutoFit/>
          </a:bodyPr>
          <a:lstStyle/>
          <a:p>
            <a:pPr defTabSz="914363">
              <a:defRPr/>
            </a:pPr>
            <a:r>
              <a:rPr lang="en-US" sz="2400" b="1" dirty="0">
                <a:solidFill>
                  <a:schemeClr val="bg1"/>
                </a:solidFill>
                <a:effectLst>
                  <a:outerShdw blurRad="38100" dist="38100" dir="2700000" algn="tl">
                    <a:srgbClr val="000000">
                      <a:alpha val="43137"/>
                    </a:srgbClr>
                  </a:outerShdw>
                </a:effectLst>
              </a:rPr>
              <a:t>Increasing </a:t>
            </a:r>
            <a:r>
              <a:rPr lang="en-US" sz="2400" b="1" dirty="0" smtClean="0">
                <a:solidFill>
                  <a:schemeClr val="bg1"/>
                </a:solidFill>
                <a:effectLst>
                  <a:outerShdw blurRad="38100" dist="38100" dir="2700000" algn="tl">
                    <a:srgbClr val="000000">
                      <a:alpha val="43137"/>
                    </a:srgbClr>
                  </a:outerShdw>
                </a:effectLst>
              </a:rPr>
              <a:t>security </a:t>
            </a:r>
            <a:r>
              <a:rPr lang="en-US" sz="2400" b="1" dirty="0">
                <a:solidFill>
                  <a:schemeClr val="bg1"/>
                </a:solidFill>
                <a:effectLst>
                  <a:outerShdw blurRad="38100" dist="38100" dir="2700000" algn="tl">
                    <a:srgbClr val="000000">
                      <a:alpha val="43137"/>
                    </a:srgbClr>
                  </a:outerShdw>
                </a:effectLst>
              </a:rPr>
              <a:t>and </a:t>
            </a:r>
            <a:r>
              <a:rPr lang="en-US" sz="2400" b="1" dirty="0" smtClean="0">
                <a:solidFill>
                  <a:schemeClr val="bg1"/>
                </a:solidFill>
                <a:effectLst>
                  <a:outerShdw blurRad="38100" dist="38100" dir="2700000" algn="tl">
                    <a:srgbClr val="000000">
                      <a:alpha val="43137"/>
                    </a:srgbClr>
                  </a:outerShdw>
                </a:effectLst>
              </a:rPr>
              <a:t>compliance</a:t>
            </a:r>
            <a:endParaRPr lang="en-US" sz="2400" b="1" dirty="0">
              <a:solidFill>
                <a:schemeClr val="bg1"/>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flipH="1">
            <a:off x="416689" y="1439310"/>
            <a:ext cx="8310622" cy="4288662"/>
          </a:xfrm>
          <a:prstGeom prst="roundRect">
            <a:avLst>
              <a:gd name="adj" fmla="val 5169"/>
            </a:avLst>
          </a:prstGeom>
          <a:solidFill>
            <a:schemeClr val="tx1">
              <a:alpha val="20000"/>
            </a:schemeClr>
          </a:solidFill>
          <a:ln w="6350">
            <a:noFill/>
          </a:ln>
          <a:effectLst>
            <a:innerShdw blurRad="393700">
              <a:srgbClr val="564484">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523854" indent="-523854" algn="ctr" defTabSz="912777" eaLnBrk="0" hangingPunct="0">
              <a:lnSpc>
                <a:spcPct val="85000"/>
              </a:lnSpc>
              <a:buClr>
                <a:schemeClr val="tx2"/>
              </a:buClr>
              <a:buSzPct val="76000"/>
              <a:defRPr/>
            </a:pPr>
            <a:endParaRPr lang="en-US" sz="3000" i="1" spc="-50" dirty="0" smtClean="0"/>
          </a:p>
        </p:txBody>
      </p:sp>
      <p:sp>
        <p:nvSpPr>
          <p:cNvPr id="24" name="Rounded Rectangle 23"/>
          <p:cNvSpPr/>
          <p:nvPr/>
        </p:nvSpPr>
        <p:spPr bwMode="auto">
          <a:xfrm>
            <a:off x="3280185" y="1592356"/>
            <a:ext cx="2560320" cy="2724149"/>
          </a:xfrm>
          <a:prstGeom prst="roundRect">
            <a:avLst>
              <a:gd name="adj" fmla="val 9464"/>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0" rIns="109728" bIns="54864" numCol="1" rtlCol="0" anchor="ctr" anchorCtr="0" compatLnSpc="1">
            <a:prstTxWarp prst="textNoShape">
              <a:avLst/>
            </a:prstTxWarp>
          </a:bodyPr>
          <a:lstStyle/>
          <a:p>
            <a:pPr algn="ctr" fontAlgn="base">
              <a:spcBef>
                <a:spcPct val="0"/>
              </a:spcBef>
              <a:spcAft>
                <a:spcPct val="0"/>
              </a:spcAft>
              <a:defRPr/>
            </a:pPr>
            <a:endParaRPr lang="en-US"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latin typeface="Segoe UI" pitchFamily="34" charset="0"/>
              <a:cs typeface="Segoe UI" pitchFamily="34" charset="0"/>
            </a:endParaRPr>
          </a:p>
        </p:txBody>
      </p:sp>
      <p:sp>
        <p:nvSpPr>
          <p:cNvPr id="7" name="Rounded Rectangle 6"/>
          <p:cNvSpPr/>
          <p:nvPr/>
        </p:nvSpPr>
        <p:spPr bwMode="auto">
          <a:xfrm>
            <a:off x="609600" y="1600200"/>
            <a:ext cx="2560320" cy="2724149"/>
          </a:xfrm>
          <a:prstGeom prst="roundRect">
            <a:avLst>
              <a:gd name="adj" fmla="val 9464"/>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0" rIns="109728" bIns="54864" numCol="1" rtlCol="0" anchor="ctr" anchorCtr="0" compatLnSpc="1">
            <a:prstTxWarp prst="textNoShape">
              <a:avLst/>
            </a:prstTxWarp>
          </a:bodyPr>
          <a:lstStyle/>
          <a:p>
            <a:pPr algn="ctr" fontAlgn="base">
              <a:spcBef>
                <a:spcPct val="0"/>
              </a:spcBef>
              <a:spcAft>
                <a:spcPct val="0"/>
              </a:spcAft>
              <a:defRPr/>
            </a:pPr>
            <a:endParaRPr lang="en-US"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latin typeface="Segoe UI" pitchFamily="34" charset="0"/>
              <a:cs typeface="Segoe UI" pitchFamily="34" charset="0"/>
            </a:endParaRPr>
          </a:p>
        </p:txBody>
      </p:sp>
      <p:sp>
        <p:nvSpPr>
          <p:cNvPr id="4" name="Rounded Rectangle 3"/>
          <p:cNvSpPr/>
          <p:nvPr/>
        </p:nvSpPr>
        <p:spPr bwMode="auto">
          <a:xfrm>
            <a:off x="609600" y="4450972"/>
            <a:ext cx="7924800" cy="1143000"/>
          </a:xfrm>
          <a:prstGeom prst="roundRect">
            <a:avLst/>
          </a:prstGeom>
          <a:solidFill>
            <a:schemeClr val="accent2"/>
          </a:solidFill>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109728" tIns="54864" rIns="109728" bIns="54864" numCol="1" rtlCol="0" anchor="ctr" anchorCtr="0" compatLnSpc="1">
            <a:prstTxWarp prst="textNoShape">
              <a:avLst/>
            </a:prstTxWarp>
          </a:bodyPr>
          <a:lstStyle/>
          <a:p>
            <a:pPr lvl="0" algn="ctr">
              <a:defRPr/>
            </a:pPr>
            <a:r>
              <a:rPr lang="en-US" sz="3000" b="1" dirty="0" smtClean="0">
                <a:solidFill>
                  <a:schemeClr val="bg1"/>
                </a:solidFill>
                <a:effectLst>
                  <a:outerShdw blurRad="38100" dist="38100" dir="2700000" algn="tl">
                    <a:srgbClr val="000000">
                      <a:alpha val="43137"/>
                    </a:srgbClr>
                  </a:outerShdw>
                </a:effectLst>
                <a:latin typeface="Segoe UI" pitchFamily="34" charset="0"/>
                <a:cs typeface="Segoe UI" pitchFamily="34" charset="0"/>
              </a:rPr>
              <a:t>Optimize for </a:t>
            </a:r>
            <a:br>
              <a:rPr lang="en-US" sz="3000" b="1" dirty="0" smtClean="0">
                <a:solidFill>
                  <a:schemeClr val="bg1"/>
                </a:solidFill>
                <a:effectLst>
                  <a:outerShdw blurRad="38100" dist="38100" dir="2700000" algn="tl">
                    <a:srgbClr val="000000">
                      <a:alpha val="43137"/>
                    </a:srgbClr>
                  </a:outerShdw>
                </a:effectLst>
                <a:latin typeface="Segoe UI" pitchFamily="34" charset="0"/>
                <a:cs typeface="Segoe UI" pitchFamily="34" charset="0"/>
              </a:rPr>
            </a:br>
            <a:r>
              <a:rPr lang="en-US" sz="3000" b="1" dirty="0" smtClean="0">
                <a:solidFill>
                  <a:schemeClr val="bg1"/>
                </a:solidFill>
                <a:effectLst>
                  <a:outerShdw blurRad="38100" dist="38100" dir="2700000" algn="tl">
                    <a:srgbClr val="000000">
                      <a:alpha val="43137"/>
                    </a:srgbClr>
                  </a:outerShdw>
                </a:effectLst>
                <a:latin typeface="Segoe UI" pitchFamily="34" charset="0"/>
                <a:cs typeface="Segoe UI" pitchFamily="34" charset="0"/>
              </a:rPr>
              <a:t>Software + Services</a:t>
            </a:r>
          </a:p>
        </p:txBody>
      </p:sp>
      <p:pic>
        <p:nvPicPr>
          <p:cNvPr id="8" name="Picture 4" descr="\\eventsql\dvd27\Clip_Installer\DVD_ART\Artwork_Imagery\Photos_for_PPT\Photo_backgrounds\FY07 Partner To Customer\ITandMgmtConsulting_Image-2.png"/>
          <p:cNvPicPr>
            <a:picLocks noChangeAspect="1" noChangeArrowheads="1"/>
          </p:cNvPicPr>
          <p:nvPr/>
        </p:nvPicPr>
        <p:blipFill>
          <a:blip r:embed="rId3" cstate="screen">
            <a:lum bright="-20000"/>
          </a:blip>
          <a:srcRect/>
          <a:stretch>
            <a:fillRect/>
          </a:stretch>
        </p:blipFill>
        <p:spPr bwMode="auto">
          <a:xfrm>
            <a:off x="838200" y="1625061"/>
            <a:ext cx="2133600" cy="2667000"/>
          </a:xfrm>
          <a:prstGeom prst="rect">
            <a:avLst/>
          </a:prstGeom>
          <a:noFill/>
        </p:spPr>
      </p:pic>
      <p:pic>
        <p:nvPicPr>
          <p:cNvPr id="9" name="Picture 8" descr="C:\Program Files\Microsoft Resource DVD Artwork\DVD_ART\Artwork_Imagery\Photos_for_PPT\Soft-edge_photos\FY07 Brand - People Ready Business\PRB07_NYCSRVR_LIBV_SHELL.png"/>
          <p:cNvPicPr>
            <a:picLocks noChangeAspect="1" noChangeArrowheads="1"/>
          </p:cNvPicPr>
          <p:nvPr/>
        </p:nvPicPr>
        <p:blipFill>
          <a:blip r:embed="rId4" cstate="screen"/>
          <a:stretch>
            <a:fillRect/>
          </a:stretch>
        </p:blipFill>
        <p:spPr bwMode="auto">
          <a:xfrm>
            <a:off x="1371600" y="4495800"/>
            <a:ext cx="1198995" cy="1053260"/>
          </a:xfrm>
          <a:prstGeom prst="rect">
            <a:avLst/>
          </a:prstGeom>
          <a:noFill/>
          <a:ln>
            <a:noFill/>
          </a:ln>
        </p:spPr>
      </p:pic>
      <p:grpSp>
        <p:nvGrpSpPr>
          <p:cNvPr id="5" name="Group 52"/>
          <p:cNvGrpSpPr/>
          <p:nvPr/>
        </p:nvGrpSpPr>
        <p:grpSpPr>
          <a:xfrm>
            <a:off x="6324600" y="4525077"/>
            <a:ext cx="1497720" cy="994706"/>
            <a:chOff x="5562601" y="4648203"/>
            <a:chExt cx="1662992" cy="1033481"/>
          </a:xfrm>
        </p:grpSpPr>
        <p:pic>
          <p:nvPicPr>
            <p:cNvPr id="11" name="Picture 3" descr="C:\Program Files\Microsoft Resource DVD Artwork\DVD_ART\Artwork_Imagery\Shapes and Graphics\Internet Cloud\cloud 2.png"/>
            <p:cNvPicPr>
              <a:picLocks noChangeAspect="1" noChangeArrowheads="1"/>
            </p:cNvPicPr>
            <p:nvPr/>
          </p:nvPicPr>
          <p:blipFill>
            <a:blip r:embed="rId5" cstate="screen"/>
            <a:srcRect/>
            <a:stretch>
              <a:fillRect/>
            </a:stretch>
          </p:blipFill>
          <p:spPr bwMode="auto">
            <a:xfrm>
              <a:off x="5562601" y="4648203"/>
              <a:ext cx="1662992" cy="837093"/>
            </a:xfrm>
            <a:prstGeom prst="rect">
              <a:avLst/>
            </a:prstGeom>
            <a:noFill/>
            <a:ln>
              <a:noFill/>
            </a:ln>
          </p:spPr>
        </p:pic>
        <p:pic>
          <p:nvPicPr>
            <p:cNvPr id="12" name="Picture 2" descr="C:\Users\arib\Pictures\Presentation Stuff\Globe3.png"/>
            <p:cNvPicPr>
              <a:picLocks noChangeAspect="1" noChangeArrowheads="1"/>
            </p:cNvPicPr>
            <p:nvPr/>
          </p:nvPicPr>
          <p:blipFill>
            <a:blip r:embed="rId6" cstate="screen"/>
            <a:stretch>
              <a:fillRect/>
            </a:stretch>
          </p:blipFill>
          <p:spPr bwMode="auto">
            <a:xfrm>
              <a:off x="5826236" y="4769785"/>
              <a:ext cx="996537" cy="911899"/>
            </a:xfrm>
            <a:prstGeom prst="rect">
              <a:avLst/>
            </a:prstGeom>
            <a:noFill/>
            <a:ln>
              <a:noFill/>
            </a:ln>
          </p:spPr>
        </p:pic>
      </p:grpSp>
      <p:pic>
        <p:nvPicPr>
          <p:cNvPr id="13" name="Picture 3" descr="\\eventsql\dvd27\Clip_Installer\DVD_ART\Artwork_Imagery\Photos_for_PPT\Photo_backgrounds\FY07 Brand - Windows Mobile\MSMB07_Chen_01_BG.png"/>
          <p:cNvPicPr>
            <a:picLocks noChangeAspect="1" noChangeArrowheads="1"/>
          </p:cNvPicPr>
          <p:nvPr/>
        </p:nvPicPr>
        <p:blipFill>
          <a:blip r:embed="rId7">
            <a:lum bright="-20000"/>
          </a:blip>
          <a:srcRect/>
          <a:stretch>
            <a:fillRect/>
          </a:stretch>
        </p:blipFill>
        <p:spPr bwMode="auto">
          <a:xfrm>
            <a:off x="3505200" y="1619029"/>
            <a:ext cx="2133600" cy="2672615"/>
          </a:xfrm>
          <a:prstGeom prst="rect">
            <a:avLst/>
          </a:prstGeom>
          <a:noFill/>
        </p:spPr>
      </p:pic>
      <p:sp>
        <p:nvSpPr>
          <p:cNvPr id="25" name="Rounded Rectangle 24"/>
          <p:cNvSpPr/>
          <p:nvPr/>
        </p:nvSpPr>
        <p:spPr bwMode="auto">
          <a:xfrm>
            <a:off x="5974080" y="1592356"/>
            <a:ext cx="2560320" cy="2724149"/>
          </a:xfrm>
          <a:prstGeom prst="roundRect">
            <a:avLst>
              <a:gd name="adj" fmla="val 9464"/>
            </a:avLst>
          </a:prstGeom>
          <a:solidFill>
            <a:schemeClr val="accent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09728" tIns="0" rIns="109728" bIns="54864" numCol="1" rtlCol="0" anchor="ctr" anchorCtr="0" compatLnSpc="1">
            <a:prstTxWarp prst="textNoShape">
              <a:avLst/>
            </a:prstTxWarp>
          </a:bodyPr>
          <a:lstStyle/>
          <a:p>
            <a:pPr algn="ctr" fontAlgn="base">
              <a:spcBef>
                <a:spcPct val="0"/>
              </a:spcBef>
              <a:spcAft>
                <a:spcPct val="0"/>
              </a:spcAft>
              <a:defRPr/>
            </a:pPr>
            <a:endParaRPr lang="en-US" dirty="0" smtClean="0">
              <a:ln w="18415" cmpd="sng">
                <a:solidFill>
                  <a:srgbClr val="FFFFFF"/>
                </a:solidFill>
                <a:prstDash val="solid"/>
              </a:ln>
              <a:solidFill>
                <a:srgbClr val="FFFFFF"/>
              </a:solidFill>
              <a:effectLst>
                <a:outerShdw blurRad="63500" dir="3600000" algn="tl" rotWithShape="0">
                  <a:srgbClr val="000000">
                    <a:alpha val="70000"/>
                  </a:srgbClr>
                </a:outerShdw>
                <a:reflection blurRad="6350" stA="55000" endA="300" endPos="45500" dir="5400000" sy="-100000" algn="bl" rotWithShape="0"/>
              </a:effectLst>
              <a:latin typeface="Segoe UI" pitchFamily="34" charset="0"/>
              <a:cs typeface="Segoe UI" pitchFamily="34" charset="0"/>
            </a:endParaRPr>
          </a:p>
        </p:txBody>
      </p:sp>
      <p:pic>
        <p:nvPicPr>
          <p:cNvPr id="14" name="Picture 5" descr="\\eventsql\dvd27\Clip_Installer\DVD_ART\Artwork_Imagery\Photos_for_PPT\Photo_backgrounds\FY07 Brand - US Small Business\US Small Business FY07 receptionist nurse hospital headset.png"/>
          <p:cNvPicPr>
            <a:picLocks noChangeAspect="1" noChangeArrowheads="1"/>
          </p:cNvPicPr>
          <p:nvPr/>
        </p:nvPicPr>
        <p:blipFill>
          <a:blip r:embed="rId8" cstate="screen">
            <a:lum bright="-20000"/>
          </a:blip>
          <a:srcRect/>
          <a:stretch>
            <a:fillRect/>
          </a:stretch>
        </p:blipFill>
        <p:spPr bwMode="auto">
          <a:xfrm>
            <a:off x="6181165" y="1618886"/>
            <a:ext cx="2133600" cy="2667000"/>
          </a:xfrm>
          <a:prstGeom prst="rect">
            <a:avLst/>
          </a:prstGeom>
          <a:noFill/>
        </p:spPr>
      </p:pic>
      <p:sp>
        <p:nvSpPr>
          <p:cNvPr id="18" name="TextBox 17"/>
          <p:cNvSpPr txBox="1"/>
          <p:nvPr/>
        </p:nvSpPr>
        <p:spPr>
          <a:xfrm>
            <a:off x="609600" y="2877275"/>
            <a:ext cx="2545976" cy="738664"/>
          </a:xfrm>
          <a:prstGeom prst="rect">
            <a:avLst/>
          </a:prstGeom>
          <a:noFill/>
        </p:spPr>
        <p:txBody>
          <a:bodyPr wrap="square" rtlCol="0">
            <a:spAutoFit/>
          </a:bodyPr>
          <a:lstStyle/>
          <a:p>
            <a:pPr marL="119063" indent="-119063">
              <a:buFont typeface="Arial" pitchFamily="34" charset="0"/>
              <a:buChar char="•"/>
            </a:pPr>
            <a:r>
              <a:rPr lang="en-US" sz="1400" b="1" smtClean="0">
                <a:solidFill>
                  <a:schemeClr val="bg1"/>
                </a:solidFill>
                <a:latin typeface="Segoe UI" pitchFamily="34" charset="0"/>
                <a:cs typeface="Segoe UI" pitchFamily="34" charset="0"/>
              </a:rPr>
              <a:t>E-mail Archiving</a:t>
            </a:r>
          </a:p>
          <a:p>
            <a:pPr marL="119063" indent="-119063">
              <a:buFont typeface="Arial" pitchFamily="34" charset="0"/>
              <a:buChar char="•"/>
            </a:pPr>
            <a:r>
              <a:rPr lang="en-US" sz="1400" b="1" smtClean="0">
                <a:solidFill>
                  <a:schemeClr val="bg1"/>
                </a:solidFill>
                <a:latin typeface="Segoe UI" pitchFamily="34" charset="0"/>
                <a:cs typeface="Segoe UI" pitchFamily="34" charset="0"/>
              </a:rPr>
              <a:t>Protect Communications</a:t>
            </a:r>
          </a:p>
          <a:p>
            <a:pPr marL="119063" indent="-119063">
              <a:buFont typeface="Arial" pitchFamily="34" charset="0"/>
              <a:buChar char="•"/>
            </a:pPr>
            <a:r>
              <a:rPr lang="en-US" sz="1400" b="1" smtClean="0">
                <a:solidFill>
                  <a:schemeClr val="bg1"/>
                </a:solidFill>
                <a:latin typeface="Segoe UI" pitchFamily="34" charset="0"/>
                <a:cs typeface="Segoe UI" pitchFamily="34" charset="0"/>
              </a:rPr>
              <a:t>Advanced Security</a:t>
            </a:r>
          </a:p>
        </p:txBody>
      </p:sp>
      <p:sp>
        <p:nvSpPr>
          <p:cNvPr id="19" name="TextBox 18"/>
          <p:cNvSpPr txBox="1"/>
          <p:nvPr/>
        </p:nvSpPr>
        <p:spPr>
          <a:xfrm>
            <a:off x="3276600" y="2877275"/>
            <a:ext cx="2568388" cy="923330"/>
          </a:xfrm>
          <a:prstGeom prst="rect">
            <a:avLst/>
          </a:prstGeom>
          <a:noFill/>
        </p:spPr>
        <p:txBody>
          <a:bodyPr wrap="square" rtlCol="0">
            <a:spAutoFit/>
          </a:bodyPr>
          <a:lstStyle/>
          <a:p>
            <a:pPr marL="119063" indent="-119063">
              <a:buFont typeface="Arial" pitchFamily="34" charset="0"/>
              <a:buChar char="•"/>
            </a:pPr>
            <a:r>
              <a:rPr lang="en-US" sz="1400" b="1" dirty="0" smtClean="0">
                <a:solidFill>
                  <a:schemeClr val="bg1"/>
                </a:solidFill>
                <a:latin typeface="Segoe UI" pitchFamily="34" charset="0"/>
                <a:cs typeface="Segoe UI" pitchFamily="34" charset="0"/>
              </a:rPr>
              <a:t>Manage Inbox Overload</a:t>
            </a:r>
          </a:p>
          <a:p>
            <a:pPr marL="119063" indent="-119063">
              <a:buFont typeface="Arial" pitchFamily="34" charset="0"/>
              <a:buChar char="•"/>
            </a:pPr>
            <a:r>
              <a:rPr lang="en-US" sz="1400" b="1" dirty="0" smtClean="0">
                <a:solidFill>
                  <a:schemeClr val="bg1"/>
                </a:solidFill>
                <a:latin typeface="Segoe UI" pitchFamily="34" charset="0"/>
                <a:cs typeface="Segoe UI" pitchFamily="34" charset="0"/>
              </a:rPr>
              <a:t>Enhance Voice Mail</a:t>
            </a:r>
          </a:p>
          <a:p>
            <a:pPr marL="119063" indent="-119063">
              <a:buFont typeface="Arial" pitchFamily="34" charset="0"/>
              <a:buChar char="•"/>
            </a:pPr>
            <a:r>
              <a:rPr lang="en-US" sz="1400" b="1" dirty="0" smtClean="0">
                <a:solidFill>
                  <a:schemeClr val="bg1"/>
                </a:solidFill>
                <a:latin typeface="Segoe UI" pitchFamily="34" charset="0"/>
                <a:cs typeface="Segoe UI" pitchFamily="34" charset="0"/>
              </a:rPr>
              <a:t>Collaborate Effectively</a:t>
            </a:r>
          </a:p>
          <a:p>
            <a:pPr marL="119063" indent="-119063">
              <a:buFont typeface="Arial" pitchFamily="34" charset="0"/>
              <a:buChar char="•"/>
            </a:pPr>
            <a:endParaRPr lang="en-US" sz="1200" b="1" dirty="0">
              <a:solidFill>
                <a:schemeClr val="bg1"/>
              </a:solidFill>
              <a:latin typeface="Segoe UI" pitchFamily="34" charset="0"/>
              <a:cs typeface="Segoe UI" pitchFamily="34" charset="0"/>
            </a:endParaRPr>
          </a:p>
        </p:txBody>
      </p:sp>
      <p:sp>
        <p:nvSpPr>
          <p:cNvPr id="20" name="TextBox 19"/>
          <p:cNvSpPr txBox="1"/>
          <p:nvPr/>
        </p:nvSpPr>
        <p:spPr>
          <a:xfrm>
            <a:off x="5970494" y="2877275"/>
            <a:ext cx="2563905" cy="738664"/>
          </a:xfrm>
          <a:prstGeom prst="rect">
            <a:avLst/>
          </a:prstGeom>
          <a:noFill/>
        </p:spPr>
        <p:txBody>
          <a:bodyPr wrap="square" rtlCol="0">
            <a:spAutoFit/>
          </a:bodyPr>
          <a:lstStyle/>
          <a:p>
            <a:pPr marL="119063" indent="-119063">
              <a:buFont typeface="Arial" pitchFamily="34" charset="0"/>
              <a:buChar char="•"/>
            </a:pPr>
            <a:r>
              <a:rPr lang="en-US" sz="1400" b="1" dirty="0" smtClean="0">
                <a:solidFill>
                  <a:schemeClr val="bg1"/>
                </a:solidFill>
                <a:latin typeface="Segoe UI" pitchFamily="34" charset="0"/>
                <a:cs typeface="Segoe UI" pitchFamily="34" charset="0"/>
              </a:rPr>
              <a:t>Continuous Availability</a:t>
            </a:r>
          </a:p>
          <a:p>
            <a:pPr marL="119063" indent="-119063">
              <a:buFont typeface="Arial" pitchFamily="34" charset="0"/>
              <a:buChar char="•"/>
            </a:pPr>
            <a:r>
              <a:rPr lang="en-US" sz="1400" b="1" dirty="0" smtClean="0">
                <a:solidFill>
                  <a:schemeClr val="bg1"/>
                </a:solidFill>
                <a:latin typeface="Segoe UI" pitchFamily="34" charset="0"/>
                <a:cs typeface="Segoe UI" pitchFamily="34" charset="0"/>
              </a:rPr>
              <a:t>Simplify Administration</a:t>
            </a:r>
          </a:p>
          <a:p>
            <a:pPr marL="119063" indent="-119063">
              <a:buFont typeface="Arial" pitchFamily="34" charset="0"/>
              <a:buChar char="•"/>
            </a:pPr>
            <a:r>
              <a:rPr lang="en-US" sz="1400" b="1" dirty="0" smtClean="0">
                <a:solidFill>
                  <a:schemeClr val="bg1"/>
                </a:solidFill>
                <a:latin typeface="Segoe UI" pitchFamily="34" charset="0"/>
                <a:cs typeface="Segoe UI" pitchFamily="34" charset="0"/>
              </a:rPr>
              <a:t>Deployment Flexibility</a:t>
            </a:r>
          </a:p>
        </p:txBody>
      </p:sp>
      <p:sp>
        <p:nvSpPr>
          <p:cNvPr id="26" name="Rounded Rectangle 25"/>
          <p:cNvSpPr/>
          <p:nvPr/>
        </p:nvSpPr>
        <p:spPr bwMode="auto">
          <a:xfrm>
            <a:off x="533400" y="1905000"/>
            <a:ext cx="8063753" cy="688297"/>
          </a:xfrm>
          <a:prstGeom prst="roundRect">
            <a:avLst/>
          </a:prstGeom>
          <a:noFill/>
          <a:ln w="9525" cap="flat" cmpd="sng" algn="ctr">
            <a:noFill/>
            <a:prstDash val="solid"/>
            <a:headEnd type="none" w="med" len="med"/>
            <a:tailEnd type="none" w="med" len="med"/>
          </a:ln>
          <a:effectLst>
            <a:glow rad="63500">
              <a:srgbClr val="3497AE">
                <a:tint val="30000"/>
                <a:shade val="95000"/>
                <a:satMod val="300000"/>
                <a:alpha val="50000"/>
              </a:srgbClr>
            </a:glow>
          </a:effectLst>
        </p:spPr>
        <p:txBody>
          <a:bodyPr vert="horz" wrap="square" lIns="0" tIns="54864" rIns="0" bIns="54864" numCol="1" rtlCol="0" anchor="ctr" anchorCtr="0" compatLnSpc="1">
            <a:prstTxWarp prst="textNoShape">
              <a:avLst/>
            </a:prstTxWarp>
          </a:bodyPr>
          <a:lstStyle/>
          <a:p>
            <a:pPr marL="0" marR="0" lvl="0" indent="0" algn="ctr" defTabSz="1096963" rtl="0" eaLnBrk="1" fontAlgn="base" latinLnBrk="0" hangingPunct="1">
              <a:lnSpc>
                <a:spcPct val="80000"/>
              </a:lnSpc>
              <a:spcBef>
                <a:spcPct val="0"/>
              </a:spcBef>
              <a:spcAft>
                <a:spcPct val="0"/>
              </a:spcAft>
              <a:buClrTx/>
              <a:buSzTx/>
              <a:buFontTx/>
              <a:buNone/>
              <a:tabLst/>
              <a:defRPr/>
            </a:pPr>
            <a:endParaRPr kumimoji="0" lang="en-US" sz="2800" b="0" i="0" u="none" strike="noStrike" kern="1200" cap="none" spc="0" normalizeH="0" baseline="0" noProof="0" dirty="0" smtClean="0">
              <a:ln>
                <a:noFill/>
              </a:ln>
              <a:solidFill>
                <a:srgbClr val="000000"/>
              </a:solidFill>
              <a:effectLst/>
              <a:uLnTx/>
              <a:uFillTx/>
              <a:latin typeface="Segoe" pitchFamily="34" charset="0"/>
              <a:ea typeface="+mn-ea"/>
              <a:cs typeface="+mn-cs"/>
            </a:endParaRPr>
          </a:p>
        </p:txBody>
      </p:sp>
      <p:sp>
        <p:nvSpPr>
          <p:cNvPr id="27" name="TextBox 26"/>
          <p:cNvSpPr txBox="1"/>
          <p:nvPr/>
        </p:nvSpPr>
        <p:spPr>
          <a:xfrm>
            <a:off x="3505200" y="1936375"/>
            <a:ext cx="2133600" cy="707886"/>
          </a:xfrm>
          <a:prstGeom prst="rect">
            <a:avLst/>
          </a:prstGeom>
          <a:noFill/>
        </p:spPr>
        <p:txBody>
          <a:bodyPr wrap="square" rtlCol="0">
            <a:spAutoFit/>
          </a:bodyPr>
          <a:lstStyle/>
          <a:p>
            <a:pPr algn="ctr" fontAlgn="base">
              <a:spcBef>
                <a:spcPct val="0"/>
              </a:spcBef>
              <a:spcAft>
                <a:spcPct val="0"/>
              </a:spcAft>
              <a:defRPr/>
            </a:pPr>
            <a:r>
              <a:rPr lang="en-US" sz="2000" b="1" dirty="0" smtClean="0">
                <a:solidFill>
                  <a:schemeClr val="bg1"/>
                </a:solidFill>
                <a:effectLst>
                  <a:outerShdw blurRad="38100" dist="38100" dir="2700000" algn="tl">
                    <a:srgbClr val="000000">
                      <a:alpha val="43137"/>
                    </a:srgbClr>
                  </a:outerShdw>
                </a:effectLst>
              </a:rPr>
              <a:t>Anywhere Access</a:t>
            </a:r>
          </a:p>
        </p:txBody>
      </p:sp>
      <p:sp>
        <p:nvSpPr>
          <p:cNvPr id="28" name="TextBox 27"/>
          <p:cNvSpPr txBox="1"/>
          <p:nvPr/>
        </p:nvSpPr>
        <p:spPr>
          <a:xfrm>
            <a:off x="6073140" y="1936375"/>
            <a:ext cx="2362200" cy="707886"/>
          </a:xfrm>
          <a:prstGeom prst="rect">
            <a:avLst/>
          </a:prstGeom>
          <a:noFill/>
        </p:spPr>
        <p:txBody>
          <a:bodyPr wrap="square" rtlCol="0">
            <a:spAutoFit/>
          </a:bodyPr>
          <a:lstStyle/>
          <a:p>
            <a:pPr algn="ctr" fontAlgn="base">
              <a:spcBef>
                <a:spcPct val="0"/>
              </a:spcBef>
              <a:spcAft>
                <a:spcPct val="0"/>
              </a:spcAft>
              <a:defRPr/>
            </a:pPr>
            <a:r>
              <a:rPr lang="en-US" sz="2000" b="1" smtClean="0">
                <a:solidFill>
                  <a:schemeClr val="bg1"/>
                </a:solidFill>
                <a:effectLst>
                  <a:outerShdw blurRad="38100" dist="38100" dir="2700000" algn="tl">
                    <a:srgbClr val="000000">
                      <a:alpha val="43137"/>
                    </a:srgbClr>
                  </a:outerShdw>
                </a:effectLst>
              </a:rPr>
              <a:t>Flexible and Reliable</a:t>
            </a:r>
            <a:endParaRPr lang="en-US" sz="2000" b="1" dirty="0" smtClean="0">
              <a:solidFill>
                <a:schemeClr val="bg1"/>
              </a:solidFill>
              <a:effectLst>
                <a:outerShdw blurRad="38100" dist="38100" dir="2700000" algn="tl">
                  <a:srgbClr val="000000">
                    <a:alpha val="43137"/>
                  </a:srgbClr>
                </a:outerShdw>
              </a:effectLst>
            </a:endParaRPr>
          </a:p>
        </p:txBody>
      </p:sp>
      <p:sp>
        <p:nvSpPr>
          <p:cNvPr id="29" name="TextBox 28"/>
          <p:cNvSpPr txBox="1"/>
          <p:nvPr/>
        </p:nvSpPr>
        <p:spPr>
          <a:xfrm>
            <a:off x="708660" y="1936375"/>
            <a:ext cx="2362200" cy="707886"/>
          </a:xfrm>
          <a:prstGeom prst="rect">
            <a:avLst/>
          </a:prstGeom>
          <a:noFill/>
        </p:spPr>
        <p:txBody>
          <a:bodyPr wrap="square" rtlCol="0">
            <a:spAutoFit/>
          </a:bodyPr>
          <a:lstStyle/>
          <a:p>
            <a:pPr algn="ctr" fontAlgn="base">
              <a:spcBef>
                <a:spcPct val="0"/>
              </a:spcBef>
              <a:spcAft>
                <a:spcPct val="0"/>
              </a:spcAft>
              <a:defRPr/>
            </a:pPr>
            <a:r>
              <a:rPr lang="en-US" sz="2000" b="1" smtClean="0">
                <a:solidFill>
                  <a:schemeClr val="bg1"/>
                </a:solidFill>
                <a:effectLst>
                  <a:outerShdw blurRad="38100" dist="38100" dir="2700000" algn="tl">
                    <a:srgbClr val="000000">
                      <a:alpha val="43137"/>
                    </a:srgbClr>
                  </a:outerShdw>
                </a:effectLst>
              </a:rPr>
              <a:t>Protection and Compliance</a:t>
            </a:r>
            <a:endParaRPr lang="en-US" sz="2000" b="1" dirty="0" smtClean="0">
              <a:solidFill>
                <a:schemeClr val="bg1"/>
              </a:solidFill>
              <a:effectLst>
                <a:outerShdw blurRad="38100" dist="38100" dir="2700000" algn="tl">
                  <a:srgbClr val="000000">
                    <a:alpha val="43137"/>
                  </a:srgbClr>
                </a:outerShdw>
              </a:effectLst>
            </a:endParaRPr>
          </a:p>
        </p:txBody>
      </p:sp>
      <p:sp>
        <p:nvSpPr>
          <p:cNvPr id="22" name="Title 21"/>
          <p:cNvSpPr>
            <a:spLocks noGrp="1"/>
          </p:cNvSpPr>
          <p:nvPr>
            <p:ph type="title"/>
          </p:nvPr>
        </p:nvSpPr>
        <p:spPr>
          <a:xfrm>
            <a:off x="381000" y="230188"/>
            <a:ext cx="8382000" cy="664797"/>
          </a:xfrm>
        </p:spPr>
        <p:txBody>
          <a:bodyPr/>
          <a:lstStyle/>
          <a:p>
            <a:r>
              <a:rPr lang="en-US" smtClean="0"/>
              <a:t>Exchange Server 2010</a:t>
            </a:r>
            <a:endParaRPr lang="en-US"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80999" y="2338755"/>
            <a:ext cx="8622323" cy="3080843"/>
          </a:xfrm>
        </p:spPr>
        <p:txBody>
          <a:bodyPr/>
          <a:lstStyle/>
          <a:p>
            <a:pPr>
              <a:buNone/>
            </a:pPr>
            <a:r>
              <a:rPr lang="en-US" sz="2200" b="1" dirty="0" smtClean="0"/>
              <a:t>Delivered in Exchange Server 2007</a:t>
            </a:r>
          </a:p>
          <a:p>
            <a:pPr marL="396875" indent="-396875" eaLnBrk="0" hangingPunct="0">
              <a:spcBef>
                <a:spcPts val="75"/>
              </a:spcBef>
              <a:buSzPct val="80000"/>
              <a:buBlip>
                <a:blip r:embed="rId3"/>
              </a:buBlip>
              <a:defRPr/>
            </a:pPr>
            <a:r>
              <a:rPr lang="en-US" sz="2400" dirty="0" smtClean="0"/>
              <a:t>On-premises and hosted protection from virus and spam</a:t>
            </a:r>
          </a:p>
          <a:p>
            <a:pPr marL="396875" indent="-396875" eaLnBrk="0" hangingPunct="0">
              <a:spcBef>
                <a:spcPts val="75"/>
              </a:spcBef>
              <a:buSzPct val="80000"/>
              <a:buBlip>
                <a:blip r:embed="rId3"/>
              </a:buBlip>
              <a:defRPr/>
            </a:pPr>
            <a:r>
              <a:rPr lang="en-US" sz="2400" dirty="0" smtClean="0"/>
              <a:t>Compliance to corporate and government regulations</a:t>
            </a:r>
          </a:p>
          <a:p>
            <a:pPr marL="396875" indent="-396875" eaLnBrk="0" hangingPunct="0">
              <a:spcBef>
                <a:spcPts val="75"/>
              </a:spcBef>
              <a:buSzPct val="80000"/>
              <a:buBlip>
                <a:blip r:embed="rId3"/>
              </a:buBlip>
              <a:defRPr/>
            </a:pPr>
            <a:r>
              <a:rPr lang="en-US" sz="2400" dirty="0" smtClean="0"/>
              <a:t>Mobile device security and management policies</a:t>
            </a:r>
            <a:br>
              <a:rPr lang="en-US" sz="2400" dirty="0" smtClean="0"/>
            </a:br>
            <a:endParaRPr lang="en-US" sz="2400" dirty="0" smtClean="0"/>
          </a:p>
          <a:p>
            <a:pPr>
              <a:buNone/>
            </a:pPr>
            <a:r>
              <a:rPr lang="en-US" sz="2200" b="1" dirty="0" smtClean="0"/>
              <a:t>Building on these Investments in Exchange Server 2010</a:t>
            </a:r>
          </a:p>
          <a:p>
            <a:pPr marL="396875" indent="-396875" eaLnBrk="0" hangingPunct="0">
              <a:spcBef>
                <a:spcPts val="75"/>
              </a:spcBef>
              <a:buSzPct val="80000"/>
              <a:buBlip>
                <a:blip r:embed="rId3"/>
              </a:buBlip>
              <a:defRPr/>
            </a:pPr>
            <a:r>
              <a:rPr lang="en-US" sz="2400" dirty="0" smtClean="0"/>
              <a:t>E-mail archiving and more powerful retention policies</a:t>
            </a:r>
          </a:p>
          <a:p>
            <a:pPr marL="396875" indent="-396875" eaLnBrk="0" hangingPunct="0">
              <a:spcBef>
                <a:spcPts val="75"/>
              </a:spcBef>
              <a:buSzPct val="80000"/>
              <a:buBlip>
                <a:blip r:embed="rId3"/>
              </a:buBlip>
              <a:defRPr/>
            </a:pPr>
            <a:r>
              <a:rPr lang="en-US" sz="2400" dirty="0" smtClean="0"/>
              <a:t>Automated rights management protection of e-mail</a:t>
            </a:r>
          </a:p>
          <a:p>
            <a:pPr marL="396875" indent="-396875" eaLnBrk="0" hangingPunct="0">
              <a:spcBef>
                <a:spcPts val="75"/>
              </a:spcBef>
              <a:buSzPct val="80000"/>
              <a:buBlip>
                <a:blip r:embed="rId3"/>
              </a:buBlip>
              <a:defRPr/>
            </a:pPr>
            <a:r>
              <a:rPr lang="en-US" sz="2400" dirty="0" smtClean="0"/>
              <a:t>Powerful multi-mailbox search UI for </a:t>
            </a:r>
            <a:r>
              <a:rPr lang="en-US" sz="2400" dirty="0" err="1" smtClean="0"/>
              <a:t>eDiscovery</a:t>
            </a:r>
            <a:endParaRPr lang="en-US" sz="2400" dirty="0" smtClean="0"/>
          </a:p>
        </p:txBody>
      </p:sp>
      <p:sp>
        <p:nvSpPr>
          <p:cNvPr id="14" name="Rounded Rectangle 13"/>
          <p:cNvSpPr/>
          <p:nvPr/>
        </p:nvSpPr>
        <p:spPr bwMode="auto">
          <a:xfrm>
            <a:off x="-208344" y="1182239"/>
            <a:ext cx="9560688" cy="882953"/>
          </a:xfrm>
          <a:prstGeom prst="roundRect">
            <a:avLst>
              <a:gd name="adj" fmla="val 9033"/>
            </a:avLst>
          </a:prstGeom>
          <a:gradFill>
            <a:gsLst>
              <a:gs pos="0">
                <a:schemeClr val="accent2"/>
              </a:gs>
              <a:gs pos="80000">
                <a:schemeClr val="accent2"/>
              </a:gs>
              <a:gs pos="100000">
                <a:schemeClr val="accent2"/>
              </a:gs>
            </a:gsLst>
          </a:gra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182880" tIns="45718" rIns="182880" bIns="45718" numCol="1" rtlCol="0" anchor="ctr" anchorCtr="0" compatLnSpc="1">
            <a:prstTxWarp prst="textNoShape">
              <a:avLst/>
            </a:prstTxWarp>
          </a:bodyPr>
          <a:lstStyle/>
          <a:p>
            <a:pPr algn="ctr" defTabSz="914099"/>
            <a:r>
              <a:rPr lang="en-US" sz="2400" dirty="0" smtClean="0">
                <a:solidFill>
                  <a:srgbClr val="FFFFFF"/>
                </a:solidFill>
                <a:effectLst>
                  <a:outerShdw blurRad="38100" dist="38100" dir="2700000" algn="tl">
                    <a:srgbClr val="000000">
                      <a:alpha val="43137"/>
                    </a:srgbClr>
                  </a:outerShdw>
                </a:effectLst>
                <a:latin typeface="Segoe" pitchFamily="34" charset="0"/>
              </a:rPr>
              <a:t>Achieve increased IT governance compliance with advanced tools to protect communications and manage the infrastructure</a:t>
            </a:r>
          </a:p>
        </p:txBody>
      </p:sp>
      <p:sp>
        <p:nvSpPr>
          <p:cNvPr id="5" name="Title 4"/>
          <p:cNvSpPr>
            <a:spLocks noGrp="1"/>
          </p:cNvSpPr>
          <p:nvPr>
            <p:ph type="title"/>
          </p:nvPr>
        </p:nvSpPr>
        <p:spPr/>
        <p:txBody>
          <a:bodyPr/>
          <a:lstStyle/>
          <a:p>
            <a:r>
              <a:rPr dirty="0" smtClean="0">
                <a:solidFill>
                  <a:schemeClr val="accent1"/>
                </a:solidFill>
                <a:effectLst>
                  <a:outerShdw blurRad="38100" dist="38100" dir="2700000" algn="tl">
                    <a:srgbClr val="000000">
                      <a:alpha val="43137"/>
                    </a:srgbClr>
                  </a:outerShdw>
                </a:effectLst>
              </a:rPr>
              <a:t>1. Protection </a:t>
            </a:r>
            <a:r>
              <a:rPr dirty="0" smtClean="0">
                <a:solidFill>
                  <a:schemeClr val="accent1"/>
                </a:solidFill>
                <a:effectLst>
                  <a:outerShdw blurRad="38100" dist="38100" dir="2700000" algn="tl">
                    <a:srgbClr val="000000">
                      <a:alpha val="43137"/>
                    </a:srgbClr>
                  </a:outerShdw>
                </a:effectLst>
              </a:rPr>
              <a:t>and Compliance</a:t>
            </a:r>
            <a:endParaRPr lang="en-US" dirty="0">
              <a:solidFill>
                <a:schemeClr val="accent1"/>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dissolve">
                                      <p:cBhvr>
                                        <p:cTn id="10" dur="500"/>
                                        <p:tgtEl>
                                          <p:spTgt spid="7">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dissolve">
                                      <p:cBhvr>
                                        <p:cTn id="13" dur="500"/>
                                        <p:tgtEl>
                                          <p:spTgt spid="7">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7">
                                            <p:txEl>
                                              <p:pRg st="3" end="3"/>
                                            </p:txEl>
                                          </p:spTgt>
                                        </p:tgtEl>
                                        <p:attrNameLst>
                                          <p:attrName>style.visibility</p:attrName>
                                        </p:attrNameLst>
                                      </p:cBhvr>
                                      <p:to>
                                        <p:strVal val="visible"/>
                                      </p:to>
                                    </p:set>
                                    <p:animEffect transition="in" filter="dissolve">
                                      <p:cBhvr>
                                        <p:cTn id="16" dur="500"/>
                                        <p:tgtEl>
                                          <p:spTgt spid="7">
                                            <p:txEl>
                                              <p:pRg st="3" end="3"/>
                                            </p:txEl>
                                          </p:spTgt>
                                        </p:tgtEl>
                                      </p:cBhvr>
                                    </p:animEffect>
                                  </p:childTnLst>
                                </p:cTn>
                              </p:par>
                            </p:childTnLst>
                          </p:cTn>
                        </p:par>
                        <p:par>
                          <p:cTn id="17" fill="hold">
                            <p:stCondLst>
                              <p:cond delay="500"/>
                            </p:stCondLst>
                            <p:childTnLst>
                              <p:par>
                                <p:cTn id="18" presetID="9" presetClass="entr" presetSubtype="0" fill="hold" nodeType="afterEffect">
                                  <p:stCondLst>
                                    <p:cond delay="0"/>
                                  </p:stCondLst>
                                  <p:childTnLst>
                                    <p:set>
                                      <p:cBhvr>
                                        <p:cTn id="19" dur="1" fill="hold">
                                          <p:stCondLst>
                                            <p:cond delay="0"/>
                                          </p:stCondLst>
                                        </p:cTn>
                                        <p:tgtEl>
                                          <p:spTgt spid="7">
                                            <p:txEl>
                                              <p:pRg st="4" end="4"/>
                                            </p:txEl>
                                          </p:spTgt>
                                        </p:tgtEl>
                                        <p:attrNameLst>
                                          <p:attrName>style.visibility</p:attrName>
                                        </p:attrNameLst>
                                      </p:cBhvr>
                                      <p:to>
                                        <p:strVal val="visible"/>
                                      </p:to>
                                    </p:set>
                                    <p:animEffect transition="in" filter="dissolve">
                                      <p:cBhvr>
                                        <p:cTn id="20" dur="500"/>
                                        <p:tgtEl>
                                          <p:spTgt spid="7">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animEffect transition="in" filter="dissolve">
                                      <p:cBhvr>
                                        <p:cTn id="23" dur="500"/>
                                        <p:tgtEl>
                                          <p:spTgt spid="7">
                                            <p:txEl>
                                              <p:pRg st="6" end="6"/>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7">
                                            <p:txEl>
                                              <p:pRg st="5" end="5"/>
                                            </p:txEl>
                                          </p:spTgt>
                                        </p:tgtEl>
                                        <p:attrNameLst>
                                          <p:attrName>style.visibility</p:attrName>
                                        </p:attrNameLst>
                                      </p:cBhvr>
                                      <p:to>
                                        <p:strVal val="visible"/>
                                      </p:to>
                                    </p:set>
                                    <p:animEffect transition="in" filter="dissolve">
                                      <p:cBhvr>
                                        <p:cTn id="26" dur="500"/>
                                        <p:tgtEl>
                                          <p:spTgt spid="7">
                                            <p:txEl>
                                              <p:pRg st="5" end="5"/>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animEffect transition="in" filter="dissolve">
                                      <p:cBhvr>
                                        <p:cTn id="29"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E-mail Archiving</a:t>
            </a:r>
            <a:endParaRPr lang="en-US" dirty="0"/>
          </a:p>
        </p:txBody>
      </p:sp>
      <p:sp>
        <p:nvSpPr>
          <p:cNvPr id="4" name="Text Placeholder 2"/>
          <p:cNvSpPr txBox="1">
            <a:spLocks/>
          </p:cNvSpPr>
          <p:nvPr/>
        </p:nvSpPr>
        <p:spPr>
          <a:xfrm>
            <a:off x="233428" y="1027586"/>
            <a:ext cx="4951130" cy="997196"/>
          </a:xfrm>
          <a:prstGeom prst="rect">
            <a:avLst/>
          </a:prstGeom>
        </p:spPr>
        <p:txBody>
          <a:bodyPr vert="horz" wrap="square" lIns="0" tIns="0" rIns="0" bIns="0" rtlCol="0">
            <a:spAutoFit/>
          </a:bodyPr>
          <a:lstStyle/>
          <a:p>
            <a:pPr marL="396875" lvl="0" indent="-396875">
              <a:lnSpc>
                <a:spcPct val="90000"/>
              </a:lnSpc>
              <a:spcBef>
                <a:spcPct val="20000"/>
              </a:spcBef>
              <a:defRPr/>
            </a:pPr>
            <a:r>
              <a:rPr lang="en-US" sz="2400" i="1" dirty="0" smtClean="0">
                <a:effectLst>
                  <a:outerShdw blurRad="38100" dist="38100" dir="2700000" algn="tl">
                    <a:srgbClr val="000000">
                      <a:alpha val="43137"/>
                    </a:srgbClr>
                  </a:outerShdw>
                </a:effectLst>
              </a:rPr>
              <a:t>Better Manage Mail in an Integrated Archive While Maintaining a Familiar User Experience</a:t>
            </a:r>
            <a:endParaRPr kumimoji="0" lang="en-US" sz="24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endParaRPr>
          </a:p>
        </p:txBody>
      </p:sp>
      <p:sp>
        <p:nvSpPr>
          <p:cNvPr id="14" name="TextBox 13"/>
          <p:cNvSpPr txBox="1"/>
          <p:nvPr/>
        </p:nvSpPr>
        <p:spPr>
          <a:xfrm>
            <a:off x="2743200" y="2895600"/>
            <a:ext cx="1828800" cy="923330"/>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effectLst>
                  <a:glow rad="101600">
                    <a:schemeClr val="bg1">
                      <a:lumMod val="95000"/>
                      <a:lumOff val="5000"/>
                      <a:alpha val="60000"/>
                    </a:schemeClr>
                  </a:glow>
                </a:effectLst>
              </a:rPr>
              <a:t>Drag and drop PSTs directly into the archive….</a:t>
            </a:r>
          </a:p>
        </p:txBody>
      </p:sp>
      <p:pic>
        <p:nvPicPr>
          <p:cNvPr id="17" name="Picture 3"/>
          <p:cNvPicPr>
            <a:picLocks noChangeAspect="1" noChangeArrowheads="1"/>
          </p:cNvPicPr>
          <p:nvPr/>
        </p:nvPicPr>
        <p:blipFill>
          <a:blip r:embed="rId3" cstate="email"/>
          <a:srcRect/>
          <a:stretch>
            <a:fillRect/>
          </a:stretch>
        </p:blipFill>
        <p:spPr bwMode="auto">
          <a:xfrm>
            <a:off x="533400" y="2286000"/>
            <a:ext cx="2066925" cy="1905000"/>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cxnSp>
        <p:nvCxnSpPr>
          <p:cNvPr id="9" name="Straight Arrow Connector 8"/>
          <p:cNvCxnSpPr/>
          <p:nvPr/>
        </p:nvCxnSpPr>
        <p:spPr>
          <a:xfrm flipV="1">
            <a:off x="2286000" y="3125788"/>
            <a:ext cx="533400" cy="227012"/>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rot="16200000" flipH="1">
            <a:off x="5372100" y="4381500"/>
            <a:ext cx="1905000" cy="6096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pic>
        <p:nvPicPr>
          <p:cNvPr id="12" name="Picture 5"/>
          <p:cNvPicPr>
            <a:picLocks noChangeAspect="1" noChangeArrowheads="1"/>
          </p:cNvPicPr>
          <p:nvPr/>
        </p:nvPicPr>
        <p:blipFill>
          <a:blip r:embed="rId4" cstate="print"/>
          <a:srcRect/>
          <a:stretch>
            <a:fillRect/>
          </a:stretch>
        </p:blipFill>
        <p:spPr bwMode="auto">
          <a:xfrm>
            <a:off x="330200" y="4419600"/>
            <a:ext cx="2530550" cy="1524000"/>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21" name="TextBox 20"/>
          <p:cNvSpPr txBox="1"/>
          <p:nvPr/>
        </p:nvSpPr>
        <p:spPr>
          <a:xfrm>
            <a:off x="3149600" y="4495800"/>
            <a:ext cx="1295400" cy="923330"/>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effectLst>
                  <a:glow rad="101600">
                    <a:schemeClr val="bg1">
                      <a:lumMod val="95000"/>
                      <a:lumOff val="5000"/>
                      <a:alpha val="60000"/>
                    </a:schemeClr>
                  </a:glow>
                </a:effectLst>
              </a:rPr>
              <a:t>…apply a retention policy….</a:t>
            </a:r>
          </a:p>
        </p:txBody>
      </p:sp>
      <p:cxnSp>
        <p:nvCxnSpPr>
          <p:cNvPr id="22" name="Straight Arrow Connector 21"/>
          <p:cNvCxnSpPr/>
          <p:nvPr/>
        </p:nvCxnSpPr>
        <p:spPr>
          <a:xfrm>
            <a:off x="1397000" y="4724400"/>
            <a:ext cx="1752600" cy="1588"/>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pic>
        <p:nvPicPr>
          <p:cNvPr id="25" name="Picture 3"/>
          <p:cNvPicPr>
            <a:picLocks noChangeAspect="1" noChangeArrowheads="1"/>
          </p:cNvPicPr>
          <p:nvPr/>
        </p:nvPicPr>
        <p:blipFill>
          <a:blip r:embed="rId5" cstate="email"/>
          <a:srcRect/>
          <a:stretch>
            <a:fillRect/>
          </a:stretch>
        </p:blipFill>
        <p:spPr bwMode="auto">
          <a:xfrm>
            <a:off x="6629400" y="2362200"/>
            <a:ext cx="2269972" cy="2686299"/>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pic>
        <p:nvPicPr>
          <p:cNvPr id="26" name="Picture 3"/>
          <p:cNvPicPr>
            <a:picLocks noChangeAspect="1" noChangeArrowheads="1"/>
          </p:cNvPicPr>
          <p:nvPr/>
        </p:nvPicPr>
        <p:blipFill>
          <a:blip r:embed="rId6" cstate="print"/>
          <a:srcRect/>
          <a:stretch>
            <a:fillRect/>
          </a:stretch>
        </p:blipFill>
        <p:spPr bwMode="auto">
          <a:xfrm>
            <a:off x="4495800" y="2362200"/>
            <a:ext cx="2189760" cy="3562350"/>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cxnSp>
        <p:nvCxnSpPr>
          <p:cNvPr id="29" name="Straight Arrow Connector 28"/>
          <p:cNvCxnSpPr/>
          <p:nvPr/>
        </p:nvCxnSpPr>
        <p:spPr>
          <a:xfrm rot="16200000" flipH="1">
            <a:off x="5372100" y="4381500"/>
            <a:ext cx="1828800" cy="5334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248400" y="5562600"/>
            <a:ext cx="2590800"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effectLst>
                  <a:glow rad="101600">
                    <a:schemeClr val="bg1">
                      <a:lumMod val="95000"/>
                      <a:lumOff val="5000"/>
                      <a:alpha val="60000"/>
                    </a:schemeClr>
                  </a:glow>
                </a:effectLst>
              </a:rPr>
              <a:t>…or set folders to </a:t>
            </a:r>
            <a:r>
              <a:rPr lang="en-US" smtClean="0">
                <a:effectLst>
                  <a:glow rad="101600">
                    <a:schemeClr val="bg1">
                      <a:lumMod val="95000"/>
                      <a:lumOff val="5000"/>
                      <a:alpha val="60000"/>
                    </a:schemeClr>
                  </a:glow>
                </a:effectLst>
              </a:rPr>
              <a:t>archive automatically</a:t>
            </a:r>
            <a:r>
              <a:rPr lang="en-US" dirty="0" smtClean="0">
                <a:effectLst>
                  <a:glow rad="101600">
                    <a:schemeClr val="bg1">
                      <a:lumMod val="95000"/>
                      <a:lumOff val="5000"/>
                      <a:alpha val="60000"/>
                    </a:schemeClr>
                  </a:glow>
                </a:effectLst>
              </a:rPr>
              <a:t>…</a:t>
            </a:r>
            <a:endParaRPr lang="en-US" dirty="0">
              <a:effectLst>
                <a:glow rad="101600">
                  <a:schemeClr val="bg1">
                    <a:lumMod val="95000"/>
                    <a:lumOff val="5000"/>
                    <a:alpha val="60000"/>
                  </a:schemeClr>
                </a:glow>
              </a:effectLst>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p:cNvPicPr>
            <a:picLocks noChangeAspect="1" noChangeArrowheads="1"/>
          </p:cNvPicPr>
          <p:nvPr/>
        </p:nvPicPr>
        <p:blipFill>
          <a:blip r:embed="rId3"/>
          <a:stretch>
            <a:fillRect/>
          </a:stretch>
        </p:blipFill>
        <p:spPr bwMode="auto">
          <a:xfrm>
            <a:off x="384793" y="1389699"/>
            <a:ext cx="4085580" cy="3026942"/>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sp>
        <p:nvSpPr>
          <p:cNvPr id="2" name="Title 1"/>
          <p:cNvSpPr>
            <a:spLocks noGrp="1"/>
          </p:cNvSpPr>
          <p:nvPr>
            <p:ph type="title"/>
          </p:nvPr>
        </p:nvSpPr>
        <p:spPr/>
        <p:txBody>
          <a:bodyPr/>
          <a:lstStyle/>
          <a:p>
            <a:r>
              <a:rPr smtClean="0"/>
              <a:t>E-mail Archiving</a:t>
            </a:r>
            <a:endParaRPr lang="en-US" dirty="0"/>
          </a:p>
        </p:txBody>
      </p:sp>
      <p:sp>
        <p:nvSpPr>
          <p:cNvPr id="4" name="Text Placeholder 2"/>
          <p:cNvSpPr txBox="1">
            <a:spLocks/>
          </p:cNvSpPr>
          <p:nvPr/>
        </p:nvSpPr>
        <p:spPr>
          <a:xfrm>
            <a:off x="268940" y="936811"/>
            <a:ext cx="8610600" cy="276999"/>
          </a:xfrm>
          <a:prstGeom prst="rect">
            <a:avLst/>
          </a:prstGeom>
        </p:spPr>
        <p:txBody>
          <a:bodyPr vert="horz" wrap="square" lIns="0" tIns="0" rIns="0" bIns="0" rtlCol="0">
            <a:spAutoFit/>
          </a:bodyPr>
          <a:lstStyle/>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2000" i="1" noProof="0" dirty="0" smtClean="0">
                <a:effectLst>
                  <a:outerShdw blurRad="38100" dist="38100" dir="2700000" algn="tl">
                    <a:srgbClr val="000000">
                      <a:alpha val="43137"/>
                    </a:srgbClr>
                  </a:outerShdw>
                </a:effectLst>
              </a:rPr>
              <a:t>Apply Granular Per Message and Per Folder Policies as well as Legal Hold</a:t>
            </a:r>
            <a:endParaRPr kumimoji="0" lang="en-US" sz="20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endParaRPr>
          </a:p>
        </p:txBody>
      </p:sp>
      <p:sp>
        <p:nvSpPr>
          <p:cNvPr id="8" name="TextBox 7"/>
          <p:cNvSpPr txBox="1"/>
          <p:nvPr/>
        </p:nvSpPr>
        <p:spPr>
          <a:xfrm>
            <a:off x="5233857" y="1578224"/>
            <a:ext cx="1981199"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effectLst>
                  <a:glow rad="101600">
                    <a:schemeClr val="bg1">
                      <a:lumMod val="95000"/>
                      <a:lumOff val="5000"/>
                      <a:alpha val="60000"/>
                    </a:schemeClr>
                  </a:glow>
                </a:effectLst>
              </a:rPr>
              <a:t>Policy Drop Down in Ribbon</a:t>
            </a:r>
            <a:endParaRPr lang="en-US" dirty="0">
              <a:effectLst>
                <a:glow rad="101600">
                  <a:schemeClr val="bg1">
                    <a:lumMod val="95000"/>
                    <a:lumOff val="5000"/>
                    <a:alpha val="60000"/>
                  </a:schemeClr>
                </a:glow>
              </a:effectLst>
            </a:endParaRPr>
          </a:p>
        </p:txBody>
      </p:sp>
      <p:cxnSp>
        <p:nvCxnSpPr>
          <p:cNvPr id="9" name="Straight Arrow Connector 8"/>
          <p:cNvCxnSpPr>
            <a:endCxn id="8" idx="1"/>
          </p:cNvCxnSpPr>
          <p:nvPr/>
        </p:nvCxnSpPr>
        <p:spPr>
          <a:xfrm flipV="1">
            <a:off x="2448054" y="1901390"/>
            <a:ext cx="2785803" cy="203932"/>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5300764" y="2685911"/>
            <a:ext cx="2438400"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effectLst>
                  <a:glow rad="101600">
                    <a:schemeClr val="bg1">
                      <a:lumMod val="95000"/>
                      <a:lumOff val="5000"/>
                      <a:alpha val="60000"/>
                    </a:schemeClr>
                  </a:glow>
                </a:effectLst>
              </a:rPr>
              <a:t>Message expiration time in view</a:t>
            </a:r>
          </a:p>
        </p:txBody>
      </p:sp>
      <p:cxnSp>
        <p:nvCxnSpPr>
          <p:cNvPr id="15" name="Straight Arrow Connector 14"/>
          <p:cNvCxnSpPr>
            <a:endCxn id="14" idx="1"/>
          </p:cNvCxnSpPr>
          <p:nvPr/>
        </p:nvCxnSpPr>
        <p:spPr>
          <a:xfrm flipV="1">
            <a:off x="4218238" y="3009077"/>
            <a:ext cx="1082526" cy="420953"/>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6625" y="4714875"/>
            <a:ext cx="5667375" cy="21431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E-mail Archiving</a:t>
            </a:r>
            <a:endParaRPr lang="en-US" dirty="0"/>
          </a:p>
        </p:txBody>
      </p:sp>
      <p:sp>
        <p:nvSpPr>
          <p:cNvPr id="4" name="Text Placeholder 2"/>
          <p:cNvSpPr txBox="1">
            <a:spLocks/>
          </p:cNvSpPr>
          <p:nvPr/>
        </p:nvSpPr>
        <p:spPr>
          <a:xfrm>
            <a:off x="268940" y="1143000"/>
            <a:ext cx="8610600" cy="664797"/>
          </a:xfrm>
          <a:prstGeom prst="rect">
            <a:avLst/>
          </a:prstGeom>
        </p:spPr>
        <p:txBody>
          <a:bodyPr vert="horz" wrap="square" lIns="0" tIns="0" rIns="0" bIns="0" rtlCol="0">
            <a:spAutoFit/>
          </a:bodyPr>
          <a:lstStyle/>
          <a:p>
            <a:pPr marL="396875" marR="0" lvl="0" indent="-396875" algn="ctr" defTabSz="914363" rtl="0" eaLnBrk="1" fontAlgn="auto" latinLnBrk="0" hangingPunct="1">
              <a:lnSpc>
                <a:spcPct val="90000"/>
              </a:lnSpc>
              <a:spcBef>
                <a:spcPct val="20000"/>
              </a:spcBef>
              <a:spcAft>
                <a:spcPts val="0"/>
              </a:spcAft>
              <a:buClrTx/>
              <a:buSzTx/>
              <a:buFontTx/>
              <a:buNone/>
              <a:tabLst/>
              <a:defRPr/>
            </a:pPr>
            <a:r>
              <a:rPr lang="en-US" sz="2400" i="1" dirty="0" smtClean="0">
                <a:effectLst>
                  <a:outerShdw blurRad="38100" dist="38100" dir="2700000" algn="tl">
                    <a:srgbClr val="000000">
                      <a:alpha val="43137"/>
                    </a:srgbClr>
                  </a:outerShdw>
                </a:effectLst>
              </a:rPr>
              <a:t>Compliance Officers now can easily conduct </a:t>
            </a:r>
            <a:br>
              <a:rPr lang="en-US" sz="2400" i="1" dirty="0" smtClean="0">
                <a:effectLst>
                  <a:outerShdw blurRad="38100" dist="38100" dir="2700000" algn="tl">
                    <a:srgbClr val="000000">
                      <a:alpha val="43137"/>
                    </a:srgbClr>
                  </a:outerShdw>
                </a:effectLst>
              </a:rPr>
            </a:br>
            <a:r>
              <a:rPr lang="en-US" sz="2400" i="1" dirty="0" smtClean="0">
                <a:effectLst>
                  <a:outerShdw blurRad="38100" dist="38100" dir="2700000" algn="tl">
                    <a:srgbClr val="000000">
                      <a:alpha val="43137"/>
                    </a:srgbClr>
                  </a:outerShdw>
                </a:effectLst>
              </a:rPr>
              <a:t>Multi-Mailbox Searches</a:t>
            </a:r>
            <a:endParaRPr kumimoji="0" lang="en-US" sz="2400" b="0" i="1"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endParaRPr>
          </a:p>
        </p:txBody>
      </p:sp>
      <p:pic>
        <p:nvPicPr>
          <p:cNvPr id="6" name="Content Placeholder 3" descr="OutspacedDiscovery10.png"/>
          <p:cNvPicPr>
            <a:picLocks noChangeAspect="1"/>
          </p:cNvPicPr>
          <p:nvPr/>
        </p:nvPicPr>
        <p:blipFill>
          <a:blip r:embed="rId3" cstate="print"/>
          <a:stretch>
            <a:fillRect/>
          </a:stretch>
        </p:blipFill>
        <p:spPr>
          <a:xfrm>
            <a:off x="685800" y="2277070"/>
            <a:ext cx="5661180" cy="3144281"/>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pic>
        <p:nvPicPr>
          <p:cNvPr id="7" name="Content Placeholder 3" descr="SearchFormAll01.png"/>
          <p:cNvPicPr>
            <a:picLocks noChangeAspect="1"/>
          </p:cNvPicPr>
          <p:nvPr/>
        </p:nvPicPr>
        <p:blipFill>
          <a:blip r:embed="rId4"/>
          <a:stretch>
            <a:fillRect/>
          </a:stretch>
        </p:blipFill>
        <p:spPr>
          <a:xfrm>
            <a:off x="5359089" y="2886670"/>
            <a:ext cx="3058782" cy="3486687"/>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cxnSp>
        <p:nvCxnSpPr>
          <p:cNvPr id="9" name="Straight Arrow Connector 8"/>
          <p:cNvCxnSpPr/>
          <p:nvPr/>
        </p:nvCxnSpPr>
        <p:spPr>
          <a:xfrm rot="10800000" flipV="1">
            <a:off x="4267200" y="5172670"/>
            <a:ext cx="1143000" cy="3810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6328228" y="2200870"/>
            <a:ext cx="2946400"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effectLst>
                  <a:glow rad="101600">
                    <a:schemeClr val="bg1">
                      <a:lumMod val="95000"/>
                      <a:lumOff val="5000"/>
                      <a:alpha val="60000"/>
                    </a:schemeClr>
                  </a:glow>
                </a:effectLst>
              </a:rPr>
              <a:t>New User Friendly Search</a:t>
            </a:r>
            <a:endParaRPr lang="en-US" dirty="0">
              <a:effectLst>
                <a:glow rad="101600">
                  <a:schemeClr val="bg1">
                    <a:lumMod val="95000"/>
                    <a:lumOff val="5000"/>
                    <a:alpha val="60000"/>
                  </a:schemeClr>
                </a:glow>
              </a:effectLst>
            </a:endParaRPr>
          </a:p>
        </p:txBody>
      </p:sp>
      <p:cxnSp>
        <p:nvCxnSpPr>
          <p:cNvPr id="11" name="Straight Arrow Connector 10"/>
          <p:cNvCxnSpPr/>
          <p:nvPr/>
        </p:nvCxnSpPr>
        <p:spPr>
          <a:xfrm flipV="1">
            <a:off x="5845628" y="2581870"/>
            <a:ext cx="457200" cy="227012"/>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rot="5400000">
            <a:off x="4072235" y="3919835"/>
            <a:ext cx="1609130" cy="1524000"/>
          </a:xfrm>
          <a:prstGeom prst="straightConnector1">
            <a:avLst/>
          </a:prstGeom>
          <a:ln cap="flat" cmpd="sng">
            <a:solidFill>
              <a:srgbClr val="FFC000"/>
            </a:solidFill>
            <a:headEnd type="triangle" w="med" len="med"/>
            <a:tailEnd type="none" w="med" len="med"/>
          </a:ln>
          <a:effectLst>
            <a:outerShdw blurRad="50800" dist="381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676400" y="5477470"/>
            <a:ext cx="2590800"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dirty="0" smtClean="0">
                <a:effectLst>
                  <a:glow rad="101600">
                    <a:schemeClr val="bg1">
                      <a:lumMod val="95000"/>
                      <a:lumOff val="5000"/>
                      <a:alpha val="60000"/>
                    </a:schemeClr>
                  </a:glow>
                </a:effectLst>
              </a:rPr>
              <a:t>Easily Refine and Target Search</a:t>
            </a:r>
            <a:endParaRPr lang="en-US" dirty="0">
              <a:effectLst>
                <a:glow rad="101600">
                  <a:schemeClr val="bg1">
                    <a:lumMod val="95000"/>
                    <a:lumOff val="5000"/>
                    <a:alpha val="60000"/>
                  </a:schemeClr>
                </a:glow>
              </a:effectLst>
            </a:endParaRPr>
          </a:p>
        </p:txBody>
      </p:sp>
    </p:spTree>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ICTUREPATH" val="GROUP_HIR-MAN COPY 2.PNG"/>
  <p:tag name="PSDSOURCE" val="C:\Projects\MBS\Microsoft Guidelines\Partner Ready\Partner Ready Photos\send_HiRes\"/>
  <p:tag name="PSDSOURCELAYER" val="Man copy 2"/>
</p:tagLst>
</file>

<file path=ppt/theme/theme1.xml><?xml version="1.0" encoding="utf-8"?>
<a:theme xmlns:a="http://schemas.openxmlformats.org/drawingml/2006/main" name="E14 Airlift Theme 2">
  <a:themeElements>
    <a:clrScheme name="7-00270 Server ID 2">
      <a:dk1>
        <a:srgbClr val="000000"/>
      </a:dk1>
      <a:lt1>
        <a:srgbClr val="FFFFFF"/>
      </a:lt1>
      <a:dk2>
        <a:srgbClr val="050595"/>
      </a:dk2>
      <a:lt2>
        <a:srgbClr val="FFFF99"/>
      </a:lt2>
      <a:accent1>
        <a:srgbClr val="FFA514"/>
      </a:accent1>
      <a:accent2>
        <a:srgbClr val="5082B9"/>
      </a:accent2>
      <a:accent3>
        <a:srgbClr val="64BE46"/>
      </a:accent3>
      <a:accent4>
        <a:srgbClr val="D70023"/>
      </a:accent4>
      <a:accent5>
        <a:srgbClr val="F3E207"/>
      </a:accent5>
      <a:accent6>
        <a:srgbClr val="691987"/>
      </a:accent6>
      <a:hlink>
        <a:srgbClr val="FFA514"/>
      </a:hlink>
      <a:folHlink>
        <a:srgbClr val="7DDDFF"/>
      </a:folHlink>
    </a:clrScheme>
    <a:fontScheme name="Blue-Purple TT">
      <a:majorFont>
        <a:latin typeface="Segoe"/>
        <a:ea typeface=""/>
        <a:cs typeface=""/>
      </a:majorFont>
      <a:minorFont>
        <a:latin typeface="Sego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accent1">
                <a:lumMod val="50000"/>
              </a:schemeClr>
            </a:gs>
            <a:gs pos="80000">
              <a:schemeClr val="accent1"/>
            </a:gs>
            <a:gs pos="100000">
              <a:schemeClr val="accent1"/>
            </a:gs>
          </a:gsLst>
        </a:gradFill>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err="1" smtClean="0">
            <a:solidFill>
              <a:schemeClr val="bg1"/>
            </a:solidFill>
            <a:effectLst>
              <a:outerShdw blurRad="38100" dist="38100" dir="2700000" algn="tl">
                <a:srgbClr val="000000">
                  <a:alpha val="43137"/>
                </a:srgbClr>
              </a:outerShdw>
            </a:effectLst>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noFill/>
      </a:spPr>
      <a:bodyPr wrap="square" rtlCol="0">
        <a:spAutoFit/>
      </a:bodyPr>
      <a:lstStyle>
        <a:defPPr>
          <a:defRPr sz="2400" dirty="0" err="1" smtClean="0"/>
        </a:defPPr>
      </a:lstStyle>
    </a:txDef>
  </a:objectDefaults>
  <a:extraClrSchemeLst/>
</a:theme>
</file>

<file path=ppt/theme/theme2.xml><?xml version="1.0" encoding="utf-8"?>
<a:theme xmlns:a="http://schemas.openxmlformats.org/drawingml/2006/main" name="E14_Planning-Sizing_0.4">
  <a:themeElements>
    <a:clrScheme name="7-00270 Server ID 2">
      <a:dk1>
        <a:srgbClr val="000000"/>
      </a:dk1>
      <a:lt1>
        <a:srgbClr val="FFFFFF"/>
      </a:lt1>
      <a:dk2>
        <a:srgbClr val="050595"/>
      </a:dk2>
      <a:lt2>
        <a:srgbClr val="FFFF99"/>
      </a:lt2>
      <a:accent1>
        <a:srgbClr val="FFA514"/>
      </a:accent1>
      <a:accent2>
        <a:srgbClr val="5082B9"/>
      </a:accent2>
      <a:accent3>
        <a:srgbClr val="64BE46"/>
      </a:accent3>
      <a:accent4>
        <a:srgbClr val="D70023"/>
      </a:accent4>
      <a:accent5>
        <a:srgbClr val="F3E207"/>
      </a:accent5>
      <a:accent6>
        <a:srgbClr val="691987"/>
      </a:accent6>
      <a:hlink>
        <a:srgbClr val="FFA514"/>
      </a:hlink>
      <a:folHlink>
        <a:srgbClr val="7DDDFF"/>
      </a:folHlink>
    </a:clrScheme>
    <a:fontScheme name="Blue-Purple TT">
      <a:majorFont>
        <a:latin typeface="Segoe"/>
        <a:ea typeface=""/>
        <a:cs typeface=""/>
      </a:majorFont>
      <a:minorFont>
        <a:latin typeface="Sego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accent1">
                <a:lumMod val="50000"/>
              </a:schemeClr>
            </a:gs>
            <a:gs pos="80000">
              <a:schemeClr val="accent1"/>
            </a:gs>
            <a:gs pos="100000">
              <a:schemeClr val="accent1"/>
            </a:gs>
          </a:gsLst>
        </a:gradFill>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err="1" smtClean="0">
            <a:solidFill>
              <a:schemeClr val="bg1"/>
            </a:solidFill>
            <a:effectLst>
              <a:outerShdw blurRad="38100" dist="38100" dir="2700000" algn="tl">
                <a:srgbClr val="000000">
                  <a:alpha val="43137"/>
                </a:srgbClr>
              </a:outerShdw>
            </a:effectLst>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noFill/>
      </a:spPr>
      <a:bodyPr wrap="square" rtlCol="0">
        <a:spAutoFit/>
      </a:bodyPr>
      <a:lstStyle>
        <a:defPPr>
          <a:defRPr sz="2400" dirty="0" err="1" smtClean="0"/>
        </a:defPPr>
      </a:lstStyle>
    </a:txDef>
  </a:objectDefaults>
  <a:extraClrSchemeLst/>
</a:theme>
</file>

<file path=ppt/theme/theme3.xml><?xml version="1.0" encoding="utf-8"?>
<a:theme xmlns:a="http://schemas.openxmlformats.org/drawingml/2006/main" name="1_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A19A1825F594C41B095099A30DBA18A" ma:contentTypeVersion="0" ma:contentTypeDescription="Create a new document." ma:contentTypeScope="" ma:versionID="7339af1ad1d9ec02f281ef055bff28c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D275A2-8352-4608-BFA5-123DFF93592E}">
  <ds:schemaRefs>
    <ds:schemaRef ds:uri="http://schemas.openxmlformats.org/package/2006/metadata/core-properties"/>
    <ds:schemaRef ds:uri="http://purl.org/dc/terms/"/>
    <ds:schemaRef ds:uri="http://www.w3.org/XML/1998/namespace"/>
    <ds:schemaRef ds:uri="http://purl.org/dc/dcmitype/"/>
    <ds:schemaRef ds:uri="http://schemas.microsoft.com/office/2006/documentManagement/type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68381328-2D83-4879-AE49-5ACA30D200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373DA4E4-1093-4E49-9045-FBE10FB36E0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11059</TotalTime>
  <Words>1763</Words>
  <Application>Microsoft Office PowerPoint</Application>
  <PresentationFormat>On-screen Show (4:3)</PresentationFormat>
  <Paragraphs>300</Paragraphs>
  <Slides>31</Slides>
  <Notes>28</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31</vt:i4>
      </vt:variant>
    </vt:vector>
  </HeadingPairs>
  <TitlesOfParts>
    <vt:vector size="45" baseType="lpstr">
      <vt:lpstr>Arial</vt:lpstr>
      <vt:lpstr>Trebuchet MS</vt:lpstr>
      <vt:lpstr>Courier New</vt:lpstr>
      <vt:lpstr>Segoe Semibold</vt:lpstr>
      <vt:lpstr>MS PGothic</vt:lpstr>
      <vt:lpstr>Wingdings</vt:lpstr>
      <vt:lpstr>Microsoft Sans Serif</vt:lpstr>
      <vt:lpstr>Segoe</vt:lpstr>
      <vt:lpstr>Segoe UI</vt:lpstr>
      <vt:lpstr>Calibri</vt:lpstr>
      <vt:lpstr>Segoe Light</vt:lpstr>
      <vt:lpstr>E14 Airlift Theme 2</vt:lpstr>
      <vt:lpstr>E14_Planning-Sizing_0.4</vt:lpstr>
      <vt:lpstr>1_White with Courier font for code slides</vt:lpstr>
      <vt:lpstr>Exchange Server 2010 overview</vt:lpstr>
      <vt:lpstr>Strategic Business Challenges</vt:lpstr>
      <vt:lpstr>Balancing the Needs</vt:lpstr>
      <vt:lpstr>What You Tell Us</vt:lpstr>
      <vt:lpstr>Exchange Server 2010</vt:lpstr>
      <vt:lpstr>1. Protection and Compliance</vt:lpstr>
      <vt:lpstr>E-mail Archiving</vt:lpstr>
      <vt:lpstr>E-mail Archiving</vt:lpstr>
      <vt:lpstr>E-mail Archiving</vt:lpstr>
      <vt:lpstr>Protect Communications</vt:lpstr>
      <vt:lpstr>Protect Communications</vt:lpstr>
      <vt:lpstr>Advanced Security</vt:lpstr>
      <vt:lpstr>2. Anywhere Access</vt:lpstr>
      <vt:lpstr>Manage Inbox Overload</vt:lpstr>
      <vt:lpstr>Manage Inbox Overload</vt:lpstr>
      <vt:lpstr>Manage Inbox Overload</vt:lpstr>
      <vt:lpstr>Enhance Voice Mail</vt:lpstr>
      <vt:lpstr>Enhance Voice Mail</vt:lpstr>
      <vt:lpstr>Collaborate Effectively</vt:lpstr>
      <vt:lpstr>Collaborate Effectively</vt:lpstr>
      <vt:lpstr>Collaborate Effectively</vt:lpstr>
      <vt:lpstr>Collaborate Effectively</vt:lpstr>
      <vt:lpstr>Flexible and Reliable</vt:lpstr>
      <vt:lpstr>Continuous Availability</vt:lpstr>
      <vt:lpstr>Continuous Availability </vt:lpstr>
      <vt:lpstr>Simplify Administration</vt:lpstr>
      <vt:lpstr>Simplify Administration</vt:lpstr>
      <vt:lpstr>Deployment Flexibility</vt:lpstr>
      <vt:lpstr>Deployment Flexibility</vt:lpstr>
      <vt:lpstr>Microsoft Exchange Roadmap</vt:lpstr>
      <vt:lpstr>PowerPoint Presentation</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Exchange 2010 Overview</dc:title>
  <dc:subject>Exchange 2010 Core Content Overview</dc:subject>
  <dc:creator>Michael Atalla</dc:creator>
  <cp:keywords>E14; Exchange 2010; E2010; Exchange Server; Exchange Online</cp:keywords>
  <cp:lastModifiedBy>Que Nguyen</cp:lastModifiedBy>
  <cp:revision>339</cp:revision>
  <dcterms:created xsi:type="dcterms:W3CDTF">2007-08-15T22:44:46Z</dcterms:created>
  <dcterms:modified xsi:type="dcterms:W3CDTF">2010-05-21T01:04:51Z</dcterms:modified>
  <cp:category>Exchange 2010</cp:category>
  <cp:contentStatus>Customer Ready</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0x0101004A19A1825F594C41B095099A30DBA18A</vt:lpwstr>
  </property>
  <property fmtid="{D5CDD505-2E9C-101B-9397-08002B2CF9AE}" pid="3" name="Audience1">
    <vt:lpwstr>Business Decision MakersTechnical Decision MakersIT Pro</vt:lpwstr>
  </property>
  <property fmtid="{D5CDD505-2E9C-101B-9397-08002B2CF9AE}" pid="4" name="Core Content">
    <vt:lpwstr>Yes</vt:lpwstr>
  </property>
  <property fmtid="{D5CDD505-2E9C-101B-9397-08002B2CF9AE}" pid="5" name="Products">
    <vt:lpwstr>Exchange ServerExchange OnlineOffice Outlook</vt:lpwstr>
  </property>
  <property fmtid="{D5CDD505-2E9C-101B-9397-08002B2CF9AE}" pid="6" name="Document Function">
    <vt:lpwstr>Product Management</vt:lpwstr>
  </property>
  <property fmtid="{D5CDD505-2E9C-101B-9397-08002B2CF9AE}" pid="7" name="Archive Document">
    <vt:lpwstr>false</vt:lpwstr>
  </property>
  <property fmtid="{D5CDD505-2E9C-101B-9397-08002B2CF9AE}" pid="8" name="Document Category">
    <vt:lpwstr>General</vt:lpwstr>
  </property>
  <property fmtid="{D5CDD505-2E9C-101B-9397-08002B2CF9AE}" pid="9" name="Document Role">
    <vt:lpwstr>SSP UC (Sales Solutions Professionals Unified Communications)TSP UC (Technology Solutions Professionals Unified Communications)PMM (PMM UC if possible)(Product Marketing Manager)PTS BP (Partner Technology Specialist Business Productivity)</vt:lpwstr>
  </property>
  <property fmtid="{D5CDD505-2E9C-101B-9397-08002B2CF9AE}" pid="10" name="Confidentiality">
    <vt:lpwstr>Customer Ready</vt:lpwstr>
  </property>
  <property fmtid="{D5CDD505-2E9C-101B-9397-08002B2CF9AE}" pid="11" name="Product Release">
    <vt:lpwstr>Exchange 2010</vt:lpwstr>
  </property>
  <property fmtid="{D5CDD505-2E9C-101B-9397-08002B2CF9AE}" pid="12" name="Segment">
    <vt:lpwstr>EnterpriseMid Market</vt:lpwstr>
  </property>
</Properties>
</file>